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drawings/drawing1.xml" ContentType="application/vnd.openxmlformats-officedocument.drawingml.chartshapes+xml"/>
  <Override PartName="/ppt/notesSlides/notesSlide1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drawings/drawing2.xml" ContentType="application/vnd.openxmlformats-officedocument.drawingml.chartshap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drawings/drawing3.xml" ContentType="application/vnd.openxmlformats-officedocument.drawingml.chartshape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drawings/drawing4.xml" ContentType="application/vnd.openxmlformats-officedocument.drawingml.chartshapes+xml"/>
  <Override PartName="/ppt/notesSlides/notesSlide17.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7.xml" ContentType="application/vnd.openxmlformats-officedocument.themeOverride+xml"/>
  <Override PartName="/ppt/drawings/drawing5.xml" ContentType="application/vnd.openxmlformats-officedocument.drawingml.chartshape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8.xml" ContentType="application/vnd.openxmlformats-officedocument.themeOverride+xml"/>
  <Override PartName="/ppt/notesSlides/notesSlide21.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9.xml" ContentType="application/vnd.openxmlformats-officedocument.themeOverr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28"/>
  </p:notesMasterIdLst>
  <p:sldIdLst>
    <p:sldId id="257" r:id="rId5"/>
    <p:sldId id="328" r:id="rId6"/>
    <p:sldId id="341" r:id="rId7"/>
    <p:sldId id="337" r:id="rId8"/>
    <p:sldId id="287" r:id="rId9"/>
    <p:sldId id="329" r:id="rId10"/>
    <p:sldId id="330" r:id="rId11"/>
    <p:sldId id="316" r:id="rId12"/>
    <p:sldId id="314" r:id="rId13"/>
    <p:sldId id="331" r:id="rId14"/>
    <p:sldId id="321" r:id="rId15"/>
    <p:sldId id="342" r:id="rId16"/>
    <p:sldId id="344" r:id="rId17"/>
    <p:sldId id="346" r:id="rId18"/>
    <p:sldId id="333" r:id="rId19"/>
    <p:sldId id="327" r:id="rId20"/>
    <p:sldId id="325" r:id="rId21"/>
    <p:sldId id="280" r:id="rId22"/>
    <p:sldId id="335" r:id="rId23"/>
    <p:sldId id="320" r:id="rId24"/>
    <p:sldId id="318" r:id="rId25"/>
    <p:sldId id="345" r:id="rId26"/>
    <p:sldId id="258" r:id="rId27"/>
  </p:sldIdLst>
  <p:sldSz cx="9144000" cy="5143500" type="screen16x9"/>
  <p:notesSz cx="6794500" cy="99822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0" userDrawn="1">
          <p15:clr>
            <a:srgbClr val="A4A3A4"/>
          </p15:clr>
        </p15:guide>
        <p15:guide id="2" pos="124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C68"/>
    <a:srgbClr val="F9B000"/>
    <a:srgbClr val="AA112C"/>
    <a:srgbClr val="6F6E68"/>
    <a:srgbClr val="008264"/>
    <a:srgbClr val="ED7D31"/>
    <a:srgbClr val="0069B4"/>
    <a:srgbClr val="003A70"/>
    <a:srgbClr val="BBE0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6B609E-4014-492F-B54F-A8FD419B519B}" v="146" dt="2021-07-02T11:49:53.791"/>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331" autoAdjust="0"/>
  </p:normalViewPr>
  <p:slideViewPr>
    <p:cSldViewPr snapToGrid="0">
      <p:cViewPr varScale="1">
        <p:scale>
          <a:sx n="99" d="100"/>
          <a:sy n="99" d="100"/>
        </p:scale>
        <p:origin x="1338" y="84"/>
      </p:cViewPr>
      <p:guideLst>
        <p:guide orient="horz" pos="1030"/>
        <p:guide pos="124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en O´Quin" userId="3237563a-f456-4da0-b8cb-5cae89746ae5" providerId="ADAL" clId="{C06B609E-4014-492F-B54F-A8FD419B519B}"/>
    <pc:docChg chg="modSld">
      <pc:chgData name="Karen O´Quin" userId="3237563a-f456-4da0-b8cb-5cae89746ae5" providerId="ADAL" clId="{C06B609E-4014-492F-B54F-A8FD419B519B}" dt="2021-07-05T13:27:34.282" v="290" actId="20577"/>
      <pc:docMkLst>
        <pc:docMk/>
      </pc:docMkLst>
      <pc:sldChg chg="modSp mod">
        <pc:chgData name="Karen O´Quin" userId="3237563a-f456-4da0-b8cb-5cae89746ae5" providerId="ADAL" clId="{C06B609E-4014-492F-B54F-A8FD419B519B}" dt="2021-07-02T10:55:43.643" v="132" actId="27918"/>
        <pc:sldMkLst>
          <pc:docMk/>
          <pc:sldMk cId="1945131285" sldId="314"/>
        </pc:sldMkLst>
        <pc:graphicFrameChg chg="mod">
          <ac:chgData name="Karen O´Quin" userId="3237563a-f456-4da0-b8cb-5cae89746ae5" providerId="ADAL" clId="{C06B609E-4014-492F-B54F-A8FD419B519B}" dt="2021-07-02T10:55:18.973" v="129" actId="20577"/>
          <ac:graphicFrameMkLst>
            <pc:docMk/>
            <pc:sldMk cId="1945131285" sldId="314"/>
            <ac:graphicFrameMk id="4" creationId="{4B8E3A39-3DB0-4252-88FC-7FDC92913C7F}"/>
          </ac:graphicFrameMkLst>
        </pc:graphicFrameChg>
      </pc:sldChg>
      <pc:sldChg chg="modSp mod modNotesTx">
        <pc:chgData name="Karen O´Quin" userId="3237563a-f456-4da0-b8cb-5cae89746ae5" providerId="ADAL" clId="{C06B609E-4014-492F-B54F-A8FD419B519B}" dt="2021-07-02T12:06:22.462" v="288" actId="20577"/>
        <pc:sldMkLst>
          <pc:docMk/>
          <pc:sldMk cId="3555641415" sldId="316"/>
        </pc:sldMkLst>
        <pc:graphicFrameChg chg="mod">
          <ac:chgData name="Karen O´Quin" userId="3237563a-f456-4da0-b8cb-5cae89746ae5" providerId="ADAL" clId="{C06B609E-4014-492F-B54F-A8FD419B519B}" dt="2021-07-02T10:50:15.613" v="127" actId="207"/>
          <ac:graphicFrameMkLst>
            <pc:docMk/>
            <pc:sldMk cId="3555641415" sldId="316"/>
            <ac:graphicFrameMk id="4" creationId="{4B8E3A39-3DB0-4252-88FC-7FDC92913C7F}"/>
          </ac:graphicFrameMkLst>
        </pc:graphicFrameChg>
      </pc:sldChg>
      <pc:sldChg chg="modSp mod modNotesTx">
        <pc:chgData name="Karen O´Quin" userId="3237563a-f456-4da0-b8cb-5cae89746ae5" providerId="ADAL" clId="{C06B609E-4014-492F-B54F-A8FD419B519B}" dt="2021-07-02T11:51:46.208" v="261" actId="20577"/>
        <pc:sldMkLst>
          <pc:docMk/>
          <pc:sldMk cId="3529081362" sldId="318"/>
        </pc:sldMkLst>
        <pc:graphicFrameChg chg="mod">
          <ac:chgData name="Karen O´Quin" userId="3237563a-f456-4da0-b8cb-5cae89746ae5" providerId="ADAL" clId="{C06B609E-4014-492F-B54F-A8FD419B519B}" dt="2021-07-02T11:49:53.791" v="233" actId="20577"/>
          <ac:graphicFrameMkLst>
            <pc:docMk/>
            <pc:sldMk cId="3529081362" sldId="318"/>
            <ac:graphicFrameMk id="4" creationId="{0EF4EF7B-EBA4-4CB7-B8F1-957D4DD484E0}"/>
          </ac:graphicFrameMkLst>
        </pc:graphicFrameChg>
      </pc:sldChg>
      <pc:sldChg chg="modSp mod modNotesTx">
        <pc:chgData name="Karen O´Quin" userId="3237563a-f456-4da0-b8cb-5cae89746ae5" providerId="ADAL" clId="{C06B609E-4014-492F-B54F-A8FD419B519B}" dt="2021-07-02T11:52:05.130" v="262" actId="20577"/>
        <pc:sldMkLst>
          <pc:docMk/>
          <pc:sldMk cId="2910936328" sldId="320"/>
        </pc:sldMkLst>
        <pc:graphicFrameChg chg="mod">
          <ac:chgData name="Karen O´Quin" userId="3237563a-f456-4da0-b8cb-5cae89746ae5" providerId="ADAL" clId="{C06B609E-4014-492F-B54F-A8FD419B519B}" dt="2021-07-02T11:34:55.386" v="189" actId="20577"/>
          <ac:graphicFrameMkLst>
            <pc:docMk/>
            <pc:sldMk cId="2910936328" sldId="320"/>
            <ac:graphicFrameMk id="3" creationId="{9083C909-AAC6-4763-B876-2C7B77E95CBE}"/>
          </ac:graphicFrameMkLst>
        </pc:graphicFrameChg>
      </pc:sldChg>
      <pc:sldChg chg="modSp mod modNotesTx">
        <pc:chgData name="Karen O´Quin" userId="3237563a-f456-4da0-b8cb-5cae89746ae5" providerId="ADAL" clId="{C06B609E-4014-492F-B54F-A8FD419B519B}" dt="2021-07-02T12:05:36.647" v="281" actId="20577"/>
        <pc:sldMkLst>
          <pc:docMk/>
          <pc:sldMk cId="3036636552" sldId="321"/>
        </pc:sldMkLst>
        <pc:graphicFrameChg chg="mod">
          <ac:chgData name="Karen O´Quin" userId="3237563a-f456-4da0-b8cb-5cae89746ae5" providerId="ADAL" clId="{C06B609E-4014-492F-B54F-A8FD419B519B}" dt="2021-07-01T07:53:16.800" v="74" actId="207"/>
          <ac:graphicFrameMkLst>
            <pc:docMk/>
            <pc:sldMk cId="3036636552" sldId="321"/>
            <ac:graphicFrameMk id="4" creationId="{C8A68B97-CD06-49D8-98A2-5B541874EFDB}"/>
          </ac:graphicFrameMkLst>
        </pc:graphicFrameChg>
      </pc:sldChg>
      <pc:sldChg chg="modNotesTx">
        <pc:chgData name="Karen O´Quin" userId="3237563a-f456-4da0-b8cb-5cae89746ae5" providerId="ADAL" clId="{C06B609E-4014-492F-B54F-A8FD419B519B}" dt="2021-07-02T12:03:45.313" v="273" actId="20577"/>
        <pc:sldMkLst>
          <pc:docMk/>
          <pc:sldMk cId="2508131375" sldId="325"/>
        </pc:sldMkLst>
      </pc:sldChg>
      <pc:sldChg chg="modNotesTx">
        <pc:chgData name="Karen O´Quin" userId="3237563a-f456-4da0-b8cb-5cae89746ae5" providerId="ADAL" clId="{C06B609E-4014-492F-B54F-A8FD419B519B}" dt="2021-07-02T12:05:33.344" v="280" actId="20577"/>
        <pc:sldMkLst>
          <pc:docMk/>
          <pc:sldMk cId="3024850521" sldId="342"/>
        </pc:sldMkLst>
      </pc:sldChg>
      <pc:sldChg chg="modSp mod">
        <pc:chgData name="Karen O´Quin" userId="3237563a-f456-4da0-b8cb-5cae89746ae5" providerId="ADAL" clId="{C06B609E-4014-492F-B54F-A8FD419B519B}" dt="2021-07-05T13:27:34.282" v="290" actId="20577"/>
        <pc:sldMkLst>
          <pc:docMk/>
          <pc:sldMk cId="210502681" sldId="345"/>
        </pc:sldMkLst>
        <pc:spChg chg="mod">
          <ac:chgData name="Karen O´Quin" userId="3237563a-f456-4da0-b8cb-5cae89746ae5" providerId="ADAL" clId="{C06B609E-4014-492F-B54F-A8FD419B519B}" dt="2021-07-05T13:27:34.282" v="290" actId="20577"/>
          <ac:spMkLst>
            <pc:docMk/>
            <pc:sldMk cId="210502681" sldId="345"/>
            <ac:spMk id="3" creationId="{4702DD26-E373-4FC2-B35F-2E726FF3B8CD}"/>
          </ac:spMkLst>
        </pc:spChg>
      </pc:sldChg>
      <pc:sldChg chg="modSp mod modNotesTx">
        <pc:chgData name="Karen O´Quin" userId="3237563a-f456-4da0-b8cb-5cae89746ae5" providerId="ADAL" clId="{C06B609E-4014-492F-B54F-A8FD419B519B}" dt="2021-07-02T12:04:28.959" v="279" actId="20577"/>
        <pc:sldMkLst>
          <pc:docMk/>
          <pc:sldMk cId="2340599373" sldId="346"/>
        </pc:sldMkLst>
        <pc:graphicFrameChg chg="mod">
          <ac:chgData name="Karen O´Quin" userId="3237563a-f456-4da0-b8cb-5cae89746ae5" providerId="ADAL" clId="{C06B609E-4014-492F-B54F-A8FD419B519B}" dt="2021-07-01T09:34:19.980" v="115" actId="20577"/>
          <ac:graphicFrameMkLst>
            <pc:docMk/>
            <pc:sldMk cId="2340599373" sldId="346"/>
            <ac:graphicFrameMk id="4" creationId="{C8A68B97-CD06-49D8-98A2-5B541874EFDB}"/>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5" Type="http://schemas.openxmlformats.org/officeDocument/2006/relationships/chartUserShapes" Target="../drawings/drawing1.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5" Type="http://schemas.openxmlformats.org/officeDocument/2006/relationships/chartUserShapes" Target="../drawings/drawing2.xml"/><Relationship Id="rId4"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5" Type="http://schemas.openxmlformats.org/officeDocument/2006/relationships/chartUserShapes" Target="../drawings/drawing3.xml"/><Relationship Id="rId4"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5" Type="http://schemas.openxmlformats.org/officeDocument/2006/relationships/chartUserShapes" Target="../drawings/drawing4.xml"/><Relationship Id="rId4"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7.xml"/><Relationship Id="rId1" Type="http://schemas.microsoft.com/office/2011/relationships/chartStyle" Target="style7.xml"/><Relationship Id="rId5" Type="http://schemas.openxmlformats.org/officeDocument/2006/relationships/chartUserShapes" Target="../drawings/drawing5.xml"/><Relationship Id="rId4"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0" i="0" u="none" strike="noStrike" kern="1200" spc="0" baseline="0">
                <a:solidFill>
                  <a:schemeClr val="tx1"/>
                </a:solidFill>
                <a:latin typeface="+mn-lt"/>
                <a:ea typeface="+mn-ea"/>
                <a:cs typeface="+mn-cs"/>
              </a:defRPr>
            </a:pPr>
            <a:r>
              <a:rPr lang="sv-SE" sz="2000" b="0" i="0" u="none" strike="noStrike" baseline="0" dirty="0">
                <a:effectLst/>
              </a:rPr>
              <a:t>Antal säkra självmord i Värmland år 2001–2020</a:t>
            </a:r>
            <a:endParaRPr lang="sv-SE" sz="2000" dirty="0">
              <a:effectLst/>
            </a:endParaRP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solidFill>
              <a:latin typeface="+mn-lt"/>
              <a:ea typeface="+mn-ea"/>
              <a:cs typeface="+mn-cs"/>
            </a:defRPr>
          </a:pPr>
          <a:endParaRPr lang="sv-SE"/>
        </a:p>
      </c:txPr>
    </c:title>
    <c:autoTitleDeleted val="0"/>
    <c:plotArea>
      <c:layout>
        <c:manualLayout>
          <c:layoutTarget val="inner"/>
          <c:xMode val="edge"/>
          <c:yMode val="edge"/>
          <c:x val="7.3741915954592896E-2"/>
          <c:y val="0.10040582413549987"/>
          <c:w val="0.91290968686590335"/>
          <c:h val="0.71888232819304221"/>
        </c:manualLayout>
      </c:layout>
      <c:barChart>
        <c:barDir val="col"/>
        <c:grouping val="clustered"/>
        <c:varyColors val="0"/>
        <c:ser>
          <c:idx val="0"/>
          <c:order val="0"/>
          <c:spPr>
            <a:solidFill>
              <a:srgbClr val="003A70"/>
            </a:solidFill>
            <a:ln>
              <a:noFill/>
            </a:ln>
            <a:effectLst/>
          </c:spPr>
          <c:invertIfNegative val="0"/>
          <c:dPt>
            <c:idx val="20"/>
            <c:invertIfNegative val="0"/>
            <c:bubble3D val="0"/>
            <c:spPr>
              <a:solidFill>
                <a:srgbClr val="6F6E68"/>
              </a:solidFill>
              <a:ln>
                <a:noFill/>
              </a:ln>
              <a:effectLst/>
            </c:spPr>
            <c:extLst>
              <c:ext xmlns:c16="http://schemas.microsoft.com/office/drawing/2014/chart" uri="{C3380CC4-5D6E-409C-BE32-E72D297353CC}">
                <c16:uniqueId val="{00000003-26D2-4181-A31E-3C9922EFF579}"/>
              </c:ext>
            </c:extLst>
          </c:dPt>
          <c:dPt>
            <c:idx val="21"/>
            <c:invertIfNegative val="0"/>
            <c:bubble3D val="0"/>
            <c:spPr>
              <a:solidFill>
                <a:srgbClr val="6F6E68"/>
              </a:solidFill>
              <a:ln>
                <a:noFill/>
              </a:ln>
              <a:effectLst/>
            </c:spPr>
            <c:extLst>
              <c:ext xmlns:c16="http://schemas.microsoft.com/office/drawing/2014/chart" uri="{C3380CC4-5D6E-409C-BE32-E72D297353CC}">
                <c16:uniqueId val="{00000007-89DC-400A-B7B6-4C970E978928}"/>
              </c:ext>
            </c:extLst>
          </c:dPt>
          <c:dPt>
            <c:idx val="22"/>
            <c:invertIfNegative val="0"/>
            <c:bubble3D val="0"/>
            <c:spPr>
              <a:solidFill>
                <a:srgbClr val="003A70"/>
              </a:solidFill>
              <a:ln>
                <a:noFill/>
              </a:ln>
              <a:effectLst/>
            </c:spPr>
            <c:extLst>
              <c:ext xmlns:c16="http://schemas.microsoft.com/office/drawing/2014/chart" uri="{C3380CC4-5D6E-409C-BE32-E72D297353CC}">
                <c16:uniqueId val="{00000000-BF27-4193-B171-83FF62F7BBCD}"/>
              </c:ext>
            </c:extLst>
          </c:dPt>
          <c:dPt>
            <c:idx val="23"/>
            <c:invertIfNegative val="0"/>
            <c:bubble3D val="0"/>
            <c:spPr>
              <a:solidFill>
                <a:srgbClr val="003A70"/>
              </a:solidFill>
              <a:ln>
                <a:solidFill>
                  <a:srgbClr val="6F6E68"/>
                </a:solidFill>
              </a:ln>
              <a:effectLst/>
            </c:spPr>
            <c:extLst>
              <c:ext xmlns:c16="http://schemas.microsoft.com/office/drawing/2014/chart" uri="{C3380CC4-5D6E-409C-BE32-E72D297353CC}">
                <c16:uniqueId val="{00000002-26D2-4181-A31E-3C9922EFF579}"/>
              </c:ext>
            </c:extLst>
          </c:dPt>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Suicid!$B$1:$V$1</c:f>
              <c:strCache>
                <c:ptCount val="21"/>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pt idx="17">
                  <c:v>2018</c:v>
                </c:pt>
                <c:pt idx="18">
                  <c:v>2019</c:v>
                </c:pt>
                <c:pt idx="19">
                  <c:v>2020</c:v>
                </c:pt>
                <c:pt idx="20">
                  <c:v>Medelvärde</c:v>
                </c:pt>
              </c:strCache>
            </c:strRef>
          </c:cat>
          <c:val>
            <c:numRef>
              <c:f>Suicid!$B$2:$V$2</c:f>
              <c:numCache>
                <c:formatCode>General</c:formatCode>
                <c:ptCount val="21"/>
                <c:pt idx="0">
                  <c:v>48</c:v>
                </c:pt>
                <c:pt idx="1">
                  <c:v>37</c:v>
                </c:pt>
                <c:pt idx="2">
                  <c:v>42</c:v>
                </c:pt>
                <c:pt idx="3">
                  <c:v>41</c:v>
                </c:pt>
                <c:pt idx="4">
                  <c:v>38</c:v>
                </c:pt>
                <c:pt idx="5">
                  <c:v>46</c:v>
                </c:pt>
                <c:pt idx="6">
                  <c:v>43</c:v>
                </c:pt>
                <c:pt idx="7">
                  <c:v>45</c:v>
                </c:pt>
                <c:pt idx="8">
                  <c:v>56</c:v>
                </c:pt>
                <c:pt idx="9">
                  <c:v>49</c:v>
                </c:pt>
                <c:pt idx="10">
                  <c:v>48</c:v>
                </c:pt>
                <c:pt idx="11">
                  <c:v>36</c:v>
                </c:pt>
                <c:pt idx="12">
                  <c:v>44</c:v>
                </c:pt>
                <c:pt idx="13">
                  <c:v>37</c:v>
                </c:pt>
                <c:pt idx="14">
                  <c:v>40</c:v>
                </c:pt>
                <c:pt idx="15">
                  <c:v>33</c:v>
                </c:pt>
                <c:pt idx="16">
                  <c:v>53</c:v>
                </c:pt>
                <c:pt idx="17">
                  <c:v>37</c:v>
                </c:pt>
                <c:pt idx="18">
                  <c:v>39</c:v>
                </c:pt>
                <c:pt idx="19">
                  <c:v>40</c:v>
                </c:pt>
                <c:pt idx="20" formatCode="0">
                  <c:v>42.904761904761905</c:v>
                </c:pt>
              </c:numCache>
            </c:numRef>
          </c:val>
          <c:extLst>
            <c:ext xmlns:c16="http://schemas.microsoft.com/office/drawing/2014/chart" uri="{C3380CC4-5D6E-409C-BE32-E72D297353CC}">
              <c16:uniqueId val="{00000000-2349-4F9F-9034-E77492C1F902}"/>
            </c:ext>
          </c:extLst>
        </c:ser>
        <c:dLbls>
          <c:showLegendKey val="0"/>
          <c:showVal val="0"/>
          <c:showCatName val="0"/>
          <c:showSerName val="0"/>
          <c:showPercent val="0"/>
          <c:showBubbleSize val="0"/>
        </c:dLbls>
        <c:gapWidth val="100"/>
        <c:overlap val="-27"/>
        <c:axId val="504023128"/>
        <c:axId val="504023456"/>
      </c:barChart>
      <c:catAx>
        <c:axId val="504023128"/>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r>
                  <a:rPr lang="sv-SE" sz="1400"/>
                  <a:t>År</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sv-SE"/>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sv-SE"/>
          </a:p>
        </c:txPr>
        <c:crossAx val="504023456"/>
        <c:crosses val="autoZero"/>
        <c:auto val="1"/>
        <c:lblAlgn val="ctr"/>
        <c:lblOffset val="100"/>
        <c:noMultiLvlLbl val="0"/>
      </c:catAx>
      <c:valAx>
        <c:axId val="5040234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r>
                  <a:rPr lang="sv-SE" sz="1400"/>
                  <a:t>Antal säkra självmord</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sv-SE"/>
          </a:p>
        </c:txPr>
        <c:crossAx val="504023128"/>
        <c:crosses val="autoZero"/>
        <c:crossBetween val="between"/>
        <c:majorUnit val="1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800">
          <a:solidFill>
            <a:schemeClr val="tx1"/>
          </a:solidFill>
        </a:defRPr>
      </a:pPr>
      <a:endParaRPr lang="sv-SE"/>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0" i="0" u="none" strike="noStrike" kern="1200" spc="0" baseline="0">
                <a:solidFill>
                  <a:schemeClr val="tx1"/>
                </a:solidFill>
                <a:latin typeface="+mn-lt"/>
                <a:ea typeface="+mn-ea"/>
                <a:cs typeface="+mn-cs"/>
              </a:defRPr>
            </a:pPr>
            <a:r>
              <a:rPr lang="sv-SE" sz="2000" b="0" i="0" baseline="0" dirty="0">
                <a:effectLst/>
              </a:rPr>
              <a:t>Antal säkra självmord per 100 000 invånare </a:t>
            </a:r>
          </a:p>
          <a:p>
            <a:pPr>
              <a:defRPr sz="2000"/>
            </a:pPr>
            <a:r>
              <a:rPr lang="sv-SE" sz="2000" b="0" i="0" baseline="0" dirty="0">
                <a:effectLst/>
              </a:rPr>
              <a:t>i Värmland och riket år 2001-2020</a:t>
            </a:r>
            <a:endParaRPr lang="sv-SE" sz="2400" dirty="0">
              <a:effectLst/>
            </a:endParaRP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solidFill>
              <a:latin typeface="+mn-lt"/>
              <a:ea typeface="+mn-ea"/>
              <a:cs typeface="+mn-cs"/>
            </a:defRPr>
          </a:pPr>
          <a:endParaRPr lang="sv-SE"/>
        </a:p>
      </c:txPr>
    </c:title>
    <c:autoTitleDeleted val="0"/>
    <c:plotArea>
      <c:layout/>
      <c:barChart>
        <c:barDir val="col"/>
        <c:grouping val="clustered"/>
        <c:varyColors val="0"/>
        <c:ser>
          <c:idx val="0"/>
          <c:order val="0"/>
          <c:tx>
            <c:strRef>
              <c:f>Suicid!$A$4</c:f>
              <c:strCache>
                <c:ptCount val="1"/>
                <c:pt idx="0">
                  <c:v>Riket</c:v>
                </c:pt>
              </c:strCache>
            </c:strRef>
          </c:tx>
          <c:spPr>
            <a:solidFill>
              <a:srgbClr val="F9B000"/>
            </a:solidFill>
            <a:ln>
              <a:noFill/>
            </a:ln>
            <a:effectLst/>
          </c:spPr>
          <c:invertIfNegative val="0"/>
          <c:trendline>
            <c:spPr>
              <a:ln w="19050" cap="rnd">
                <a:solidFill>
                  <a:srgbClr val="F9B000"/>
                </a:solidFill>
                <a:prstDash val="sysDot"/>
              </a:ln>
              <a:effectLst/>
            </c:spPr>
            <c:trendlineType val="linear"/>
            <c:dispRSqr val="0"/>
            <c:dispEq val="0"/>
          </c:trendline>
          <c:cat>
            <c:strRef>
              <c:f>Suicid!$C$3:$V$3</c:f>
              <c:strCache>
                <c:ptCount val="20"/>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pt idx="17">
                  <c:v>2018</c:v>
                </c:pt>
                <c:pt idx="18">
                  <c:v>2019</c:v>
                </c:pt>
                <c:pt idx="19">
                  <c:v>2020</c:v>
                </c:pt>
              </c:strCache>
            </c:strRef>
          </c:cat>
          <c:val>
            <c:numRef>
              <c:f>Suicid!$C$4:$V$4</c:f>
              <c:numCache>
                <c:formatCode>#,##0</c:formatCode>
                <c:ptCount val="20"/>
                <c:pt idx="0">
                  <c:v>13.44</c:v>
                </c:pt>
                <c:pt idx="1">
                  <c:v>13.22</c:v>
                </c:pt>
                <c:pt idx="2">
                  <c:v>12.37</c:v>
                </c:pt>
                <c:pt idx="3">
                  <c:v>12.83</c:v>
                </c:pt>
                <c:pt idx="4">
                  <c:v>13.5</c:v>
                </c:pt>
                <c:pt idx="5">
                  <c:v>13.17</c:v>
                </c:pt>
                <c:pt idx="6">
                  <c:v>12.31</c:v>
                </c:pt>
                <c:pt idx="7">
                  <c:v>12.69</c:v>
                </c:pt>
                <c:pt idx="8">
                  <c:v>13.34</c:v>
                </c:pt>
                <c:pt idx="9">
                  <c:v>12.13</c:v>
                </c:pt>
                <c:pt idx="10">
                  <c:v>11.75</c:v>
                </c:pt>
                <c:pt idx="11">
                  <c:v>12.14</c:v>
                </c:pt>
                <c:pt idx="12">
                  <c:v>12.83</c:v>
                </c:pt>
                <c:pt idx="13">
                  <c:v>11.89</c:v>
                </c:pt>
                <c:pt idx="14">
                  <c:v>12.1</c:v>
                </c:pt>
                <c:pt idx="15">
                  <c:v>11.51</c:v>
                </c:pt>
                <c:pt idx="16">
                  <c:v>11.87</c:v>
                </c:pt>
                <c:pt idx="17">
                  <c:v>12.46</c:v>
                </c:pt>
                <c:pt idx="18">
                  <c:v>12.35</c:v>
                </c:pt>
                <c:pt idx="19">
                  <c:v>11</c:v>
                </c:pt>
              </c:numCache>
            </c:numRef>
          </c:val>
          <c:extLst>
            <c:ext xmlns:c16="http://schemas.microsoft.com/office/drawing/2014/chart" uri="{C3380CC4-5D6E-409C-BE32-E72D297353CC}">
              <c16:uniqueId val="{00000000-2349-4F9F-9034-E77492C1F902}"/>
            </c:ext>
          </c:extLst>
        </c:ser>
        <c:ser>
          <c:idx val="1"/>
          <c:order val="1"/>
          <c:tx>
            <c:strRef>
              <c:f>Suicid!$A$5</c:f>
              <c:strCache>
                <c:ptCount val="1"/>
                <c:pt idx="0">
                  <c:v>Värmlands län</c:v>
                </c:pt>
              </c:strCache>
            </c:strRef>
          </c:tx>
          <c:spPr>
            <a:solidFill>
              <a:srgbClr val="003C68"/>
            </a:solidFill>
            <a:ln>
              <a:noFill/>
            </a:ln>
            <a:effectLst/>
          </c:spPr>
          <c:invertIfNegative val="0"/>
          <c:trendline>
            <c:spPr>
              <a:ln w="19050" cap="rnd">
                <a:solidFill>
                  <a:srgbClr val="003C68"/>
                </a:solidFill>
                <a:prstDash val="sysDot"/>
              </a:ln>
              <a:effectLst/>
            </c:spPr>
            <c:trendlineType val="linear"/>
            <c:dispRSqr val="0"/>
            <c:dispEq val="0"/>
          </c:trendline>
          <c:cat>
            <c:strRef>
              <c:f>Suicid!$C$3:$V$3</c:f>
              <c:strCache>
                <c:ptCount val="20"/>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pt idx="17">
                  <c:v>2018</c:v>
                </c:pt>
                <c:pt idx="18">
                  <c:v>2019</c:v>
                </c:pt>
                <c:pt idx="19">
                  <c:v>2020</c:v>
                </c:pt>
              </c:strCache>
            </c:strRef>
          </c:cat>
          <c:val>
            <c:numRef>
              <c:f>Suicid!$C$5:$V$5</c:f>
              <c:numCache>
                <c:formatCode>#,##0</c:formatCode>
                <c:ptCount val="20"/>
                <c:pt idx="0">
                  <c:v>17.489999999999998</c:v>
                </c:pt>
                <c:pt idx="1">
                  <c:v>13.52</c:v>
                </c:pt>
                <c:pt idx="2">
                  <c:v>15.36</c:v>
                </c:pt>
                <c:pt idx="3">
                  <c:v>14.99</c:v>
                </c:pt>
                <c:pt idx="4">
                  <c:v>13.9</c:v>
                </c:pt>
                <c:pt idx="5">
                  <c:v>16.829999999999998</c:v>
                </c:pt>
                <c:pt idx="6">
                  <c:v>15.71</c:v>
                </c:pt>
                <c:pt idx="7">
                  <c:v>16.45</c:v>
                </c:pt>
                <c:pt idx="8">
                  <c:v>20.49</c:v>
                </c:pt>
                <c:pt idx="9">
                  <c:v>17.93</c:v>
                </c:pt>
                <c:pt idx="10">
                  <c:v>17.579999999999998</c:v>
                </c:pt>
                <c:pt idx="11">
                  <c:v>13.19</c:v>
                </c:pt>
                <c:pt idx="12">
                  <c:v>16.09</c:v>
                </c:pt>
                <c:pt idx="13">
                  <c:v>13.49</c:v>
                </c:pt>
                <c:pt idx="14">
                  <c:v>14.53</c:v>
                </c:pt>
                <c:pt idx="15">
                  <c:v>11.89</c:v>
                </c:pt>
                <c:pt idx="16">
                  <c:v>18.940000000000001</c:v>
                </c:pt>
                <c:pt idx="17">
                  <c:v>13.17</c:v>
                </c:pt>
                <c:pt idx="18">
                  <c:v>13.83</c:v>
                </c:pt>
                <c:pt idx="19">
                  <c:v>13.83</c:v>
                </c:pt>
              </c:numCache>
            </c:numRef>
          </c:val>
          <c:extLst>
            <c:ext xmlns:c16="http://schemas.microsoft.com/office/drawing/2014/chart" uri="{C3380CC4-5D6E-409C-BE32-E72D297353CC}">
              <c16:uniqueId val="{00000001-2349-4F9F-9034-E77492C1F902}"/>
            </c:ext>
          </c:extLst>
        </c:ser>
        <c:dLbls>
          <c:showLegendKey val="0"/>
          <c:showVal val="0"/>
          <c:showCatName val="0"/>
          <c:showSerName val="0"/>
          <c:showPercent val="0"/>
          <c:showBubbleSize val="0"/>
        </c:dLbls>
        <c:gapWidth val="142"/>
        <c:overlap val="-22"/>
        <c:axId val="504023128"/>
        <c:axId val="504023456"/>
      </c:barChart>
      <c:catAx>
        <c:axId val="504023128"/>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r>
                  <a:rPr lang="sv-SE" sz="1400"/>
                  <a:t>År</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sv-SE"/>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sv-SE"/>
          </a:p>
        </c:txPr>
        <c:crossAx val="504023456"/>
        <c:crosses val="autoZero"/>
        <c:auto val="1"/>
        <c:lblAlgn val="ctr"/>
        <c:lblOffset val="100"/>
        <c:noMultiLvlLbl val="0"/>
      </c:catAx>
      <c:valAx>
        <c:axId val="5040234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baseline="0">
                    <a:solidFill>
                      <a:prstClr val="black"/>
                    </a:solidFill>
                    <a:latin typeface="+mn-lt"/>
                    <a:ea typeface="+mn-ea"/>
                    <a:cs typeface="+mn-cs"/>
                  </a:defRPr>
                </a:pPr>
                <a:r>
                  <a:rPr lang="sv-SE" sz="1400" b="0" i="0" baseline="0">
                    <a:effectLst/>
                  </a:rPr>
                  <a:t>Säkra självmord/ 100 000 invånare</a:t>
                </a:r>
                <a:endParaRPr lang="sv-SE" sz="1400" b="0">
                  <a:effectLst/>
                </a:endParaRPr>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baseline="0">
                  <a:solidFill>
                    <a:prstClr val="black"/>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sv-SE"/>
          </a:p>
        </c:txPr>
        <c:crossAx val="504023128"/>
        <c:crosses val="autoZero"/>
        <c:crossBetween val="between"/>
        <c:majorUnit val="10"/>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800">
          <a:solidFill>
            <a:schemeClr val="tx1"/>
          </a:solidFill>
        </a:defRPr>
      </a:pPr>
      <a:endParaRPr lang="sv-SE"/>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prstClr val="black">
                    <a:lumMod val="65000"/>
                    <a:lumOff val="35000"/>
                  </a:prstClr>
                </a:solidFill>
                <a:latin typeface="+mn-lt"/>
                <a:ea typeface="+mn-ea"/>
                <a:cs typeface="+mn-cs"/>
              </a:defRPr>
            </a:pPr>
            <a:r>
              <a:rPr lang="sv-SE" sz="2000" b="0" i="0" baseline="0" dirty="0">
                <a:solidFill>
                  <a:schemeClr val="tx1"/>
                </a:solidFill>
                <a:effectLst/>
              </a:rPr>
              <a:t>Antal säkra självmord per 100 000 invånare, </a:t>
            </a:r>
            <a:r>
              <a:rPr lang="sv-SE" sz="2000" b="1" i="0" baseline="0" dirty="0">
                <a:solidFill>
                  <a:schemeClr val="tx1"/>
                </a:solidFill>
                <a:effectLst/>
              </a:rPr>
              <a:t>år</a:t>
            </a:r>
            <a:r>
              <a:rPr lang="sv-SE" sz="2000" b="0" i="0" baseline="0" dirty="0">
                <a:solidFill>
                  <a:schemeClr val="tx1"/>
                </a:solidFill>
                <a:effectLst/>
              </a:rPr>
              <a:t> </a:t>
            </a:r>
            <a:r>
              <a:rPr lang="sv-SE" sz="2000" b="1" i="0" baseline="0" dirty="0">
                <a:solidFill>
                  <a:schemeClr val="tx1"/>
                </a:solidFill>
                <a:effectLst/>
              </a:rPr>
              <a:t>2020</a:t>
            </a:r>
            <a:endParaRPr lang="sv-SE" sz="2000" b="1" dirty="0">
              <a:solidFill>
                <a:schemeClr val="tx1"/>
              </a:solidFill>
              <a:effectLst/>
            </a:endParaRPr>
          </a:p>
          <a:p>
            <a:pPr marL="0" marR="0" lvl="0" indent="0" algn="ctr" defTabSz="914400" rtl="0" eaLnBrk="1" fontAlgn="auto" latinLnBrk="0" hangingPunct="1">
              <a:lnSpc>
                <a:spcPct val="100000"/>
              </a:lnSpc>
              <a:spcBef>
                <a:spcPts val="0"/>
              </a:spcBef>
              <a:spcAft>
                <a:spcPts val="0"/>
              </a:spcAft>
              <a:buClrTx/>
              <a:buSzTx/>
              <a:buFontTx/>
              <a:buNone/>
              <a:tabLst/>
              <a:defRPr>
                <a:solidFill>
                  <a:prstClr val="black">
                    <a:lumMod val="65000"/>
                    <a:lumOff val="35000"/>
                  </a:prstClr>
                </a:solidFill>
              </a:defRPr>
            </a:pPr>
            <a:endParaRPr lang="en-US" dirty="0"/>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manualLayout>
          <c:layoutTarget val="inner"/>
          <c:xMode val="edge"/>
          <c:yMode val="edge"/>
          <c:x val="0.19779137660376536"/>
          <c:y val="8.7037024345724065E-2"/>
          <c:w val="0.78239085739282599"/>
          <c:h val="0.81992128610071668"/>
        </c:manualLayout>
      </c:layout>
      <c:barChart>
        <c:barDir val="bar"/>
        <c:grouping val="clustered"/>
        <c:varyColors val="0"/>
        <c:ser>
          <c:idx val="0"/>
          <c:order val="0"/>
          <c:tx>
            <c:strRef>
              <c:f>Blad1!$B$1</c:f>
              <c:strCache>
                <c:ptCount val="1"/>
                <c:pt idx="0">
                  <c:v>2020</c:v>
                </c:pt>
              </c:strCache>
            </c:strRef>
          </c:tx>
          <c:spPr>
            <a:solidFill>
              <a:srgbClr val="003C68"/>
            </a:solidFill>
            <a:ln>
              <a:noFill/>
            </a:ln>
            <a:effectLst/>
          </c:spPr>
          <c:invertIfNegative val="0"/>
          <c:dPt>
            <c:idx val="0"/>
            <c:invertIfNegative val="0"/>
            <c:bubble3D val="0"/>
            <c:spPr>
              <a:solidFill>
                <a:srgbClr val="F9B000"/>
              </a:solidFill>
              <a:ln>
                <a:noFill/>
              </a:ln>
              <a:effectLst/>
            </c:spPr>
            <c:extLst>
              <c:ext xmlns:c16="http://schemas.microsoft.com/office/drawing/2014/chart" uri="{C3380CC4-5D6E-409C-BE32-E72D297353CC}">
                <c16:uniqueId val="{00000004-0F90-413E-A8E5-CC5A1D0AC28B}"/>
              </c:ext>
            </c:extLst>
          </c:dPt>
          <c:dPt>
            <c:idx val="4"/>
            <c:invertIfNegative val="0"/>
            <c:bubble3D val="0"/>
            <c:spPr>
              <a:solidFill>
                <a:srgbClr val="003A70"/>
              </a:solidFill>
              <a:ln>
                <a:noFill/>
              </a:ln>
              <a:effectLst/>
            </c:spPr>
            <c:extLst>
              <c:ext xmlns:c16="http://schemas.microsoft.com/office/drawing/2014/chart" uri="{C3380CC4-5D6E-409C-BE32-E72D297353CC}">
                <c16:uniqueId val="{00000007-A051-49C2-A98B-321C8B1DF9E5}"/>
              </c:ext>
            </c:extLst>
          </c:dPt>
          <c:dPt>
            <c:idx val="8"/>
            <c:invertIfNegative val="0"/>
            <c:bubble3D val="0"/>
            <c:spPr>
              <a:solidFill>
                <a:srgbClr val="003C68"/>
              </a:solidFill>
              <a:ln>
                <a:noFill/>
              </a:ln>
              <a:effectLst/>
            </c:spPr>
            <c:extLst>
              <c:ext xmlns:c16="http://schemas.microsoft.com/office/drawing/2014/chart" uri="{C3380CC4-5D6E-409C-BE32-E72D297353CC}">
                <c16:uniqueId val="{00000005-0F90-413E-A8E5-CC5A1D0AC28B}"/>
              </c:ext>
            </c:extLst>
          </c:dPt>
          <c:dPt>
            <c:idx val="9"/>
            <c:invertIfNegative val="0"/>
            <c:bubble3D val="0"/>
            <c:spPr>
              <a:solidFill>
                <a:srgbClr val="003A70"/>
              </a:solidFill>
              <a:ln>
                <a:noFill/>
              </a:ln>
              <a:effectLst/>
            </c:spPr>
            <c:extLst>
              <c:ext xmlns:c16="http://schemas.microsoft.com/office/drawing/2014/chart" uri="{C3380CC4-5D6E-409C-BE32-E72D297353CC}">
                <c16:uniqueId val="{00000003-0F90-413E-A8E5-CC5A1D0AC28B}"/>
              </c:ext>
            </c:extLst>
          </c:dPt>
          <c:dPt>
            <c:idx val="17"/>
            <c:invertIfNegative val="0"/>
            <c:bubble3D val="0"/>
            <c:spPr>
              <a:solidFill>
                <a:srgbClr val="AA112C"/>
              </a:solidFill>
              <a:ln>
                <a:noFill/>
              </a:ln>
              <a:effectLst/>
            </c:spPr>
            <c:extLst>
              <c:ext xmlns:c16="http://schemas.microsoft.com/office/drawing/2014/chart" uri="{C3380CC4-5D6E-409C-BE32-E72D297353CC}">
                <c16:uniqueId val="{00000008-A051-49C2-A98B-321C8B1DF9E5}"/>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Blad1!$A$2:$A$23</c:f>
              <c:strCache>
                <c:ptCount val="22"/>
                <c:pt idx="0">
                  <c:v>Riket</c:v>
                </c:pt>
                <c:pt idx="1">
                  <c:v>Jönköpings län</c:v>
                </c:pt>
                <c:pt idx="2">
                  <c:v>Örebro län</c:v>
                </c:pt>
                <c:pt idx="3">
                  <c:v>Uppsala län</c:v>
                </c:pt>
                <c:pt idx="4">
                  <c:v>Västernorrlands län</c:v>
                </c:pt>
                <c:pt idx="5">
                  <c:v>Södermanlands län</c:v>
                </c:pt>
                <c:pt idx="6">
                  <c:v>Stockholms län</c:v>
                </c:pt>
                <c:pt idx="7">
                  <c:v>Hallands län</c:v>
                </c:pt>
                <c:pt idx="8">
                  <c:v>Gotlands län</c:v>
                </c:pt>
                <c:pt idx="9">
                  <c:v>Östergötlands län</c:v>
                </c:pt>
                <c:pt idx="10">
                  <c:v>Skåne län</c:v>
                </c:pt>
                <c:pt idx="11">
                  <c:v>Västerbottens län</c:v>
                </c:pt>
                <c:pt idx="12">
                  <c:v>Västmanlands län</c:v>
                </c:pt>
                <c:pt idx="13">
                  <c:v>Norrbottens län</c:v>
                </c:pt>
                <c:pt idx="14">
                  <c:v>Blekinge län</c:v>
                </c:pt>
                <c:pt idx="15">
                  <c:v>Västra Götalands län</c:v>
                </c:pt>
                <c:pt idx="16">
                  <c:v>Gävleborgs län</c:v>
                </c:pt>
                <c:pt idx="17">
                  <c:v>Värmlands län</c:v>
                </c:pt>
                <c:pt idx="18">
                  <c:v>Kronobergs län</c:v>
                </c:pt>
                <c:pt idx="19">
                  <c:v>Kalmar län</c:v>
                </c:pt>
                <c:pt idx="20">
                  <c:v>Jämtlands län</c:v>
                </c:pt>
                <c:pt idx="21">
                  <c:v>Dalarnas län</c:v>
                </c:pt>
              </c:strCache>
            </c:strRef>
          </c:cat>
          <c:val>
            <c:numRef>
              <c:f>Blad1!$B$2:$B$23</c:f>
              <c:numCache>
                <c:formatCode>0</c:formatCode>
                <c:ptCount val="22"/>
                <c:pt idx="0">
                  <c:v>11</c:v>
                </c:pt>
                <c:pt idx="1">
                  <c:v>7</c:v>
                </c:pt>
                <c:pt idx="2">
                  <c:v>8</c:v>
                </c:pt>
                <c:pt idx="3">
                  <c:v>9</c:v>
                </c:pt>
                <c:pt idx="4">
                  <c:v>9</c:v>
                </c:pt>
                <c:pt idx="5">
                  <c:v>9</c:v>
                </c:pt>
                <c:pt idx="6">
                  <c:v>10</c:v>
                </c:pt>
                <c:pt idx="7">
                  <c:v>10</c:v>
                </c:pt>
                <c:pt idx="8">
                  <c:v>10</c:v>
                </c:pt>
                <c:pt idx="9">
                  <c:v>10.88</c:v>
                </c:pt>
                <c:pt idx="10">
                  <c:v>11</c:v>
                </c:pt>
                <c:pt idx="11">
                  <c:v>11</c:v>
                </c:pt>
                <c:pt idx="12">
                  <c:v>11</c:v>
                </c:pt>
                <c:pt idx="13">
                  <c:v>12</c:v>
                </c:pt>
                <c:pt idx="14">
                  <c:v>12.54</c:v>
                </c:pt>
                <c:pt idx="15">
                  <c:v>13</c:v>
                </c:pt>
                <c:pt idx="16">
                  <c:v>13</c:v>
                </c:pt>
                <c:pt idx="17">
                  <c:v>14</c:v>
                </c:pt>
                <c:pt idx="18">
                  <c:v>15</c:v>
                </c:pt>
                <c:pt idx="19">
                  <c:v>15</c:v>
                </c:pt>
                <c:pt idx="20">
                  <c:v>16.920000000000002</c:v>
                </c:pt>
                <c:pt idx="21">
                  <c:v>18</c:v>
                </c:pt>
              </c:numCache>
            </c:numRef>
          </c:val>
          <c:extLst>
            <c:ext xmlns:c16="http://schemas.microsoft.com/office/drawing/2014/chart" uri="{C3380CC4-5D6E-409C-BE32-E72D297353CC}">
              <c16:uniqueId val="{00000002-0F90-413E-A8E5-CC5A1D0AC28B}"/>
            </c:ext>
          </c:extLst>
        </c:ser>
        <c:dLbls>
          <c:dLblPos val="outEnd"/>
          <c:showLegendKey val="0"/>
          <c:showVal val="1"/>
          <c:showCatName val="0"/>
          <c:showSerName val="0"/>
          <c:showPercent val="0"/>
          <c:showBubbleSize val="0"/>
        </c:dLbls>
        <c:gapWidth val="100"/>
        <c:axId val="290590072"/>
        <c:axId val="290590400"/>
      </c:barChart>
      <c:catAx>
        <c:axId val="2905900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sv-SE"/>
          </a:p>
        </c:txPr>
        <c:crossAx val="290590400"/>
        <c:crosses val="autoZero"/>
        <c:auto val="1"/>
        <c:lblAlgn val="ctr"/>
        <c:lblOffset val="100"/>
        <c:noMultiLvlLbl val="0"/>
      </c:catAx>
      <c:valAx>
        <c:axId val="290590400"/>
        <c:scaling>
          <c:orientation val="minMax"/>
          <c:max val="25"/>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r>
                  <a:rPr lang="sv-SE" sz="1400" b="0" i="0" baseline="0" dirty="0">
                    <a:solidFill>
                      <a:schemeClr val="tx1"/>
                    </a:solidFill>
                    <a:effectLst/>
                  </a:rPr>
                  <a:t>Säkra självmord/100 000 invånare</a:t>
                </a:r>
                <a:endParaRPr lang="sv-SE" sz="1400" b="0" dirty="0">
                  <a:solidFill>
                    <a:schemeClr val="tx1"/>
                  </a:solidFill>
                  <a:effectLst/>
                </a:endParaRP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sv-SE"/>
          </a:p>
        </c:txPr>
        <c:crossAx val="290590072"/>
        <c:crosses val="autoZero"/>
        <c:crossBetween val="between"/>
        <c:majorUnit val="5"/>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sv-SE"/>
    </a:p>
  </c:txPr>
  <c:externalData r:id="rId4">
    <c:autoUpdate val="0"/>
  </c:externalData>
  <c:userShapes r:id="rId5"/>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prstClr val="black">
                    <a:lumMod val="65000"/>
                    <a:lumOff val="35000"/>
                  </a:prstClr>
                </a:solidFill>
                <a:latin typeface="+mn-lt"/>
                <a:ea typeface="+mn-ea"/>
                <a:cs typeface="+mn-cs"/>
              </a:defRPr>
            </a:pPr>
            <a:r>
              <a:rPr lang="sv-SE" sz="2000" b="0" i="0" baseline="0" dirty="0">
                <a:solidFill>
                  <a:schemeClr val="tx1"/>
                </a:solidFill>
                <a:effectLst/>
              </a:rPr>
              <a:t>Antal säkra självmord per 100 000 invånare, </a:t>
            </a:r>
            <a:r>
              <a:rPr lang="sv-SE" sz="2000" b="1" i="0" baseline="0" dirty="0">
                <a:solidFill>
                  <a:schemeClr val="tx1"/>
                </a:solidFill>
                <a:effectLst/>
              </a:rPr>
              <a:t>år 2019</a:t>
            </a:r>
            <a:endParaRPr lang="sv-SE" sz="2000" b="1" dirty="0">
              <a:solidFill>
                <a:schemeClr val="tx1"/>
              </a:solidFill>
              <a:effectLst/>
            </a:endParaRPr>
          </a:p>
          <a:p>
            <a:pPr marL="0" marR="0" lvl="0" indent="0" algn="ctr" defTabSz="914400" rtl="0" eaLnBrk="1" fontAlgn="auto" latinLnBrk="0" hangingPunct="1">
              <a:lnSpc>
                <a:spcPct val="100000"/>
              </a:lnSpc>
              <a:spcBef>
                <a:spcPts val="0"/>
              </a:spcBef>
              <a:spcAft>
                <a:spcPts val="0"/>
              </a:spcAft>
              <a:buClrTx/>
              <a:buSzTx/>
              <a:buFontTx/>
              <a:buNone/>
              <a:tabLst/>
              <a:defRPr>
                <a:solidFill>
                  <a:prstClr val="black">
                    <a:lumMod val="65000"/>
                    <a:lumOff val="35000"/>
                  </a:prstClr>
                </a:solidFill>
              </a:defRPr>
            </a:pPr>
            <a:endParaRPr lang="en-US" dirty="0"/>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manualLayout>
          <c:layoutTarget val="inner"/>
          <c:xMode val="edge"/>
          <c:yMode val="edge"/>
          <c:x val="0.19779137660376536"/>
          <c:y val="8.7037024345724065E-2"/>
          <c:w val="0.78239085739282599"/>
          <c:h val="0.81992128610071668"/>
        </c:manualLayout>
      </c:layout>
      <c:barChart>
        <c:barDir val="bar"/>
        <c:grouping val="clustered"/>
        <c:varyColors val="0"/>
        <c:ser>
          <c:idx val="0"/>
          <c:order val="0"/>
          <c:spPr>
            <a:solidFill>
              <a:srgbClr val="003C68"/>
            </a:solidFill>
            <a:ln>
              <a:noFill/>
            </a:ln>
            <a:effectLst/>
          </c:spPr>
          <c:invertIfNegative val="0"/>
          <c:dPt>
            <c:idx val="0"/>
            <c:invertIfNegative val="0"/>
            <c:bubble3D val="0"/>
            <c:spPr>
              <a:solidFill>
                <a:srgbClr val="F9B000"/>
              </a:solidFill>
              <a:ln>
                <a:solidFill>
                  <a:srgbClr val="F9B000"/>
                </a:solidFill>
              </a:ln>
              <a:effectLst/>
            </c:spPr>
            <c:extLst>
              <c:ext xmlns:c16="http://schemas.microsoft.com/office/drawing/2014/chart" uri="{C3380CC4-5D6E-409C-BE32-E72D297353CC}">
                <c16:uniqueId val="{00000004-0F90-413E-A8E5-CC5A1D0AC28B}"/>
              </c:ext>
            </c:extLst>
          </c:dPt>
          <c:dPt>
            <c:idx val="8"/>
            <c:invertIfNegative val="0"/>
            <c:bubble3D val="0"/>
            <c:spPr>
              <a:solidFill>
                <a:srgbClr val="003C68"/>
              </a:solidFill>
              <a:ln>
                <a:noFill/>
              </a:ln>
              <a:effectLst/>
            </c:spPr>
            <c:extLst>
              <c:ext xmlns:c16="http://schemas.microsoft.com/office/drawing/2014/chart" uri="{C3380CC4-5D6E-409C-BE32-E72D297353CC}">
                <c16:uniqueId val="{00000005-0F90-413E-A8E5-CC5A1D0AC28B}"/>
              </c:ext>
            </c:extLst>
          </c:dPt>
          <c:dPt>
            <c:idx val="9"/>
            <c:invertIfNegative val="0"/>
            <c:bubble3D val="0"/>
            <c:spPr>
              <a:solidFill>
                <a:srgbClr val="003C68"/>
              </a:solidFill>
              <a:ln>
                <a:noFill/>
              </a:ln>
              <a:effectLst/>
            </c:spPr>
            <c:extLst>
              <c:ext xmlns:c16="http://schemas.microsoft.com/office/drawing/2014/chart" uri="{C3380CC4-5D6E-409C-BE32-E72D297353CC}">
                <c16:uniqueId val="{00000003-0F90-413E-A8E5-CC5A1D0AC28B}"/>
              </c:ext>
            </c:extLst>
          </c:dPt>
          <c:dPt>
            <c:idx val="15"/>
            <c:invertIfNegative val="0"/>
            <c:bubble3D val="0"/>
            <c:spPr>
              <a:solidFill>
                <a:srgbClr val="AA112C"/>
              </a:solidFill>
              <a:ln>
                <a:solidFill>
                  <a:srgbClr val="AA112C"/>
                </a:solidFill>
              </a:ln>
              <a:effectLst/>
            </c:spPr>
            <c:extLst>
              <c:ext xmlns:c16="http://schemas.microsoft.com/office/drawing/2014/chart" uri="{C3380CC4-5D6E-409C-BE32-E72D297353CC}">
                <c16:uniqueId val="{00000006-3A10-41D6-A428-3A56418B873F}"/>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Blad1!$A$2:$A$23</c:f>
              <c:strCache>
                <c:ptCount val="22"/>
                <c:pt idx="0">
                  <c:v>Riket</c:v>
                </c:pt>
                <c:pt idx="1">
                  <c:v>Stockholms län</c:v>
                </c:pt>
                <c:pt idx="2">
                  <c:v>Kalmar län</c:v>
                </c:pt>
                <c:pt idx="3">
                  <c:v>Hallands län</c:v>
                </c:pt>
                <c:pt idx="4">
                  <c:v>Södermanlands län</c:v>
                </c:pt>
                <c:pt idx="5">
                  <c:v>Skåne län</c:v>
                </c:pt>
                <c:pt idx="6">
                  <c:v>Östergötlands län</c:v>
                </c:pt>
                <c:pt idx="7">
                  <c:v>Jämtlands län</c:v>
                </c:pt>
                <c:pt idx="8">
                  <c:v>Blekinge län</c:v>
                </c:pt>
                <c:pt idx="9">
                  <c:v>Örebro län</c:v>
                </c:pt>
                <c:pt idx="10">
                  <c:v>Västernorrlands län</c:v>
                </c:pt>
                <c:pt idx="11">
                  <c:v>Västerbottens län</c:v>
                </c:pt>
                <c:pt idx="12">
                  <c:v>Uppsala län</c:v>
                </c:pt>
                <c:pt idx="13">
                  <c:v>Gotlands län</c:v>
                </c:pt>
                <c:pt idx="14">
                  <c:v>Jönköpings län</c:v>
                </c:pt>
                <c:pt idx="15">
                  <c:v>Värmlands län</c:v>
                </c:pt>
                <c:pt idx="16">
                  <c:v>Västra Götalands län</c:v>
                </c:pt>
                <c:pt idx="17">
                  <c:v>Kronobergs län</c:v>
                </c:pt>
                <c:pt idx="18">
                  <c:v>Dalarnas län</c:v>
                </c:pt>
                <c:pt idx="19">
                  <c:v>Norrbottens län</c:v>
                </c:pt>
                <c:pt idx="20">
                  <c:v>Västmanlands län</c:v>
                </c:pt>
                <c:pt idx="21">
                  <c:v>Gävleborgs län</c:v>
                </c:pt>
              </c:strCache>
            </c:strRef>
          </c:cat>
          <c:val>
            <c:numRef>
              <c:f>Blad1!$B$2:$B$23</c:f>
              <c:numCache>
                <c:formatCode>0.0</c:formatCode>
                <c:ptCount val="22"/>
                <c:pt idx="0">
                  <c:v>12.4</c:v>
                </c:pt>
                <c:pt idx="1">
                  <c:v>9.6999999999999993</c:v>
                </c:pt>
                <c:pt idx="2">
                  <c:v>10.199999999999999</c:v>
                </c:pt>
                <c:pt idx="3">
                  <c:v>10.6</c:v>
                </c:pt>
                <c:pt idx="4">
                  <c:v>11.5</c:v>
                </c:pt>
                <c:pt idx="5">
                  <c:v>11.6</c:v>
                </c:pt>
                <c:pt idx="6">
                  <c:v>11.9</c:v>
                </c:pt>
                <c:pt idx="7">
                  <c:v>12.3</c:v>
                </c:pt>
                <c:pt idx="8">
                  <c:v>12.5</c:v>
                </c:pt>
                <c:pt idx="9">
                  <c:v>12.5</c:v>
                </c:pt>
                <c:pt idx="10">
                  <c:v>12.6</c:v>
                </c:pt>
                <c:pt idx="11">
                  <c:v>12.6</c:v>
                </c:pt>
                <c:pt idx="12">
                  <c:v>13.2</c:v>
                </c:pt>
                <c:pt idx="13">
                  <c:v>13.5</c:v>
                </c:pt>
                <c:pt idx="14">
                  <c:v>13.8</c:v>
                </c:pt>
                <c:pt idx="15">
                  <c:v>13.8</c:v>
                </c:pt>
                <c:pt idx="16">
                  <c:v>14.3</c:v>
                </c:pt>
                <c:pt idx="17">
                  <c:v>14.5</c:v>
                </c:pt>
                <c:pt idx="18">
                  <c:v>15.3</c:v>
                </c:pt>
                <c:pt idx="19">
                  <c:v>15.6</c:v>
                </c:pt>
                <c:pt idx="20">
                  <c:v>15.6</c:v>
                </c:pt>
                <c:pt idx="21">
                  <c:v>16.399999999999999</c:v>
                </c:pt>
              </c:numCache>
            </c:numRef>
          </c:val>
          <c:extLst>
            <c:ext xmlns:c16="http://schemas.microsoft.com/office/drawing/2014/chart" uri="{C3380CC4-5D6E-409C-BE32-E72D297353CC}">
              <c16:uniqueId val="{00000002-0F90-413E-A8E5-CC5A1D0AC28B}"/>
            </c:ext>
          </c:extLst>
        </c:ser>
        <c:dLbls>
          <c:dLblPos val="outEnd"/>
          <c:showLegendKey val="0"/>
          <c:showVal val="1"/>
          <c:showCatName val="0"/>
          <c:showSerName val="0"/>
          <c:showPercent val="0"/>
          <c:showBubbleSize val="0"/>
        </c:dLbls>
        <c:gapWidth val="100"/>
        <c:axId val="290590072"/>
        <c:axId val="290590400"/>
      </c:barChart>
      <c:catAx>
        <c:axId val="2905900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sv-SE"/>
          </a:p>
        </c:txPr>
        <c:crossAx val="290590400"/>
        <c:crosses val="autoZero"/>
        <c:auto val="1"/>
        <c:lblAlgn val="ctr"/>
        <c:lblOffset val="100"/>
        <c:noMultiLvlLbl val="0"/>
      </c:catAx>
      <c:valAx>
        <c:axId val="290590400"/>
        <c:scaling>
          <c:orientation val="minMax"/>
          <c:max val="25"/>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r>
                  <a:rPr lang="sv-SE" sz="1400" b="0" i="0" baseline="0" dirty="0">
                    <a:solidFill>
                      <a:schemeClr val="tx1"/>
                    </a:solidFill>
                    <a:effectLst/>
                  </a:rPr>
                  <a:t>Säkra självmord/100 000 invånare</a:t>
                </a:r>
                <a:endParaRPr lang="sv-SE" sz="1400" b="0" dirty="0">
                  <a:solidFill>
                    <a:schemeClr val="tx1"/>
                  </a:solidFill>
                  <a:effectLst/>
                </a:endParaRP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sv-SE"/>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sv-SE"/>
          </a:p>
        </c:txPr>
        <c:crossAx val="290590072"/>
        <c:crosses val="autoZero"/>
        <c:crossBetween val="between"/>
        <c:majorUnit val="5"/>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sv-SE"/>
    </a:p>
  </c:txPr>
  <c:externalData r:id="rId4">
    <c:autoUpdate val="0"/>
  </c:externalData>
  <c:userShapes r:id="rId5"/>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prstClr val="black">
                    <a:lumMod val="65000"/>
                    <a:lumOff val="35000"/>
                  </a:prstClr>
                </a:solidFill>
                <a:latin typeface="+mn-lt"/>
                <a:ea typeface="+mn-ea"/>
                <a:cs typeface="+mn-cs"/>
              </a:defRPr>
            </a:pPr>
            <a:r>
              <a:rPr lang="sv-SE" sz="2000" b="0" i="0" baseline="0" dirty="0">
                <a:solidFill>
                  <a:schemeClr val="tx1"/>
                </a:solidFill>
                <a:effectLst/>
              </a:rPr>
              <a:t>Antal per 100 000 inv., 5-års medelvärde, </a:t>
            </a:r>
            <a:r>
              <a:rPr lang="sv-SE" sz="2000" b="1" i="0" baseline="0" dirty="0">
                <a:solidFill>
                  <a:schemeClr val="tx1"/>
                </a:solidFill>
                <a:effectLst/>
              </a:rPr>
              <a:t>år 2015-2020</a:t>
            </a:r>
            <a:endParaRPr lang="sv-SE" sz="2000" b="1" dirty="0">
              <a:solidFill>
                <a:schemeClr val="tx1"/>
              </a:solidFill>
              <a:effectLst/>
            </a:endParaRPr>
          </a:p>
          <a:p>
            <a:pPr marL="0" marR="0" lvl="0" indent="0" algn="ctr" defTabSz="914400" rtl="0" eaLnBrk="1" fontAlgn="auto" latinLnBrk="0" hangingPunct="1">
              <a:lnSpc>
                <a:spcPct val="100000"/>
              </a:lnSpc>
              <a:spcBef>
                <a:spcPts val="0"/>
              </a:spcBef>
              <a:spcAft>
                <a:spcPts val="0"/>
              </a:spcAft>
              <a:buClrTx/>
              <a:buSzTx/>
              <a:buFontTx/>
              <a:buNone/>
              <a:tabLst/>
              <a:defRPr>
                <a:solidFill>
                  <a:prstClr val="black">
                    <a:lumMod val="65000"/>
                    <a:lumOff val="35000"/>
                  </a:prstClr>
                </a:solidFill>
              </a:defRPr>
            </a:pPr>
            <a:endParaRPr lang="en-US" dirty="0"/>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manualLayout>
          <c:layoutTarget val="inner"/>
          <c:xMode val="edge"/>
          <c:yMode val="edge"/>
          <c:x val="0.19925943068734087"/>
          <c:y val="8.9506155437706736E-2"/>
          <c:w val="0.78239085739282599"/>
          <c:h val="0.81992128610071668"/>
        </c:manualLayout>
      </c:layout>
      <c:barChart>
        <c:barDir val="bar"/>
        <c:grouping val="clustered"/>
        <c:varyColors val="0"/>
        <c:ser>
          <c:idx val="0"/>
          <c:order val="0"/>
          <c:spPr>
            <a:solidFill>
              <a:srgbClr val="003C68"/>
            </a:solidFill>
            <a:ln>
              <a:noFill/>
            </a:ln>
            <a:effectLst/>
          </c:spPr>
          <c:invertIfNegative val="0"/>
          <c:dPt>
            <c:idx val="0"/>
            <c:invertIfNegative val="0"/>
            <c:bubble3D val="0"/>
            <c:spPr>
              <a:solidFill>
                <a:srgbClr val="F9B000"/>
              </a:solidFill>
              <a:ln>
                <a:solidFill>
                  <a:srgbClr val="F9B000"/>
                </a:solidFill>
              </a:ln>
              <a:effectLst/>
            </c:spPr>
            <c:extLst>
              <c:ext xmlns:c16="http://schemas.microsoft.com/office/drawing/2014/chart" uri="{C3380CC4-5D6E-409C-BE32-E72D297353CC}">
                <c16:uniqueId val="{00000004-0F90-413E-A8E5-CC5A1D0AC28B}"/>
              </c:ext>
            </c:extLst>
          </c:dPt>
          <c:dPt>
            <c:idx val="6"/>
            <c:invertIfNegative val="0"/>
            <c:bubble3D val="0"/>
            <c:spPr>
              <a:solidFill>
                <a:srgbClr val="003C68"/>
              </a:solidFill>
              <a:ln>
                <a:solidFill>
                  <a:srgbClr val="003C68"/>
                </a:solidFill>
              </a:ln>
              <a:effectLst/>
            </c:spPr>
            <c:extLst>
              <c:ext xmlns:c16="http://schemas.microsoft.com/office/drawing/2014/chart" uri="{C3380CC4-5D6E-409C-BE32-E72D297353CC}">
                <c16:uniqueId val="{00000000-08DA-4458-A445-B717B6B9110A}"/>
              </c:ext>
            </c:extLst>
          </c:dPt>
          <c:dPt>
            <c:idx val="8"/>
            <c:invertIfNegative val="0"/>
            <c:bubble3D val="0"/>
            <c:spPr>
              <a:solidFill>
                <a:srgbClr val="003C68"/>
              </a:solidFill>
              <a:ln>
                <a:noFill/>
              </a:ln>
              <a:effectLst/>
            </c:spPr>
            <c:extLst>
              <c:ext xmlns:c16="http://schemas.microsoft.com/office/drawing/2014/chart" uri="{C3380CC4-5D6E-409C-BE32-E72D297353CC}">
                <c16:uniqueId val="{00000005-0F90-413E-A8E5-CC5A1D0AC28B}"/>
              </c:ext>
            </c:extLst>
          </c:dPt>
          <c:dPt>
            <c:idx val="9"/>
            <c:invertIfNegative val="0"/>
            <c:bubble3D val="0"/>
            <c:spPr>
              <a:solidFill>
                <a:srgbClr val="003C68"/>
              </a:solidFill>
              <a:ln>
                <a:noFill/>
              </a:ln>
              <a:effectLst/>
            </c:spPr>
            <c:extLst>
              <c:ext xmlns:c16="http://schemas.microsoft.com/office/drawing/2014/chart" uri="{C3380CC4-5D6E-409C-BE32-E72D297353CC}">
                <c16:uniqueId val="{00000003-0F90-413E-A8E5-CC5A1D0AC28B}"/>
              </c:ext>
            </c:extLst>
          </c:dPt>
          <c:dPt>
            <c:idx val="15"/>
            <c:invertIfNegative val="0"/>
            <c:bubble3D val="0"/>
            <c:spPr>
              <a:solidFill>
                <a:srgbClr val="003C68"/>
              </a:solidFill>
              <a:ln>
                <a:solidFill>
                  <a:srgbClr val="003C68"/>
                </a:solidFill>
              </a:ln>
              <a:effectLst/>
            </c:spPr>
            <c:extLst>
              <c:ext xmlns:c16="http://schemas.microsoft.com/office/drawing/2014/chart" uri="{C3380CC4-5D6E-409C-BE32-E72D297353CC}">
                <c16:uniqueId val="{00000006-3A10-41D6-A428-3A56418B873F}"/>
              </c:ext>
            </c:extLst>
          </c:dPt>
          <c:dPt>
            <c:idx val="17"/>
            <c:invertIfNegative val="0"/>
            <c:bubble3D val="0"/>
            <c:spPr>
              <a:solidFill>
                <a:srgbClr val="003C68"/>
              </a:solidFill>
              <a:ln>
                <a:solidFill>
                  <a:srgbClr val="003C68"/>
                </a:solidFill>
              </a:ln>
              <a:effectLst/>
            </c:spPr>
            <c:extLst>
              <c:ext xmlns:c16="http://schemas.microsoft.com/office/drawing/2014/chart" uri="{C3380CC4-5D6E-409C-BE32-E72D297353CC}">
                <c16:uniqueId val="{00000001-08DA-4458-A445-B717B6B9110A}"/>
              </c:ext>
            </c:extLst>
          </c:dPt>
          <c:dPt>
            <c:idx val="19"/>
            <c:invertIfNegative val="0"/>
            <c:bubble3D val="0"/>
            <c:spPr>
              <a:solidFill>
                <a:srgbClr val="AA112C"/>
              </a:solidFill>
              <a:ln>
                <a:solidFill>
                  <a:srgbClr val="AA112C"/>
                </a:solidFill>
              </a:ln>
              <a:effectLst/>
            </c:spPr>
            <c:extLst>
              <c:ext xmlns:c16="http://schemas.microsoft.com/office/drawing/2014/chart" uri="{C3380CC4-5D6E-409C-BE32-E72D297353CC}">
                <c16:uniqueId val="{0000000F-8477-4D0A-BBA4-F8DD5918934E}"/>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Blad1!$A$2:$A$23</c:f>
              <c:strCache>
                <c:ptCount val="22"/>
                <c:pt idx="0">
                  <c:v>Riket</c:v>
                </c:pt>
                <c:pt idx="1">
                  <c:v>Stockholms län</c:v>
                </c:pt>
                <c:pt idx="2">
                  <c:v>Uppsala län</c:v>
                </c:pt>
                <c:pt idx="3">
                  <c:v>Skåne län</c:v>
                </c:pt>
                <c:pt idx="4">
                  <c:v>Södermanlands län</c:v>
                </c:pt>
                <c:pt idx="5">
                  <c:v>Västerbottens län</c:v>
                </c:pt>
                <c:pt idx="6">
                  <c:v>Östergötlands län</c:v>
                </c:pt>
                <c:pt idx="7">
                  <c:v>Västernorrlands län</c:v>
                </c:pt>
                <c:pt idx="8">
                  <c:v>Jönköpings län</c:v>
                </c:pt>
                <c:pt idx="9">
                  <c:v>Hallands län</c:v>
                </c:pt>
                <c:pt idx="10">
                  <c:v>Örebro län</c:v>
                </c:pt>
                <c:pt idx="11">
                  <c:v>Kronobergs län</c:v>
                </c:pt>
                <c:pt idx="12">
                  <c:v>Västmanlands län</c:v>
                </c:pt>
                <c:pt idx="13">
                  <c:v>Norrbottens län</c:v>
                </c:pt>
                <c:pt idx="14">
                  <c:v>Västra Götalands län</c:v>
                </c:pt>
                <c:pt idx="15">
                  <c:v>Gotlands län</c:v>
                </c:pt>
                <c:pt idx="16">
                  <c:v>Kalmar län</c:v>
                </c:pt>
                <c:pt idx="17">
                  <c:v>Blekinge län</c:v>
                </c:pt>
                <c:pt idx="18">
                  <c:v>Gävleborgs län</c:v>
                </c:pt>
                <c:pt idx="19">
                  <c:v>Värmlands län</c:v>
                </c:pt>
                <c:pt idx="20">
                  <c:v>Dalarnas län</c:v>
                </c:pt>
                <c:pt idx="21">
                  <c:v>Jämtlands län</c:v>
                </c:pt>
              </c:strCache>
            </c:strRef>
          </c:cat>
          <c:val>
            <c:numRef>
              <c:f>Blad1!$B$2:$B$23</c:f>
              <c:numCache>
                <c:formatCode>0.0</c:formatCode>
                <c:ptCount val="22"/>
                <c:pt idx="0">
                  <c:v>14.4</c:v>
                </c:pt>
                <c:pt idx="1">
                  <c:v>12.2</c:v>
                </c:pt>
                <c:pt idx="2">
                  <c:v>13.1</c:v>
                </c:pt>
                <c:pt idx="3">
                  <c:v>13.3</c:v>
                </c:pt>
                <c:pt idx="4">
                  <c:v>13.3</c:v>
                </c:pt>
                <c:pt idx="5">
                  <c:v>13.4</c:v>
                </c:pt>
                <c:pt idx="6">
                  <c:v>13.6</c:v>
                </c:pt>
                <c:pt idx="7">
                  <c:v>13.7</c:v>
                </c:pt>
                <c:pt idx="8">
                  <c:v>14</c:v>
                </c:pt>
                <c:pt idx="9">
                  <c:v>14.7</c:v>
                </c:pt>
                <c:pt idx="10">
                  <c:v>14.7</c:v>
                </c:pt>
                <c:pt idx="11">
                  <c:v>15.5</c:v>
                </c:pt>
                <c:pt idx="12">
                  <c:v>15.8</c:v>
                </c:pt>
                <c:pt idx="13">
                  <c:v>15.9</c:v>
                </c:pt>
                <c:pt idx="14">
                  <c:v>16</c:v>
                </c:pt>
                <c:pt idx="15">
                  <c:v>16.100000000000001</c:v>
                </c:pt>
                <c:pt idx="16">
                  <c:v>16.600000000000001</c:v>
                </c:pt>
                <c:pt idx="17">
                  <c:v>16.8</c:v>
                </c:pt>
                <c:pt idx="18">
                  <c:v>17</c:v>
                </c:pt>
                <c:pt idx="19">
                  <c:v>17.2</c:v>
                </c:pt>
                <c:pt idx="20">
                  <c:v>18.5</c:v>
                </c:pt>
                <c:pt idx="21">
                  <c:v>18.899999999999999</c:v>
                </c:pt>
              </c:numCache>
            </c:numRef>
          </c:val>
          <c:extLst>
            <c:ext xmlns:c16="http://schemas.microsoft.com/office/drawing/2014/chart" uri="{C3380CC4-5D6E-409C-BE32-E72D297353CC}">
              <c16:uniqueId val="{00000002-0F90-413E-A8E5-CC5A1D0AC28B}"/>
            </c:ext>
          </c:extLst>
        </c:ser>
        <c:dLbls>
          <c:dLblPos val="outEnd"/>
          <c:showLegendKey val="0"/>
          <c:showVal val="1"/>
          <c:showCatName val="0"/>
          <c:showSerName val="0"/>
          <c:showPercent val="0"/>
          <c:showBubbleSize val="0"/>
        </c:dLbls>
        <c:gapWidth val="100"/>
        <c:axId val="290590072"/>
        <c:axId val="290590400"/>
      </c:barChart>
      <c:catAx>
        <c:axId val="2905900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sv-SE"/>
          </a:p>
        </c:txPr>
        <c:crossAx val="290590400"/>
        <c:crosses val="autoZero"/>
        <c:auto val="1"/>
        <c:lblAlgn val="ctr"/>
        <c:lblOffset val="100"/>
        <c:noMultiLvlLbl val="0"/>
      </c:catAx>
      <c:valAx>
        <c:axId val="290590400"/>
        <c:scaling>
          <c:orientation val="minMax"/>
          <c:max val="25"/>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r>
                  <a:rPr lang="sv-SE" sz="1400" b="0" i="0" baseline="0" dirty="0">
                    <a:solidFill>
                      <a:schemeClr val="tx1"/>
                    </a:solidFill>
                    <a:effectLst/>
                  </a:rPr>
                  <a:t>Säkra självmord/100 000 invånare, 15 år eller äldre</a:t>
                </a:r>
                <a:endParaRPr lang="sv-SE" sz="1400" b="0" dirty="0">
                  <a:solidFill>
                    <a:schemeClr val="tx1"/>
                  </a:solidFill>
                  <a:effectLst/>
                </a:endParaRP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sv-SE"/>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sv-SE"/>
          </a:p>
        </c:txPr>
        <c:crossAx val="290590072"/>
        <c:crosses val="autoZero"/>
        <c:crossBetween val="between"/>
        <c:majorUnit val="5"/>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sv-SE"/>
    </a:p>
  </c:txPr>
  <c:externalData r:id="rId4">
    <c:autoUpdate val="0"/>
  </c:externalData>
  <c:userShapes r:id="rId5"/>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sv-SE" sz="2000" b="0" i="0" u="none" strike="noStrike" kern="1200" spc="0" baseline="0" dirty="0">
                <a:solidFill>
                  <a:schemeClr val="tx1"/>
                </a:solidFill>
                <a:effectLst/>
                <a:latin typeface="+mn-lt"/>
                <a:ea typeface="+mn-ea"/>
                <a:cs typeface="+mn-cs"/>
              </a:defRPr>
            </a:pPr>
            <a:r>
              <a:rPr lang="sv-SE" sz="2000" b="0" i="0" u="none" strike="noStrike" kern="1200" spc="0" baseline="0" dirty="0">
                <a:solidFill>
                  <a:schemeClr val="tx1"/>
                </a:solidFill>
                <a:effectLst/>
                <a:latin typeface="+mn-lt"/>
                <a:ea typeface="+mn-ea"/>
                <a:cs typeface="+mn-cs"/>
              </a:rPr>
              <a:t>Antal invånare i Värmlands kommuner 2019</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sv-SE" sz="2000" b="0" i="0" u="none" strike="noStrike" kern="1200" spc="0" baseline="0" dirty="0">
              <a:solidFill>
                <a:schemeClr val="tx1"/>
              </a:solidFill>
              <a:effectLst/>
              <a:latin typeface="+mn-lt"/>
              <a:ea typeface="+mn-ea"/>
              <a:cs typeface="+mn-cs"/>
            </a:defRPr>
          </a:pPr>
          <a:endParaRPr lang="sv-SE"/>
        </a:p>
      </c:txPr>
    </c:title>
    <c:autoTitleDeleted val="0"/>
    <c:plotArea>
      <c:layout>
        <c:manualLayout>
          <c:layoutTarget val="inner"/>
          <c:xMode val="edge"/>
          <c:yMode val="edge"/>
          <c:x val="0.11433259733835258"/>
          <c:y val="0.16191079097228966"/>
          <c:w val="0.8698662493862841"/>
          <c:h val="0.71854393334662037"/>
        </c:manualLayout>
      </c:layout>
      <c:barChart>
        <c:barDir val="bar"/>
        <c:grouping val="clustered"/>
        <c:varyColors val="0"/>
        <c:ser>
          <c:idx val="0"/>
          <c:order val="0"/>
          <c:tx>
            <c:strRef>
              <c:f>Blad1!$B$1</c:f>
              <c:strCache>
                <c:ptCount val="1"/>
                <c:pt idx="0">
                  <c:v>Total befolkning 1 nov. 2019</c:v>
                </c:pt>
              </c:strCache>
            </c:strRef>
          </c:tx>
          <c:spPr>
            <a:solidFill>
              <a:srgbClr val="003C68"/>
            </a:solidFill>
            <a:ln>
              <a:noFill/>
            </a:ln>
            <a:effectLst/>
          </c:spPr>
          <c:invertIfNegative val="0"/>
          <c:dPt>
            <c:idx val="0"/>
            <c:invertIfNegative val="0"/>
            <c:bubble3D val="0"/>
            <c:spPr>
              <a:solidFill>
                <a:srgbClr val="003C68"/>
              </a:solidFill>
              <a:ln>
                <a:noFill/>
              </a:ln>
              <a:effectLst/>
            </c:spPr>
            <c:extLst>
              <c:ext xmlns:c16="http://schemas.microsoft.com/office/drawing/2014/chart" uri="{C3380CC4-5D6E-409C-BE32-E72D297353CC}">
                <c16:uniqueId val="{00000001-A19D-463F-B57B-E6D7323CE5E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Blad1!$A$2:$A$18</c:f>
              <c:strCache>
                <c:ptCount val="16"/>
                <c:pt idx="0">
                  <c:v>Munkfors</c:v>
                </c:pt>
                <c:pt idx="1">
                  <c:v>Storfors</c:v>
                </c:pt>
                <c:pt idx="2">
                  <c:v>Eda</c:v>
                </c:pt>
                <c:pt idx="3">
                  <c:v>Grums</c:v>
                </c:pt>
                <c:pt idx="4">
                  <c:v>Årjäng</c:v>
                </c:pt>
                <c:pt idx="5">
                  <c:v>Filipstad</c:v>
                </c:pt>
                <c:pt idx="6">
                  <c:v>Forshaga</c:v>
                </c:pt>
                <c:pt idx="7">
                  <c:v>Hagfors</c:v>
                </c:pt>
                <c:pt idx="8">
                  <c:v>Torsby</c:v>
                </c:pt>
                <c:pt idx="9">
                  <c:v>Kil</c:v>
                </c:pt>
                <c:pt idx="10">
                  <c:v>Sunne</c:v>
                </c:pt>
                <c:pt idx="11">
                  <c:v>Säffle</c:v>
                </c:pt>
                <c:pt idx="12">
                  <c:v>Hammarö</c:v>
                </c:pt>
                <c:pt idx="13">
                  <c:v>Kristinehamn</c:v>
                </c:pt>
                <c:pt idx="14">
                  <c:v>Arvika</c:v>
                </c:pt>
                <c:pt idx="15">
                  <c:v>Karlstad</c:v>
                </c:pt>
              </c:strCache>
            </c:strRef>
          </c:cat>
          <c:val>
            <c:numRef>
              <c:f>Blad1!$B$2:$B$18</c:f>
              <c:numCache>
                <c:formatCode>0</c:formatCode>
                <c:ptCount val="16"/>
                <c:pt idx="0">
                  <c:v>3760</c:v>
                </c:pt>
                <c:pt idx="1">
                  <c:v>4006</c:v>
                </c:pt>
                <c:pt idx="2">
                  <c:v>8569</c:v>
                </c:pt>
                <c:pt idx="3">
                  <c:v>9036</c:v>
                </c:pt>
                <c:pt idx="4">
                  <c:v>10081</c:v>
                </c:pt>
                <c:pt idx="5">
                  <c:v>10671</c:v>
                </c:pt>
                <c:pt idx="6">
                  <c:v>11502</c:v>
                </c:pt>
                <c:pt idx="7">
                  <c:v>11613</c:v>
                </c:pt>
                <c:pt idx="8">
                  <c:v>11626</c:v>
                </c:pt>
                <c:pt idx="9">
                  <c:v>12068</c:v>
                </c:pt>
                <c:pt idx="10">
                  <c:v>13285</c:v>
                </c:pt>
                <c:pt idx="11">
                  <c:v>15435</c:v>
                </c:pt>
                <c:pt idx="12">
                  <c:v>16571</c:v>
                </c:pt>
                <c:pt idx="13">
                  <c:v>24244</c:v>
                </c:pt>
                <c:pt idx="14">
                  <c:v>26101</c:v>
                </c:pt>
                <c:pt idx="15">
                  <c:v>93774</c:v>
                </c:pt>
              </c:numCache>
            </c:numRef>
          </c:val>
          <c:extLst xmlns:c15="http://schemas.microsoft.com/office/drawing/2012/chart">
            <c:ext xmlns:c16="http://schemas.microsoft.com/office/drawing/2014/chart" uri="{C3380CC4-5D6E-409C-BE32-E72D297353CC}">
              <c16:uniqueId val="{00000002-A19D-463F-B57B-E6D7323CE5E1}"/>
            </c:ext>
          </c:extLst>
        </c:ser>
        <c:dLbls>
          <c:showLegendKey val="0"/>
          <c:showVal val="0"/>
          <c:showCatName val="0"/>
          <c:showSerName val="0"/>
          <c:showPercent val="0"/>
          <c:showBubbleSize val="0"/>
        </c:dLbls>
        <c:gapWidth val="182"/>
        <c:axId val="280371248"/>
        <c:axId val="280369280"/>
        <c:extLst/>
      </c:barChart>
      <c:catAx>
        <c:axId val="2803712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crossAx val="280369280"/>
        <c:crosses val="autoZero"/>
        <c:auto val="1"/>
        <c:lblAlgn val="ctr"/>
        <c:lblOffset val="100"/>
        <c:noMultiLvlLbl val="0"/>
      </c:catAx>
      <c:valAx>
        <c:axId val="280369280"/>
        <c:scaling>
          <c:orientation val="minMax"/>
          <c:max val="1000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r>
                  <a:rPr lang="sv-SE" sz="1400" b="0" baseline="0">
                    <a:solidFill>
                      <a:schemeClr val="tx1"/>
                    </a:solidFill>
                  </a:rPr>
                  <a:t>Antal invånare</a:t>
                </a:r>
                <a:endParaRPr lang="sv-SE" sz="1400" b="0">
                  <a:solidFill>
                    <a:schemeClr val="tx1"/>
                  </a:solidFill>
                </a:endParaRP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sv-SE"/>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crossAx val="280371248"/>
        <c:crosses val="autoZero"/>
        <c:crossBetween val="between"/>
        <c:majorUnit val="10000"/>
      </c:valAx>
      <c:spPr>
        <a:noFill/>
        <a:ln>
          <a:noFill/>
        </a:ln>
        <a:effectLst/>
      </c:spPr>
    </c:plotArea>
    <c:plotVisOnly val="1"/>
    <c:dispBlanksAs val="gap"/>
    <c:showDLblsOverMax val="0"/>
  </c:chart>
  <c:spPr>
    <a:noFill/>
    <a:ln>
      <a:noFill/>
    </a:ln>
    <a:effectLst/>
  </c:spPr>
  <c:txPr>
    <a:bodyPr/>
    <a:lstStyle/>
    <a:p>
      <a:pPr>
        <a:defRPr/>
      </a:pPr>
      <a:endParaRPr lang="sv-SE"/>
    </a:p>
  </c:txPr>
  <c:externalData r:id="rId4">
    <c:autoUpdate val="0"/>
  </c:externalData>
  <c:userShapes r:id="rId5"/>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marL="0" marR="0" lvl="0" indent="0" algn="l" defTabSz="914400" rtl="0" eaLnBrk="1" fontAlgn="auto" latinLnBrk="0" hangingPunct="1">
              <a:lnSpc>
                <a:spcPct val="100000"/>
              </a:lnSpc>
              <a:spcBef>
                <a:spcPts val="0"/>
              </a:spcBef>
              <a:spcAft>
                <a:spcPts val="0"/>
              </a:spcAft>
              <a:buClrTx/>
              <a:buSzTx/>
              <a:buFontTx/>
              <a:buNone/>
              <a:tabLst/>
              <a:defRPr lang="sv-SE" sz="2000" b="0" i="0" u="none" strike="noStrike" kern="1200" spc="0" baseline="0" dirty="0">
                <a:solidFill>
                  <a:schemeClr val="tx1"/>
                </a:solidFill>
                <a:effectLst/>
                <a:latin typeface="+mn-lt"/>
                <a:ea typeface="+mn-ea"/>
                <a:cs typeface="+mn-cs"/>
              </a:defRPr>
            </a:pPr>
            <a:r>
              <a:rPr lang="sv-SE" sz="1800" b="0" i="0" u="none" strike="noStrike" kern="1200" spc="0" baseline="0" dirty="0">
                <a:solidFill>
                  <a:schemeClr val="tx1"/>
                </a:solidFill>
                <a:effectLst/>
                <a:latin typeface="+mn-lt"/>
                <a:ea typeface="+mn-ea"/>
                <a:cs typeface="+mn-cs"/>
              </a:rPr>
              <a:t>Antal säkra självmord per 100 000 invånare, 15 år eller äldre</a:t>
            </a:r>
          </a:p>
          <a:p>
            <a:pPr marL="0" marR="0" lvl="0" indent="0" algn="l" defTabSz="914400" rtl="0" eaLnBrk="1" fontAlgn="auto" latinLnBrk="0" hangingPunct="1">
              <a:lnSpc>
                <a:spcPct val="100000"/>
              </a:lnSpc>
              <a:spcBef>
                <a:spcPts val="0"/>
              </a:spcBef>
              <a:spcAft>
                <a:spcPts val="0"/>
              </a:spcAft>
              <a:buClrTx/>
              <a:buSzTx/>
              <a:buFontTx/>
              <a:buNone/>
              <a:tabLst/>
              <a:defRPr lang="sv-SE" sz="2000" dirty="0">
                <a:solidFill>
                  <a:schemeClr val="tx1"/>
                </a:solidFill>
                <a:effectLst/>
              </a:defRPr>
            </a:pPr>
            <a:r>
              <a:rPr lang="sv-SE" sz="1800" b="0" i="0" u="none" strike="noStrike" kern="1200" spc="0" baseline="0" dirty="0">
                <a:solidFill>
                  <a:schemeClr val="tx1"/>
                </a:solidFill>
                <a:effectLst/>
                <a:latin typeface="+mn-lt"/>
                <a:ea typeface="+mn-ea"/>
                <a:cs typeface="+mn-cs"/>
              </a:rPr>
              <a:t>5 års medelvärde för perioden år 2015–2019</a:t>
            </a:r>
          </a:p>
        </c:rich>
      </c:tx>
      <c:overlay val="0"/>
      <c:spPr>
        <a:noFill/>
        <a:ln>
          <a:noFill/>
        </a:ln>
        <a:effectLst/>
      </c:spPr>
      <c:txPr>
        <a:bodyPr rot="0" spcFirstLastPara="1" vertOverflow="ellipsis" vert="horz" wrap="square" anchor="ctr" anchorCtr="1"/>
        <a:lstStyle/>
        <a:p>
          <a:pPr marL="0" marR="0" lvl="0" indent="0" algn="l" defTabSz="914400" rtl="0" eaLnBrk="1" fontAlgn="auto" latinLnBrk="0" hangingPunct="1">
            <a:lnSpc>
              <a:spcPct val="100000"/>
            </a:lnSpc>
            <a:spcBef>
              <a:spcPts val="0"/>
            </a:spcBef>
            <a:spcAft>
              <a:spcPts val="0"/>
            </a:spcAft>
            <a:buClrTx/>
            <a:buSzTx/>
            <a:buFontTx/>
            <a:buNone/>
            <a:tabLst/>
            <a:defRPr lang="sv-SE" sz="2000" b="0" i="0" u="none" strike="noStrike" kern="1200" spc="0" baseline="0" dirty="0">
              <a:solidFill>
                <a:schemeClr val="tx1"/>
              </a:solidFill>
              <a:effectLst/>
              <a:latin typeface="+mn-lt"/>
              <a:ea typeface="+mn-ea"/>
              <a:cs typeface="+mn-cs"/>
            </a:defRPr>
          </a:pPr>
          <a:endParaRPr lang="sv-SE"/>
        </a:p>
      </c:txPr>
    </c:title>
    <c:autoTitleDeleted val="0"/>
    <c:plotArea>
      <c:layout>
        <c:manualLayout>
          <c:layoutTarget val="inner"/>
          <c:xMode val="edge"/>
          <c:yMode val="edge"/>
          <c:x val="0.11433259733835258"/>
          <c:y val="0.16191079097228966"/>
          <c:w val="0.8698662493862841"/>
          <c:h val="0.71854393334662037"/>
        </c:manualLayout>
      </c:layout>
      <c:barChart>
        <c:barDir val="bar"/>
        <c:grouping val="clustered"/>
        <c:varyColors val="0"/>
        <c:ser>
          <c:idx val="0"/>
          <c:order val="0"/>
          <c:spPr>
            <a:solidFill>
              <a:srgbClr val="003C68"/>
            </a:solidFill>
            <a:ln>
              <a:noFill/>
            </a:ln>
            <a:effectLst/>
          </c:spPr>
          <c:invertIfNegative val="0"/>
          <c:dPt>
            <c:idx val="0"/>
            <c:invertIfNegative val="0"/>
            <c:bubble3D val="0"/>
            <c:spPr>
              <a:solidFill>
                <a:srgbClr val="AA112C"/>
              </a:solidFill>
              <a:ln>
                <a:noFill/>
              </a:ln>
              <a:effectLst/>
            </c:spPr>
            <c:extLst>
              <c:ext xmlns:c16="http://schemas.microsoft.com/office/drawing/2014/chart" uri="{C3380CC4-5D6E-409C-BE32-E72D297353CC}">
                <c16:uniqueId val="{00000001-A19D-463F-B57B-E6D7323CE5E1}"/>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Blad1!$A$2:$A$18</c:f>
              <c:strCache>
                <c:ptCount val="17"/>
                <c:pt idx="0">
                  <c:v>Värmland</c:v>
                </c:pt>
                <c:pt idx="1">
                  <c:v>Hammarö</c:v>
                </c:pt>
                <c:pt idx="2">
                  <c:v>Forshaga</c:v>
                </c:pt>
                <c:pt idx="3">
                  <c:v>Årjäng</c:v>
                </c:pt>
                <c:pt idx="4">
                  <c:v>Torsby</c:v>
                </c:pt>
                <c:pt idx="5">
                  <c:v>Kil</c:v>
                </c:pt>
                <c:pt idx="6">
                  <c:v>Karlstad</c:v>
                </c:pt>
                <c:pt idx="7">
                  <c:v>Kristinehamn</c:v>
                </c:pt>
                <c:pt idx="8">
                  <c:v>Säffle</c:v>
                </c:pt>
                <c:pt idx="9">
                  <c:v>Eda</c:v>
                </c:pt>
                <c:pt idx="10">
                  <c:v>Hagfors</c:v>
                </c:pt>
                <c:pt idx="11">
                  <c:v>Arvika</c:v>
                </c:pt>
                <c:pt idx="12">
                  <c:v>Filipstad</c:v>
                </c:pt>
                <c:pt idx="13">
                  <c:v>Sunne</c:v>
                </c:pt>
                <c:pt idx="14">
                  <c:v>Storfors</c:v>
                </c:pt>
                <c:pt idx="15">
                  <c:v>Grums</c:v>
                </c:pt>
                <c:pt idx="16">
                  <c:v>Munkfors</c:v>
                </c:pt>
              </c:strCache>
            </c:strRef>
          </c:cat>
          <c:val>
            <c:numRef>
              <c:f>Blad1!$B$2:$B$18</c:f>
              <c:numCache>
                <c:formatCode>0.0</c:formatCode>
                <c:ptCount val="17"/>
                <c:pt idx="0">
                  <c:v>17.2</c:v>
                </c:pt>
                <c:pt idx="1">
                  <c:v>6.4</c:v>
                </c:pt>
                <c:pt idx="2">
                  <c:v>6.4</c:v>
                </c:pt>
                <c:pt idx="3">
                  <c:v>11.9</c:v>
                </c:pt>
                <c:pt idx="4">
                  <c:v>13.6</c:v>
                </c:pt>
                <c:pt idx="5">
                  <c:v>14.4</c:v>
                </c:pt>
                <c:pt idx="6">
                  <c:v>14.7</c:v>
                </c:pt>
                <c:pt idx="7">
                  <c:v>15.5</c:v>
                </c:pt>
                <c:pt idx="8">
                  <c:v>18.3</c:v>
                </c:pt>
                <c:pt idx="9">
                  <c:v>19.5</c:v>
                </c:pt>
                <c:pt idx="10">
                  <c:v>21.4</c:v>
                </c:pt>
                <c:pt idx="11">
                  <c:v>23.7</c:v>
                </c:pt>
                <c:pt idx="12">
                  <c:v>24.2</c:v>
                </c:pt>
                <c:pt idx="13">
                  <c:v>28.4</c:v>
                </c:pt>
                <c:pt idx="14">
                  <c:v>28.9</c:v>
                </c:pt>
                <c:pt idx="15">
                  <c:v>29</c:v>
                </c:pt>
                <c:pt idx="16">
                  <c:v>31.3</c:v>
                </c:pt>
              </c:numCache>
            </c:numRef>
          </c:val>
          <c:extLst xmlns:c15="http://schemas.microsoft.com/office/drawing/2012/chart">
            <c:ext xmlns:c16="http://schemas.microsoft.com/office/drawing/2014/chart" uri="{C3380CC4-5D6E-409C-BE32-E72D297353CC}">
              <c16:uniqueId val="{00000002-A19D-463F-B57B-E6D7323CE5E1}"/>
            </c:ext>
          </c:extLst>
        </c:ser>
        <c:dLbls>
          <c:showLegendKey val="0"/>
          <c:showVal val="0"/>
          <c:showCatName val="0"/>
          <c:showSerName val="0"/>
          <c:showPercent val="0"/>
          <c:showBubbleSize val="0"/>
        </c:dLbls>
        <c:gapWidth val="182"/>
        <c:axId val="280371248"/>
        <c:axId val="280369280"/>
        <c:extLst/>
      </c:barChart>
      <c:catAx>
        <c:axId val="2803712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crossAx val="280369280"/>
        <c:crosses val="autoZero"/>
        <c:auto val="1"/>
        <c:lblAlgn val="ctr"/>
        <c:lblOffset val="100"/>
        <c:noMultiLvlLbl val="0"/>
      </c:catAx>
      <c:valAx>
        <c:axId val="280369280"/>
        <c:scaling>
          <c:orientation val="minMax"/>
          <c:max val="5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r>
                  <a:rPr lang="sv-SE" sz="1400" b="0">
                    <a:solidFill>
                      <a:schemeClr val="tx1"/>
                    </a:solidFill>
                  </a:rPr>
                  <a:t>Säkra självmord/</a:t>
                </a:r>
                <a:r>
                  <a:rPr lang="sv-SE" sz="1400" b="0" baseline="0">
                    <a:solidFill>
                      <a:schemeClr val="tx1"/>
                    </a:solidFill>
                  </a:rPr>
                  <a:t>100 000 invånare</a:t>
                </a:r>
                <a:endParaRPr lang="sv-SE" sz="1400" b="0">
                  <a:solidFill>
                    <a:schemeClr val="tx1"/>
                  </a:solidFill>
                </a:endParaRP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sv-SE"/>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crossAx val="2803712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sv-SE"/>
    </a:p>
  </c:txPr>
  <c:externalData r:id="rId4">
    <c:autoUpdate val="0"/>
  </c:externalData>
  <c:userShapes r:id="rId5"/>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l">
              <a:defRPr lang="sv-SE" sz="2000" b="0" i="0" u="none" strike="noStrike" kern="1200" spc="0" baseline="0">
                <a:solidFill>
                  <a:srgbClr val="003A70"/>
                </a:solidFill>
                <a:latin typeface="+mn-lt"/>
                <a:ea typeface="+mn-ea"/>
                <a:cs typeface="+mn-cs"/>
              </a:defRPr>
            </a:pPr>
            <a:r>
              <a:rPr lang="sv-SE" sz="2000" b="0" i="0" u="none" strike="noStrike" kern="1200" spc="0" baseline="0" dirty="0">
                <a:solidFill>
                  <a:schemeClr val="tx1"/>
                </a:solidFill>
                <a:latin typeface="+mn-lt"/>
                <a:ea typeface="+mn-ea"/>
                <a:cs typeface="+mn-cs"/>
              </a:rPr>
              <a:t>Antal säkra självmord i riket</a:t>
            </a:r>
          </a:p>
          <a:p>
            <a:pPr algn="l">
              <a:defRPr lang="sv-SE" sz="2000">
                <a:solidFill>
                  <a:srgbClr val="003A70"/>
                </a:solidFill>
              </a:defRPr>
            </a:pPr>
            <a:r>
              <a:rPr lang="sv-SE" sz="2000" b="0" i="0" u="sng" strike="noStrike" kern="1200" spc="0" baseline="0" dirty="0">
                <a:solidFill>
                  <a:schemeClr val="tx1"/>
                </a:solidFill>
                <a:latin typeface="+mn-lt"/>
                <a:ea typeface="+mn-ea"/>
                <a:cs typeface="+mn-cs"/>
              </a:rPr>
              <a:t>sammanlagt</a:t>
            </a:r>
            <a:r>
              <a:rPr lang="sv-SE" sz="2000" b="0" i="0" u="none" strike="noStrike" kern="1200" spc="0" baseline="0" dirty="0">
                <a:solidFill>
                  <a:schemeClr val="tx1"/>
                </a:solidFill>
                <a:latin typeface="+mn-lt"/>
                <a:ea typeface="+mn-ea"/>
                <a:cs typeface="+mn-cs"/>
              </a:rPr>
              <a:t> under åren 2011–2020,</a:t>
            </a:r>
          </a:p>
          <a:p>
            <a:pPr algn="l">
              <a:defRPr lang="sv-SE" sz="2000">
                <a:solidFill>
                  <a:srgbClr val="003A70"/>
                </a:solidFill>
              </a:defRPr>
            </a:pPr>
            <a:r>
              <a:rPr lang="sv-SE" sz="2000" b="0" i="0" u="none" strike="noStrike" kern="1200" spc="0" baseline="0" dirty="0">
                <a:solidFill>
                  <a:schemeClr val="tx1"/>
                </a:solidFill>
                <a:latin typeface="+mn-lt"/>
                <a:ea typeface="+mn-ea"/>
                <a:cs typeface="+mn-cs"/>
              </a:rPr>
              <a:t>fördelat på kön och ålder</a:t>
            </a:r>
          </a:p>
        </c:rich>
      </c:tx>
      <c:layout>
        <c:manualLayout>
          <c:xMode val="edge"/>
          <c:yMode val="edge"/>
          <c:x val="0.28322984130640794"/>
          <c:y val="1.5652282416381596E-2"/>
        </c:manualLayout>
      </c:layout>
      <c:overlay val="0"/>
      <c:spPr>
        <a:noFill/>
        <a:ln>
          <a:noFill/>
        </a:ln>
        <a:effectLst/>
      </c:spPr>
      <c:txPr>
        <a:bodyPr rot="0" spcFirstLastPara="1" vertOverflow="ellipsis" vert="horz" wrap="square" anchor="ctr" anchorCtr="1"/>
        <a:lstStyle/>
        <a:p>
          <a:pPr algn="l">
            <a:defRPr lang="sv-SE" sz="2000" b="0" i="0" u="none" strike="noStrike" kern="1200" spc="0" baseline="0">
              <a:solidFill>
                <a:srgbClr val="003A70"/>
              </a:solidFill>
              <a:latin typeface="+mn-lt"/>
              <a:ea typeface="+mn-ea"/>
              <a:cs typeface="+mn-cs"/>
            </a:defRPr>
          </a:pPr>
          <a:endParaRPr lang="sv-SE"/>
        </a:p>
      </c:txPr>
    </c:title>
    <c:autoTitleDeleted val="0"/>
    <c:plotArea>
      <c:layout>
        <c:manualLayout>
          <c:layoutTarget val="inner"/>
          <c:xMode val="edge"/>
          <c:yMode val="edge"/>
          <c:x val="0.10402676481829558"/>
          <c:y val="0.23854687787592424"/>
          <c:w val="0.89270930957030736"/>
          <c:h val="0.58154027661934748"/>
        </c:manualLayout>
      </c:layout>
      <c:barChart>
        <c:barDir val="col"/>
        <c:grouping val="clustered"/>
        <c:varyColors val="0"/>
        <c:ser>
          <c:idx val="0"/>
          <c:order val="0"/>
          <c:tx>
            <c:strRef>
              <c:f>Blad1!$B$1</c:f>
              <c:strCache>
                <c:ptCount val="1"/>
                <c:pt idx="0">
                  <c:v>Kvinnor Riket</c:v>
                </c:pt>
              </c:strCache>
            </c:strRef>
          </c:tx>
          <c:spPr>
            <a:solidFill>
              <a:srgbClr val="008264"/>
            </a:solidFill>
            <a:ln>
              <a:noFill/>
            </a:ln>
            <a:effectLst/>
          </c:spPr>
          <c:invertIfNegative val="0"/>
          <c:dPt>
            <c:idx val="18"/>
            <c:invertIfNegative val="0"/>
            <c:bubble3D val="0"/>
            <c:extLst>
              <c:ext xmlns:c16="http://schemas.microsoft.com/office/drawing/2014/chart" uri="{C3380CC4-5D6E-409C-BE32-E72D297353CC}">
                <c16:uniqueId val="{00000000-81D2-42A9-9691-8F8E2DF01257}"/>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Blad1!$A$2:$A$16</c:f>
              <c:strCache>
                <c:ptCount val="15"/>
                <c:pt idx="0">
                  <c:v>10-19 </c:v>
                </c:pt>
                <c:pt idx="1">
                  <c:v>20-24 </c:v>
                </c:pt>
                <c:pt idx="2">
                  <c:v>25-29 </c:v>
                </c:pt>
                <c:pt idx="3">
                  <c:v>30-34 </c:v>
                </c:pt>
                <c:pt idx="4">
                  <c:v>35-39 </c:v>
                </c:pt>
                <c:pt idx="5">
                  <c:v>40-44 </c:v>
                </c:pt>
                <c:pt idx="6">
                  <c:v>45-49 </c:v>
                </c:pt>
                <c:pt idx="7">
                  <c:v>50-54 </c:v>
                </c:pt>
                <c:pt idx="8">
                  <c:v>55-59 </c:v>
                </c:pt>
                <c:pt idx="9">
                  <c:v>60-64 </c:v>
                </c:pt>
                <c:pt idx="10">
                  <c:v>65-69 </c:v>
                </c:pt>
                <c:pt idx="11">
                  <c:v>70-74 </c:v>
                </c:pt>
                <c:pt idx="12">
                  <c:v>75-79 </c:v>
                </c:pt>
                <c:pt idx="13">
                  <c:v>80-84 </c:v>
                </c:pt>
                <c:pt idx="14">
                  <c:v>85+</c:v>
                </c:pt>
              </c:strCache>
            </c:strRef>
          </c:cat>
          <c:val>
            <c:numRef>
              <c:f>Blad1!$B$2:$B$16</c:f>
              <c:numCache>
                <c:formatCode>#,##0</c:formatCode>
                <c:ptCount val="15"/>
                <c:pt idx="0">
                  <c:v>174</c:v>
                </c:pt>
                <c:pt idx="1">
                  <c:v>250</c:v>
                </c:pt>
                <c:pt idx="2">
                  <c:v>262</c:v>
                </c:pt>
                <c:pt idx="3">
                  <c:v>236</c:v>
                </c:pt>
                <c:pt idx="4">
                  <c:v>231</c:v>
                </c:pt>
                <c:pt idx="5">
                  <c:v>254</c:v>
                </c:pt>
                <c:pt idx="6">
                  <c:v>321</c:v>
                </c:pt>
                <c:pt idx="7">
                  <c:v>365</c:v>
                </c:pt>
                <c:pt idx="8">
                  <c:v>291</c:v>
                </c:pt>
                <c:pt idx="9">
                  <c:v>269</c:v>
                </c:pt>
                <c:pt idx="10">
                  <c:v>263</c:v>
                </c:pt>
                <c:pt idx="11">
                  <c:v>192</c:v>
                </c:pt>
                <c:pt idx="12">
                  <c:v>135</c:v>
                </c:pt>
                <c:pt idx="13">
                  <c:v>139</c:v>
                </c:pt>
                <c:pt idx="14">
                  <c:v>149</c:v>
                </c:pt>
              </c:numCache>
            </c:numRef>
          </c:val>
          <c:extLst>
            <c:ext xmlns:c16="http://schemas.microsoft.com/office/drawing/2014/chart" uri="{C3380CC4-5D6E-409C-BE32-E72D297353CC}">
              <c16:uniqueId val="{00000001-81D2-42A9-9691-8F8E2DF01257}"/>
            </c:ext>
          </c:extLst>
        </c:ser>
        <c:ser>
          <c:idx val="1"/>
          <c:order val="1"/>
          <c:tx>
            <c:strRef>
              <c:f>Blad1!$C$1</c:f>
              <c:strCache>
                <c:ptCount val="1"/>
                <c:pt idx="0">
                  <c:v>Män Riket</c:v>
                </c:pt>
              </c:strCache>
            </c:strRef>
          </c:tx>
          <c:spPr>
            <a:solidFill>
              <a:srgbClr val="003C68"/>
            </a:solidFill>
            <a:ln>
              <a:noFill/>
            </a:ln>
            <a:effectLst/>
          </c:spPr>
          <c:invertIfNegative val="0"/>
          <c:dPt>
            <c:idx val="18"/>
            <c:invertIfNegative val="0"/>
            <c:bubble3D val="0"/>
            <c:extLst>
              <c:ext xmlns:c16="http://schemas.microsoft.com/office/drawing/2014/chart" uri="{C3380CC4-5D6E-409C-BE32-E72D297353CC}">
                <c16:uniqueId val="{00000002-81D2-42A9-9691-8F8E2DF01257}"/>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Blad1!$A$2:$A$16</c:f>
              <c:strCache>
                <c:ptCount val="15"/>
                <c:pt idx="0">
                  <c:v>10-19 </c:v>
                </c:pt>
                <c:pt idx="1">
                  <c:v>20-24 </c:v>
                </c:pt>
                <c:pt idx="2">
                  <c:v>25-29 </c:v>
                </c:pt>
                <c:pt idx="3">
                  <c:v>30-34 </c:v>
                </c:pt>
                <c:pt idx="4">
                  <c:v>35-39 </c:v>
                </c:pt>
                <c:pt idx="5">
                  <c:v>40-44 </c:v>
                </c:pt>
                <c:pt idx="6">
                  <c:v>45-49 </c:v>
                </c:pt>
                <c:pt idx="7">
                  <c:v>50-54 </c:v>
                </c:pt>
                <c:pt idx="8">
                  <c:v>55-59 </c:v>
                </c:pt>
                <c:pt idx="9">
                  <c:v>60-64 </c:v>
                </c:pt>
                <c:pt idx="10">
                  <c:v>65-69 </c:v>
                </c:pt>
                <c:pt idx="11">
                  <c:v>70-74 </c:v>
                </c:pt>
                <c:pt idx="12">
                  <c:v>75-79 </c:v>
                </c:pt>
                <c:pt idx="13">
                  <c:v>80-84 </c:v>
                </c:pt>
                <c:pt idx="14">
                  <c:v>85+</c:v>
                </c:pt>
              </c:strCache>
            </c:strRef>
          </c:cat>
          <c:val>
            <c:numRef>
              <c:f>Blad1!$C$2:$C$16</c:f>
              <c:numCache>
                <c:formatCode>#,##0</c:formatCode>
                <c:ptCount val="15"/>
                <c:pt idx="0">
                  <c:v>289</c:v>
                </c:pt>
                <c:pt idx="1">
                  <c:v>591</c:v>
                </c:pt>
                <c:pt idx="2">
                  <c:v>671</c:v>
                </c:pt>
                <c:pt idx="3">
                  <c:v>558</c:v>
                </c:pt>
                <c:pt idx="4">
                  <c:v>497</c:v>
                </c:pt>
                <c:pt idx="5">
                  <c:v>604</c:v>
                </c:pt>
                <c:pt idx="6">
                  <c:v>686</c:v>
                </c:pt>
                <c:pt idx="7">
                  <c:v>803</c:v>
                </c:pt>
                <c:pt idx="8">
                  <c:v>762</c:v>
                </c:pt>
                <c:pt idx="9">
                  <c:v>666</c:v>
                </c:pt>
                <c:pt idx="10">
                  <c:v>604</c:v>
                </c:pt>
                <c:pt idx="11">
                  <c:v>508</c:v>
                </c:pt>
                <c:pt idx="12">
                  <c:v>423</c:v>
                </c:pt>
                <c:pt idx="13">
                  <c:v>334</c:v>
                </c:pt>
                <c:pt idx="14">
                  <c:v>351</c:v>
                </c:pt>
              </c:numCache>
            </c:numRef>
          </c:val>
          <c:extLst>
            <c:ext xmlns:c16="http://schemas.microsoft.com/office/drawing/2014/chart" uri="{C3380CC4-5D6E-409C-BE32-E72D297353CC}">
              <c16:uniqueId val="{00000003-81D2-42A9-9691-8F8E2DF01257}"/>
            </c:ext>
          </c:extLst>
        </c:ser>
        <c:dLbls>
          <c:showLegendKey val="0"/>
          <c:showVal val="0"/>
          <c:showCatName val="0"/>
          <c:showSerName val="0"/>
          <c:showPercent val="0"/>
          <c:showBubbleSize val="0"/>
        </c:dLbls>
        <c:gapWidth val="219"/>
        <c:overlap val="-27"/>
        <c:axId val="349457152"/>
        <c:axId val="349457544"/>
      </c:barChart>
      <c:catAx>
        <c:axId val="349457152"/>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r>
                  <a:rPr lang="sv-SE" sz="1400" b="0">
                    <a:solidFill>
                      <a:schemeClr val="tx1"/>
                    </a:solidFill>
                  </a:rPr>
                  <a:t>Ålder</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sv-SE"/>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crossAx val="349457544"/>
        <c:crosses val="autoZero"/>
        <c:auto val="1"/>
        <c:lblAlgn val="ctr"/>
        <c:lblOffset val="100"/>
        <c:noMultiLvlLbl val="0"/>
      </c:catAx>
      <c:valAx>
        <c:axId val="349457544"/>
        <c:scaling>
          <c:orientation val="minMax"/>
          <c:max val="1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solidFill>
                    <a:latin typeface="+mn-lt"/>
                    <a:ea typeface="+mn-ea"/>
                    <a:cs typeface="+mn-cs"/>
                  </a:defRPr>
                </a:pPr>
                <a:r>
                  <a:rPr lang="sv-SE" sz="1400" b="0" dirty="0">
                    <a:solidFill>
                      <a:schemeClr val="tx1"/>
                    </a:solidFill>
                  </a:rPr>
                  <a:t>Antal självmord</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crossAx val="3494571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l">
              <a:defRPr lang="sv-SE" sz="2000" b="0" i="0" u="none" strike="noStrike" kern="1200" spc="0" baseline="0" dirty="0">
                <a:solidFill>
                  <a:srgbClr val="003A70"/>
                </a:solidFill>
                <a:latin typeface="+mn-lt"/>
                <a:ea typeface="+mn-ea"/>
                <a:cs typeface="+mn-cs"/>
              </a:defRPr>
            </a:pPr>
            <a:r>
              <a:rPr lang="sv-SE" sz="2000" b="0" i="0" u="none" strike="noStrike" kern="1200" spc="0" baseline="0" dirty="0">
                <a:solidFill>
                  <a:schemeClr val="tx1"/>
                </a:solidFill>
                <a:latin typeface="+mn-lt"/>
                <a:ea typeface="+mn-ea"/>
                <a:cs typeface="+mn-cs"/>
              </a:rPr>
              <a:t>Antal säkra självmord i Värmland </a:t>
            </a:r>
          </a:p>
          <a:p>
            <a:pPr algn="l">
              <a:defRPr lang="sv-SE" sz="2000" dirty="0">
                <a:solidFill>
                  <a:srgbClr val="003A70"/>
                </a:solidFill>
              </a:defRPr>
            </a:pPr>
            <a:r>
              <a:rPr lang="sv-SE" sz="2000" b="0" i="0" u="sng" strike="noStrike" kern="1200" spc="0" baseline="0" dirty="0">
                <a:solidFill>
                  <a:schemeClr val="tx1"/>
                </a:solidFill>
                <a:latin typeface="+mn-lt"/>
                <a:ea typeface="+mn-ea"/>
                <a:cs typeface="+mn-cs"/>
              </a:rPr>
              <a:t>sammanlagt</a:t>
            </a:r>
            <a:r>
              <a:rPr lang="sv-SE" sz="2000" b="0" i="0" u="none" strike="noStrike" kern="1200" spc="0" baseline="0" dirty="0">
                <a:solidFill>
                  <a:schemeClr val="tx1"/>
                </a:solidFill>
                <a:latin typeface="+mn-lt"/>
                <a:ea typeface="+mn-ea"/>
                <a:cs typeface="+mn-cs"/>
              </a:rPr>
              <a:t> under åren 2011–2020,</a:t>
            </a:r>
          </a:p>
          <a:p>
            <a:pPr algn="l">
              <a:defRPr lang="sv-SE" sz="2000" dirty="0">
                <a:solidFill>
                  <a:srgbClr val="003A70"/>
                </a:solidFill>
              </a:defRPr>
            </a:pPr>
            <a:r>
              <a:rPr lang="sv-SE" sz="2000" b="0" i="0" u="none" strike="noStrike" kern="1200" spc="0" baseline="0" dirty="0">
                <a:solidFill>
                  <a:schemeClr val="tx1"/>
                </a:solidFill>
                <a:latin typeface="+mn-lt"/>
                <a:ea typeface="+mn-ea"/>
                <a:cs typeface="+mn-cs"/>
              </a:rPr>
              <a:t>fördelat på kön och ålder</a:t>
            </a:r>
          </a:p>
        </c:rich>
      </c:tx>
      <c:layout>
        <c:manualLayout>
          <c:xMode val="edge"/>
          <c:yMode val="edge"/>
          <c:x val="0.26682061972036586"/>
          <c:y val="1.6520919777275454E-2"/>
        </c:manualLayout>
      </c:layout>
      <c:overlay val="0"/>
      <c:spPr>
        <a:noFill/>
        <a:ln>
          <a:noFill/>
        </a:ln>
        <a:effectLst/>
      </c:spPr>
      <c:txPr>
        <a:bodyPr rot="0" spcFirstLastPara="1" vertOverflow="ellipsis" vert="horz" wrap="square" anchor="ctr" anchorCtr="1"/>
        <a:lstStyle/>
        <a:p>
          <a:pPr algn="l">
            <a:defRPr lang="sv-SE" sz="2000" b="0" i="0" u="none" strike="noStrike" kern="1200" spc="0" baseline="0" dirty="0">
              <a:solidFill>
                <a:srgbClr val="003A70"/>
              </a:solidFill>
              <a:latin typeface="+mn-lt"/>
              <a:ea typeface="+mn-ea"/>
              <a:cs typeface="+mn-cs"/>
            </a:defRPr>
          </a:pPr>
          <a:endParaRPr lang="sv-SE"/>
        </a:p>
      </c:txPr>
    </c:title>
    <c:autoTitleDeleted val="0"/>
    <c:plotArea>
      <c:layout>
        <c:manualLayout>
          <c:layoutTarget val="inner"/>
          <c:xMode val="edge"/>
          <c:yMode val="edge"/>
          <c:x val="9.1101982954053348E-2"/>
          <c:y val="0.24889149961778709"/>
          <c:w val="0.89910622246700278"/>
          <c:h val="0.57142054697073463"/>
        </c:manualLayout>
      </c:layout>
      <c:barChart>
        <c:barDir val="col"/>
        <c:grouping val="clustered"/>
        <c:varyColors val="0"/>
        <c:ser>
          <c:idx val="0"/>
          <c:order val="0"/>
          <c:tx>
            <c:strRef>
              <c:f>Blad1!$B$1</c:f>
              <c:strCache>
                <c:ptCount val="1"/>
                <c:pt idx="0">
                  <c:v>Kvinnor Värmland</c:v>
                </c:pt>
              </c:strCache>
            </c:strRef>
          </c:tx>
          <c:spPr>
            <a:solidFill>
              <a:srgbClr val="008264"/>
            </a:solidFill>
            <a:ln>
              <a:noFill/>
            </a:ln>
            <a:effectLst/>
          </c:spPr>
          <c:invertIfNegative val="0"/>
          <c:dPt>
            <c:idx val="18"/>
            <c:invertIfNegative val="0"/>
            <c:bubble3D val="0"/>
            <c:extLst>
              <c:ext xmlns:c16="http://schemas.microsoft.com/office/drawing/2014/chart" uri="{C3380CC4-5D6E-409C-BE32-E72D297353CC}">
                <c16:uniqueId val="{00000000-FE5C-4FAD-A956-10BBB6A34370}"/>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Blad1!$A$2:$A$16</c:f>
              <c:strCache>
                <c:ptCount val="15"/>
                <c:pt idx="0">
                  <c:v>15-19</c:v>
                </c:pt>
                <c:pt idx="1">
                  <c:v>20-24</c:v>
                </c:pt>
                <c:pt idx="2">
                  <c:v>25-29</c:v>
                </c:pt>
                <c:pt idx="3">
                  <c:v>30-34</c:v>
                </c:pt>
                <c:pt idx="4">
                  <c:v>35-39</c:v>
                </c:pt>
                <c:pt idx="5">
                  <c:v>40-44</c:v>
                </c:pt>
                <c:pt idx="6">
                  <c:v>45-49</c:v>
                </c:pt>
                <c:pt idx="7">
                  <c:v>50-54</c:v>
                </c:pt>
                <c:pt idx="8">
                  <c:v>55-59</c:v>
                </c:pt>
                <c:pt idx="9">
                  <c:v>60-64</c:v>
                </c:pt>
                <c:pt idx="10">
                  <c:v>65-69</c:v>
                </c:pt>
                <c:pt idx="11">
                  <c:v>70-74</c:v>
                </c:pt>
                <c:pt idx="12">
                  <c:v>75-79</c:v>
                </c:pt>
                <c:pt idx="13">
                  <c:v>80-84</c:v>
                </c:pt>
                <c:pt idx="14">
                  <c:v>85+</c:v>
                </c:pt>
              </c:strCache>
            </c:strRef>
          </c:cat>
          <c:val>
            <c:numRef>
              <c:f>Blad1!$B$2:$B$16</c:f>
              <c:numCache>
                <c:formatCode>#,##0</c:formatCode>
                <c:ptCount val="15"/>
                <c:pt idx="0">
                  <c:v>3</c:v>
                </c:pt>
                <c:pt idx="1">
                  <c:v>8</c:v>
                </c:pt>
                <c:pt idx="2">
                  <c:v>8</c:v>
                </c:pt>
                <c:pt idx="3">
                  <c:v>5</c:v>
                </c:pt>
                <c:pt idx="4">
                  <c:v>7</c:v>
                </c:pt>
                <c:pt idx="5">
                  <c:v>8</c:v>
                </c:pt>
                <c:pt idx="6">
                  <c:v>9</c:v>
                </c:pt>
                <c:pt idx="7">
                  <c:v>10</c:v>
                </c:pt>
                <c:pt idx="8">
                  <c:v>7</c:v>
                </c:pt>
                <c:pt idx="9">
                  <c:v>6</c:v>
                </c:pt>
                <c:pt idx="10">
                  <c:v>13</c:v>
                </c:pt>
                <c:pt idx="11">
                  <c:v>6</c:v>
                </c:pt>
                <c:pt idx="12">
                  <c:v>4</c:v>
                </c:pt>
                <c:pt idx="13">
                  <c:v>4</c:v>
                </c:pt>
                <c:pt idx="14">
                  <c:v>5</c:v>
                </c:pt>
              </c:numCache>
            </c:numRef>
          </c:val>
          <c:extLst>
            <c:ext xmlns:c16="http://schemas.microsoft.com/office/drawing/2014/chart" uri="{C3380CC4-5D6E-409C-BE32-E72D297353CC}">
              <c16:uniqueId val="{00000001-FE5C-4FAD-A956-10BBB6A34370}"/>
            </c:ext>
          </c:extLst>
        </c:ser>
        <c:ser>
          <c:idx val="1"/>
          <c:order val="1"/>
          <c:tx>
            <c:strRef>
              <c:f>Blad1!$C$1</c:f>
              <c:strCache>
                <c:ptCount val="1"/>
                <c:pt idx="0">
                  <c:v>Män Värmland</c:v>
                </c:pt>
              </c:strCache>
            </c:strRef>
          </c:tx>
          <c:spPr>
            <a:solidFill>
              <a:srgbClr val="003C68"/>
            </a:solidFill>
            <a:ln>
              <a:noFill/>
            </a:ln>
            <a:effectLst/>
          </c:spPr>
          <c:invertIfNegative val="0"/>
          <c:dPt>
            <c:idx val="18"/>
            <c:invertIfNegative val="0"/>
            <c:bubble3D val="0"/>
            <c:extLst>
              <c:ext xmlns:c16="http://schemas.microsoft.com/office/drawing/2014/chart" uri="{C3380CC4-5D6E-409C-BE32-E72D297353CC}">
                <c16:uniqueId val="{00000002-FE5C-4FAD-A956-10BBB6A34370}"/>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Blad1!$A$2:$A$16</c:f>
              <c:strCache>
                <c:ptCount val="15"/>
                <c:pt idx="0">
                  <c:v>15-19</c:v>
                </c:pt>
                <c:pt idx="1">
                  <c:v>20-24</c:v>
                </c:pt>
                <c:pt idx="2">
                  <c:v>25-29</c:v>
                </c:pt>
                <c:pt idx="3">
                  <c:v>30-34</c:v>
                </c:pt>
                <c:pt idx="4">
                  <c:v>35-39</c:v>
                </c:pt>
                <c:pt idx="5">
                  <c:v>40-44</c:v>
                </c:pt>
                <c:pt idx="6">
                  <c:v>45-49</c:v>
                </c:pt>
                <c:pt idx="7">
                  <c:v>50-54</c:v>
                </c:pt>
                <c:pt idx="8">
                  <c:v>55-59</c:v>
                </c:pt>
                <c:pt idx="9">
                  <c:v>60-64</c:v>
                </c:pt>
                <c:pt idx="10">
                  <c:v>65-69</c:v>
                </c:pt>
                <c:pt idx="11">
                  <c:v>70-74</c:v>
                </c:pt>
                <c:pt idx="12">
                  <c:v>75-79</c:v>
                </c:pt>
                <c:pt idx="13">
                  <c:v>80-84</c:v>
                </c:pt>
                <c:pt idx="14">
                  <c:v>85+</c:v>
                </c:pt>
              </c:strCache>
            </c:strRef>
          </c:cat>
          <c:val>
            <c:numRef>
              <c:f>Blad1!$C$2:$C$16</c:f>
              <c:numCache>
                <c:formatCode>#,##0</c:formatCode>
                <c:ptCount val="15"/>
                <c:pt idx="0">
                  <c:v>10</c:v>
                </c:pt>
                <c:pt idx="1">
                  <c:v>24</c:v>
                </c:pt>
                <c:pt idx="2">
                  <c:v>24</c:v>
                </c:pt>
                <c:pt idx="3">
                  <c:v>21</c:v>
                </c:pt>
                <c:pt idx="4">
                  <c:v>13</c:v>
                </c:pt>
                <c:pt idx="5">
                  <c:v>18</c:v>
                </c:pt>
                <c:pt idx="6">
                  <c:v>18</c:v>
                </c:pt>
                <c:pt idx="7">
                  <c:v>32</c:v>
                </c:pt>
                <c:pt idx="8">
                  <c:v>19</c:v>
                </c:pt>
                <c:pt idx="9">
                  <c:v>32</c:v>
                </c:pt>
                <c:pt idx="10">
                  <c:v>20</c:v>
                </c:pt>
                <c:pt idx="11">
                  <c:v>18</c:v>
                </c:pt>
                <c:pt idx="12">
                  <c:v>22</c:v>
                </c:pt>
                <c:pt idx="13">
                  <c:v>22</c:v>
                </c:pt>
                <c:pt idx="14">
                  <c:v>11</c:v>
                </c:pt>
              </c:numCache>
            </c:numRef>
          </c:val>
          <c:extLst>
            <c:ext xmlns:c16="http://schemas.microsoft.com/office/drawing/2014/chart" uri="{C3380CC4-5D6E-409C-BE32-E72D297353CC}">
              <c16:uniqueId val="{00000003-FE5C-4FAD-A956-10BBB6A34370}"/>
            </c:ext>
          </c:extLst>
        </c:ser>
        <c:dLbls>
          <c:showLegendKey val="0"/>
          <c:showVal val="0"/>
          <c:showCatName val="0"/>
          <c:showSerName val="0"/>
          <c:showPercent val="0"/>
          <c:showBubbleSize val="0"/>
        </c:dLbls>
        <c:gapWidth val="219"/>
        <c:overlap val="-27"/>
        <c:axId val="528914344"/>
        <c:axId val="528914736"/>
      </c:barChart>
      <c:catAx>
        <c:axId val="528914344"/>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r>
                  <a:rPr lang="sv-SE" sz="1400" b="0">
                    <a:solidFill>
                      <a:schemeClr val="tx1"/>
                    </a:solidFill>
                  </a:rPr>
                  <a:t>Ålder</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sv-SE"/>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crossAx val="528914736"/>
        <c:crosses val="autoZero"/>
        <c:auto val="1"/>
        <c:lblAlgn val="ctr"/>
        <c:lblOffset val="100"/>
        <c:noMultiLvlLbl val="0"/>
      </c:catAx>
      <c:valAx>
        <c:axId val="528914736"/>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r>
                  <a:rPr lang="sv-SE" sz="1400" b="0">
                    <a:solidFill>
                      <a:schemeClr val="tx1"/>
                    </a:solidFill>
                  </a:rPr>
                  <a:t>Antal självmord</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crossAx val="5289143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0.91922</cdr:y>
    </cdr:from>
    <cdr:to>
      <cdr:x>0.39653</cdr:x>
      <cdr:y>1</cdr:y>
    </cdr:to>
    <cdr:sp macro="" textlink="">
      <cdr:nvSpPr>
        <cdr:cNvPr id="2" name="textruta 4">
          <a:extLst xmlns:a="http://schemas.openxmlformats.org/drawingml/2006/main">
            <a:ext uri="{FF2B5EF4-FFF2-40B4-BE49-F238E27FC236}">
              <a16:creationId xmlns:a16="http://schemas.microsoft.com/office/drawing/2014/main" id="{855798E2-57C7-48A2-9B55-5D8529A9CD1A}"/>
            </a:ext>
          </a:extLst>
        </cdr:cNvPr>
        <cdr:cNvSpPr txBox="1"/>
      </cdr:nvSpPr>
      <cdr:spPr>
        <a:xfrm xmlns:a="http://schemas.openxmlformats.org/drawingml/2006/main">
          <a:off x="0" y="4728002"/>
          <a:ext cx="2928302" cy="415498"/>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050" b="0" i="1" u="none" strike="noStrike" kern="1200" cap="none" spc="0" normalizeH="0" baseline="0" noProof="0" dirty="0">
            <a:ln>
              <a:noFill/>
            </a:ln>
            <a:solidFill>
              <a:srgbClr val="000000"/>
            </a:solidFill>
            <a:effectLst/>
            <a:uLnTx/>
            <a:uFillTx/>
            <a:latin typeface="Arial"/>
            <a:ea typeface="+mn-ea"/>
            <a:cs typeface="+mn-cs"/>
          </a:endParaRPr>
        </a:p>
        <a:p xmlns:a="http://schemas.openxmlformats.org/drawingml/2006/main">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050" b="0" i="1" u="none" strike="noStrike" kern="1200" cap="none" spc="0" normalizeH="0" baseline="0" noProof="0" dirty="0">
              <a:ln>
                <a:noFill/>
              </a:ln>
              <a:solidFill>
                <a:srgbClr val="000000"/>
              </a:solidFill>
              <a:effectLst/>
              <a:uLnTx/>
              <a:uFillTx/>
              <a:latin typeface="Arial"/>
              <a:ea typeface="+mn-ea"/>
              <a:cs typeface="+mn-cs"/>
            </a:rPr>
            <a:t>Källa: Socialstyrelsen.se, dödsorsaksregistret</a:t>
          </a: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0.91922</cdr:y>
    </cdr:from>
    <cdr:to>
      <cdr:x>0.39243</cdr:x>
      <cdr:y>1</cdr:y>
    </cdr:to>
    <cdr:sp macro="" textlink="">
      <cdr:nvSpPr>
        <cdr:cNvPr id="2" name="textruta 4">
          <a:extLst xmlns:a="http://schemas.openxmlformats.org/drawingml/2006/main">
            <a:ext uri="{FF2B5EF4-FFF2-40B4-BE49-F238E27FC236}">
              <a16:creationId xmlns:a16="http://schemas.microsoft.com/office/drawing/2014/main" id="{855798E2-57C7-48A2-9B55-5D8529A9CD1A}"/>
            </a:ext>
          </a:extLst>
        </cdr:cNvPr>
        <cdr:cNvSpPr txBox="1"/>
      </cdr:nvSpPr>
      <cdr:spPr>
        <a:xfrm xmlns:a="http://schemas.openxmlformats.org/drawingml/2006/main">
          <a:off x="0" y="4728002"/>
          <a:ext cx="2898024" cy="415498"/>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050" b="0" i="1" u="none" strike="noStrike" kern="1200" cap="none" spc="0" normalizeH="0" baseline="0" noProof="0" dirty="0">
            <a:ln>
              <a:noFill/>
            </a:ln>
            <a:solidFill>
              <a:srgbClr val="000000"/>
            </a:solidFill>
            <a:effectLst/>
            <a:uLnTx/>
            <a:uFillTx/>
            <a:latin typeface="Arial"/>
            <a:ea typeface="+mn-ea"/>
            <a:cs typeface="+mn-cs"/>
          </a:endParaRPr>
        </a:p>
        <a:p xmlns:a="http://schemas.openxmlformats.org/drawingml/2006/main">
          <a:pPr lvl="0">
            <a:defRPr/>
          </a:pPr>
          <a:r>
            <a:rPr kumimoji="0" lang="sv-SE" sz="1050" b="0" i="1" u="none" strike="noStrike" kern="1200" cap="none" spc="0" normalizeH="0" baseline="0" noProof="0" dirty="0">
              <a:ln>
                <a:noFill/>
              </a:ln>
              <a:solidFill>
                <a:srgbClr val="000000"/>
              </a:solidFill>
              <a:effectLst/>
              <a:uLnTx/>
              <a:uFillTx/>
              <a:latin typeface="Arial"/>
              <a:ea typeface="+mn-ea"/>
              <a:cs typeface="+mn-cs"/>
            </a:rPr>
            <a:t>Källa: </a:t>
          </a:r>
          <a:r>
            <a:rPr lang="sv-SE" sz="1050" i="1" dirty="0">
              <a:solidFill>
                <a:srgbClr val="000000"/>
              </a:solidFill>
              <a:latin typeface="Arial"/>
            </a:rPr>
            <a:t>Socialstyrelsen.se, dödsorsaksregistret</a:t>
          </a:r>
          <a:endParaRPr kumimoji="0" lang="sv-SE" sz="1050" b="0" i="1" u="none" strike="noStrike" kern="1200" cap="none" spc="0" normalizeH="0" baseline="0" noProof="0" dirty="0">
            <a:ln>
              <a:noFill/>
            </a:ln>
            <a:solidFill>
              <a:srgbClr val="000000"/>
            </a:solidFill>
            <a:effectLst/>
            <a:uLnTx/>
            <a:uFillTx/>
            <a:latin typeface="Arial"/>
            <a:ea typeface="+mn-ea"/>
            <a:cs typeface="+mn-cs"/>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cdr:x>
      <cdr:y>0.91922</cdr:y>
    </cdr:from>
    <cdr:to>
      <cdr:x>0.39243</cdr:x>
      <cdr:y>1</cdr:y>
    </cdr:to>
    <cdr:sp macro="" textlink="">
      <cdr:nvSpPr>
        <cdr:cNvPr id="2" name="textruta 4">
          <a:extLst xmlns:a="http://schemas.openxmlformats.org/drawingml/2006/main">
            <a:ext uri="{FF2B5EF4-FFF2-40B4-BE49-F238E27FC236}">
              <a16:creationId xmlns:a16="http://schemas.microsoft.com/office/drawing/2014/main" id="{855798E2-57C7-48A2-9B55-5D8529A9CD1A}"/>
            </a:ext>
          </a:extLst>
        </cdr:cNvPr>
        <cdr:cNvSpPr txBox="1"/>
      </cdr:nvSpPr>
      <cdr:spPr>
        <a:xfrm xmlns:a="http://schemas.openxmlformats.org/drawingml/2006/main">
          <a:off x="0" y="4728009"/>
          <a:ext cx="3394771" cy="415498"/>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lvl="0">
            <a:defRPr/>
          </a:pPr>
          <a:r>
            <a:rPr kumimoji="0" lang="sv-SE" sz="1050" b="0" i="1" u="none" strike="noStrike" kern="1200" cap="none" spc="0" normalizeH="0" baseline="0" noProof="0" dirty="0">
              <a:ln>
                <a:noFill/>
              </a:ln>
              <a:solidFill>
                <a:srgbClr val="000000"/>
              </a:solidFill>
              <a:effectLst/>
              <a:uLnTx/>
              <a:uFillTx/>
              <a:latin typeface="Arial"/>
              <a:ea typeface="+mn-ea"/>
              <a:cs typeface="+mn-cs"/>
            </a:rPr>
            <a:t>Källa: </a:t>
          </a:r>
          <a:r>
            <a:rPr lang="sv-SE" sz="1050" i="1" dirty="0">
              <a:solidFill>
                <a:srgbClr val="000000"/>
              </a:solidFill>
              <a:latin typeface="Arial"/>
            </a:rPr>
            <a:t>Socialstyrelsen, </a:t>
          </a:r>
        </a:p>
        <a:p xmlns:a="http://schemas.openxmlformats.org/drawingml/2006/main">
          <a:pPr lvl="0">
            <a:defRPr/>
          </a:pPr>
          <a:r>
            <a:rPr lang="sv-SE" sz="1050" i="1" dirty="0">
              <a:solidFill>
                <a:srgbClr val="000000"/>
              </a:solidFill>
              <a:latin typeface="Arial"/>
            </a:rPr>
            <a:t>Preliminära siffror v</a:t>
          </a:r>
          <a:r>
            <a:rPr lang="sv-SE" sz="1050" i="1" noProof="0" dirty="0" err="1">
              <a:solidFill>
                <a:srgbClr val="000000"/>
              </a:solidFill>
              <a:latin typeface="Arial"/>
            </a:rPr>
            <a:t>ia</a:t>
          </a:r>
          <a:r>
            <a:rPr lang="sv-SE" sz="1050" i="1" noProof="0" dirty="0">
              <a:solidFill>
                <a:srgbClr val="000000"/>
              </a:solidFill>
              <a:latin typeface="Arial"/>
            </a:rPr>
            <a:t> Region Värmland</a:t>
          </a:r>
          <a:endParaRPr kumimoji="0" lang="sv-SE" sz="1050" b="0" i="1" u="none" strike="noStrike" kern="1200" cap="none" spc="0" normalizeH="0" baseline="0" noProof="0" dirty="0">
            <a:ln>
              <a:noFill/>
            </a:ln>
            <a:solidFill>
              <a:srgbClr val="000000"/>
            </a:solidFill>
            <a:effectLst/>
            <a:uLnTx/>
            <a:uFillTx/>
            <a:latin typeface="Arial"/>
            <a:ea typeface="+mn-ea"/>
            <a:cs typeface="+mn-cs"/>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0.04996</cdr:x>
      <cdr:y>0.06085</cdr:y>
    </cdr:from>
    <cdr:to>
      <cdr:x>0.81922</cdr:x>
      <cdr:y>0.53609</cdr:y>
    </cdr:to>
    <cdr:sp macro="" textlink="">
      <cdr:nvSpPr>
        <cdr:cNvPr id="2" name="textruta 1">
          <a:extLst xmlns:a="http://schemas.openxmlformats.org/drawingml/2006/main">
            <a:ext uri="{FF2B5EF4-FFF2-40B4-BE49-F238E27FC236}">
              <a16:creationId xmlns:a16="http://schemas.microsoft.com/office/drawing/2014/main" id="{578D1BC8-87BF-47BA-BBD8-3F367CBF302C}"/>
            </a:ext>
          </a:extLst>
        </cdr:cNvPr>
        <cdr:cNvSpPr txBox="1"/>
      </cdr:nvSpPr>
      <cdr:spPr>
        <a:xfrm xmlns:a="http://schemas.openxmlformats.org/drawingml/2006/main" rot="1417344">
          <a:off x="484481" y="381036"/>
          <a:ext cx="7459579" cy="297581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sv-SE" sz="1100" dirty="0"/>
        </a:p>
      </cdr:txBody>
    </cdr:sp>
  </cdr:relSizeAnchor>
</c:userShapes>
</file>

<file path=ppt/drawings/drawing5.xml><?xml version="1.0" encoding="utf-8"?>
<c:userShapes xmlns:c="http://schemas.openxmlformats.org/drawingml/2006/chart">
  <cdr:relSizeAnchor xmlns:cdr="http://schemas.openxmlformats.org/drawingml/2006/chartDrawing">
    <cdr:from>
      <cdr:x>0.04996</cdr:x>
      <cdr:y>0.06085</cdr:y>
    </cdr:from>
    <cdr:to>
      <cdr:x>0.81922</cdr:x>
      <cdr:y>0.53609</cdr:y>
    </cdr:to>
    <cdr:sp macro="" textlink="">
      <cdr:nvSpPr>
        <cdr:cNvPr id="2" name="textruta 1">
          <a:extLst xmlns:a="http://schemas.openxmlformats.org/drawingml/2006/main">
            <a:ext uri="{FF2B5EF4-FFF2-40B4-BE49-F238E27FC236}">
              <a16:creationId xmlns:a16="http://schemas.microsoft.com/office/drawing/2014/main" id="{578D1BC8-87BF-47BA-BBD8-3F367CBF302C}"/>
            </a:ext>
          </a:extLst>
        </cdr:cNvPr>
        <cdr:cNvSpPr txBox="1"/>
      </cdr:nvSpPr>
      <cdr:spPr>
        <a:xfrm xmlns:a="http://schemas.openxmlformats.org/drawingml/2006/main" rot="1417344">
          <a:off x="484481" y="381036"/>
          <a:ext cx="7459579" cy="297581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sv-SE"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4283" cy="500844"/>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48645" y="0"/>
            <a:ext cx="2944283" cy="500844"/>
          </a:xfrm>
          <a:prstGeom prst="rect">
            <a:avLst/>
          </a:prstGeom>
        </p:spPr>
        <p:txBody>
          <a:bodyPr vert="horz" lIns="91440" tIns="45720" rIns="91440" bIns="45720" rtlCol="0"/>
          <a:lstStyle>
            <a:lvl1pPr algn="r">
              <a:defRPr sz="1200"/>
            </a:lvl1pPr>
          </a:lstStyle>
          <a:p>
            <a:fld id="{4C030C7B-F813-4C60-B718-675FE4B7E186}" type="datetimeFigureOut">
              <a:rPr lang="sv-SE" smtClean="0"/>
              <a:t>2021-07-05</a:t>
            </a:fld>
            <a:endParaRPr lang="sv-SE"/>
          </a:p>
        </p:txBody>
      </p:sp>
      <p:sp>
        <p:nvSpPr>
          <p:cNvPr id="4" name="Platshållare för bildobjekt 3"/>
          <p:cNvSpPr>
            <a:spLocks noGrp="1" noRot="1" noChangeAspect="1"/>
          </p:cNvSpPr>
          <p:nvPr>
            <p:ph type="sldImg" idx="2"/>
          </p:nvPr>
        </p:nvSpPr>
        <p:spPr>
          <a:xfrm>
            <a:off x="403225" y="1247775"/>
            <a:ext cx="5988050" cy="336867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450" y="4803934"/>
            <a:ext cx="5435600" cy="3930491"/>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81358"/>
            <a:ext cx="2944283" cy="500842"/>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48645" y="9481358"/>
            <a:ext cx="2944283" cy="500842"/>
          </a:xfrm>
          <a:prstGeom prst="rect">
            <a:avLst/>
          </a:prstGeom>
        </p:spPr>
        <p:txBody>
          <a:bodyPr vert="horz" lIns="91440" tIns="45720" rIns="91440" bIns="45720" rtlCol="0" anchor="b"/>
          <a:lstStyle>
            <a:lvl1pPr algn="r">
              <a:defRPr sz="1200"/>
            </a:lvl1pPr>
          </a:lstStyle>
          <a:p>
            <a:fld id="{00410F11-B7A0-4207-B863-38864852F12A}" type="slidenum">
              <a:rPr lang="sv-SE" smtClean="0"/>
              <a:t>‹#›</a:t>
            </a:fld>
            <a:endParaRPr lang="sv-SE"/>
          </a:p>
        </p:txBody>
      </p:sp>
    </p:spTree>
    <p:extLst>
      <p:ext uri="{BB962C8B-B14F-4D97-AF65-F5344CB8AC3E}">
        <p14:creationId xmlns:p14="http://schemas.microsoft.com/office/powerpoint/2010/main" val="3308385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00410F11-B7A0-4207-B863-38864852F12A}" type="slidenum">
              <a:rPr lang="sv-SE" smtClean="0"/>
              <a:t>1</a:t>
            </a:fld>
            <a:endParaRPr lang="sv-SE"/>
          </a:p>
        </p:txBody>
      </p:sp>
    </p:spTree>
    <p:extLst>
      <p:ext uri="{BB962C8B-B14F-4D97-AF65-F5344CB8AC3E}">
        <p14:creationId xmlns:p14="http://schemas.microsoft.com/office/powerpoint/2010/main" val="32791630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00410F11-B7A0-4207-B863-38864852F12A}" type="slidenum">
              <a:rPr lang="sv-SE" smtClean="0"/>
              <a:t>10</a:t>
            </a:fld>
            <a:endParaRPr lang="sv-SE"/>
          </a:p>
        </p:txBody>
      </p:sp>
    </p:spTree>
    <p:extLst>
      <p:ext uri="{BB962C8B-B14F-4D97-AF65-F5344CB8AC3E}">
        <p14:creationId xmlns:p14="http://schemas.microsoft.com/office/powerpoint/2010/main" val="3624259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0410F11-B7A0-4207-B863-38864852F12A}" type="slidenum">
              <a:rPr lang="sv-SE" smtClean="0"/>
              <a:t>11</a:t>
            </a:fld>
            <a:endParaRPr lang="sv-SE"/>
          </a:p>
        </p:txBody>
      </p:sp>
    </p:spTree>
    <p:extLst>
      <p:ext uri="{BB962C8B-B14F-4D97-AF65-F5344CB8AC3E}">
        <p14:creationId xmlns:p14="http://schemas.microsoft.com/office/powerpoint/2010/main" val="9967446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0410F11-B7A0-4207-B863-38864852F12A}" type="slidenum">
              <a:rPr lang="sv-SE" smtClean="0"/>
              <a:t>12</a:t>
            </a:fld>
            <a:endParaRPr lang="sv-SE"/>
          </a:p>
        </p:txBody>
      </p:sp>
    </p:spTree>
    <p:extLst>
      <p:ext uri="{BB962C8B-B14F-4D97-AF65-F5344CB8AC3E}">
        <p14:creationId xmlns:p14="http://schemas.microsoft.com/office/powerpoint/2010/main" val="751466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00410F11-B7A0-4207-B863-38864852F12A}" type="slidenum">
              <a:rPr lang="sv-SE" smtClean="0"/>
              <a:t>13</a:t>
            </a:fld>
            <a:endParaRPr lang="sv-SE"/>
          </a:p>
        </p:txBody>
      </p:sp>
    </p:spTree>
    <p:extLst>
      <p:ext uri="{BB962C8B-B14F-4D97-AF65-F5344CB8AC3E}">
        <p14:creationId xmlns:p14="http://schemas.microsoft.com/office/powerpoint/2010/main" val="23095738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stora variationen i självmordstal mellan olika år framgår inte om man tittar på ett enskilt år i taget. Då är det svårt att få en korrekt uppfattning om situationen över tid. Ett sätt att hantera detta är att använda medelvärdet för flera år. Denna bild visar antal säkra självmord per 100 000 invånare, 15 år och äldre, i form av medelvärdet för fem år. Siffrorna visar att Värmland är ett av de län som har ett högre självmordstal, dvs större antal suicid per 100 000 invånare, än genomsnittet för Sverige som helhet. </a:t>
            </a:r>
          </a:p>
        </p:txBody>
      </p:sp>
      <p:sp>
        <p:nvSpPr>
          <p:cNvPr id="4" name="Platshållare för bildnummer 3"/>
          <p:cNvSpPr>
            <a:spLocks noGrp="1"/>
          </p:cNvSpPr>
          <p:nvPr>
            <p:ph type="sldNum" sz="quarter" idx="5"/>
          </p:nvPr>
        </p:nvSpPr>
        <p:spPr/>
        <p:txBody>
          <a:bodyPr/>
          <a:lstStyle/>
          <a:p>
            <a:fld id="{00410F11-B7A0-4207-B863-38864852F12A}" type="slidenum">
              <a:rPr lang="sv-SE" smtClean="0"/>
              <a:t>14</a:t>
            </a:fld>
            <a:endParaRPr lang="sv-SE"/>
          </a:p>
        </p:txBody>
      </p:sp>
    </p:spTree>
    <p:extLst>
      <p:ext uri="{BB962C8B-B14F-4D97-AF65-F5344CB8AC3E}">
        <p14:creationId xmlns:p14="http://schemas.microsoft.com/office/powerpoint/2010/main" val="14174405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00410F11-B7A0-4207-B863-38864852F12A}" type="slidenum">
              <a:rPr lang="sv-SE" smtClean="0"/>
              <a:t>15</a:t>
            </a:fld>
            <a:endParaRPr lang="sv-SE"/>
          </a:p>
        </p:txBody>
      </p:sp>
    </p:spTree>
    <p:extLst>
      <p:ext uri="{BB962C8B-B14F-4D97-AF65-F5344CB8AC3E}">
        <p14:creationId xmlns:p14="http://schemas.microsoft.com/office/powerpoint/2010/main" val="5050539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Här ser vi antalet invånare i Värmlands kommuner år 2019. När vi nu tittar på hur statistiken ser ut fördelat på alla kommuner i Värmland så är det viktigt att komma ihåg att vi har många kommuner med ett invånarantal runt 10-15 000 personer. I den officiella statistiken redovisas antal säkra suicid på kommunnivå alltid som antal per 100 000 invånare, i form av medelvärdet över en 5-års period. Dessa fall per 100 000 behöver då tolkas om för att ge en uppfattning om det reella antalet fall i varje kommun och varje år. </a:t>
            </a:r>
          </a:p>
        </p:txBody>
      </p:sp>
      <p:sp>
        <p:nvSpPr>
          <p:cNvPr id="4" name="Platshållare för bildnummer 3"/>
          <p:cNvSpPr>
            <a:spLocks noGrp="1"/>
          </p:cNvSpPr>
          <p:nvPr>
            <p:ph type="sldNum" sz="quarter" idx="5"/>
          </p:nvPr>
        </p:nvSpPr>
        <p:spPr/>
        <p:txBody>
          <a:bodyPr/>
          <a:lstStyle/>
          <a:p>
            <a:fld id="{00410F11-B7A0-4207-B863-38864852F12A}" type="slidenum">
              <a:rPr lang="sv-SE" smtClean="0"/>
              <a:t>16</a:t>
            </a:fld>
            <a:endParaRPr lang="sv-SE"/>
          </a:p>
        </p:txBody>
      </p:sp>
    </p:spTree>
    <p:extLst>
      <p:ext uri="{BB962C8B-B14F-4D97-AF65-F5344CB8AC3E}">
        <p14:creationId xmlns:p14="http://schemas.microsoft.com/office/powerpoint/2010/main" val="13403821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Information om suicidförekomst på kommunnivå skall tolkas med försiktighet. Det är viktigt att beakta att små förändringar i antalet fall ger stora utslag i kommuner med få invånare när man, som här, använder ett mått (antal fall per 100 000 invånare) som är relaterat till befolkningsstorleken. </a:t>
            </a:r>
            <a:r>
              <a:rPr lang="sv-SE"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Om vi hade jämfört dessa siffror med siffrorna för föregående period, så hade vi sett att </a:t>
            </a:r>
            <a:r>
              <a:rPr lang="sv-SE" dirty="0"/>
              <a:t>vissa kommuner har gjort en förflyttning upp eller ner i listan, och att vissa ligger kvar ungefär där de låg innan. </a:t>
            </a:r>
          </a:p>
          <a:p>
            <a:endParaRPr lang="sv-SE" dirty="0"/>
          </a:p>
        </p:txBody>
      </p:sp>
      <p:sp>
        <p:nvSpPr>
          <p:cNvPr id="4" name="Platshållare för bildnummer 3"/>
          <p:cNvSpPr>
            <a:spLocks noGrp="1"/>
          </p:cNvSpPr>
          <p:nvPr>
            <p:ph type="sldNum" sz="quarter" idx="5"/>
          </p:nvPr>
        </p:nvSpPr>
        <p:spPr/>
        <p:txBody>
          <a:bodyPr/>
          <a:lstStyle/>
          <a:p>
            <a:fld id="{00410F11-B7A0-4207-B863-38864852F12A}" type="slidenum">
              <a:rPr lang="sv-SE" smtClean="0"/>
              <a:t>17</a:t>
            </a:fld>
            <a:endParaRPr lang="sv-SE"/>
          </a:p>
        </p:txBody>
      </p:sp>
    </p:spTree>
    <p:extLst>
      <p:ext uri="{BB962C8B-B14F-4D97-AF65-F5344CB8AC3E}">
        <p14:creationId xmlns:p14="http://schemas.microsoft.com/office/powerpoint/2010/main" val="3259187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Denna bild ger en översikt av det ungefärliga antalet fall av säkra självmord varje år i respektive kommun i Värmland, avrundat till heltal. Siffran utgör medelvärdet för perioden 2005-2019. </a:t>
            </a:r>
          </a:p>
        </p:txBody>
      </p:sp>
      <p:sp>
        <p:nvSpPr>
          <p:cNvPr id="4" name="Platshållare för bildnummer 3"/>
          <p:cNvSpPr>
            <a:spLocks noGrp="1"/>
          </p:cNvSpPr>
          <p:nvPr>
            <p:ph type="sldNum" sz="quarter" idx="5"/>
          </p:nvPr>
        </p:nvSpPr>
        <p:spPr/>
        <p:txBody>
          <a:bodyPr/>
          <a:lstStyle/>
          <a:p>
            <a:fld id="{00410F11-B7A0-4207-B863-38864852F12A}" type="slidenum">
              <a:rPr lang="sv-SE" smtClean="0"/>
              <a:t>18</a:t>
            </a:fld>
            <a:endParaRPr lang="sv-SE"/>
          </a:p>
        </p:txBody>
      </p:sp>
    </p:spTree>
    <p:extLst>
      <p:ext uri="{BB962C8B-B14F-4D97-AF65-F5344CB8AC3E}">
        <p14:creationId xmlns:p14="http://schemas.microsoft.com/office/powerpoint/2010/main" val="29071063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00410F11-B7A0-4207-B863-38864852F12A}" type="slidenum">
              <a:rPr lang="sv-SE" smtClean="0"/>
              <a:t>19</a:t>
            </a:fld>
            <a:endParaRPr lang="sv-SE"/>
          </a:p>
        </p:txBody>
      </p:sp>
    </p:spTree>
    <p:extLst>
      <p:ext uri="{BB962C8B-B14F-4D97-AF65-F5344CB8AC3E}">
        <p14:creationId xmlns:p14="http://schemas.microsoft.com/office/powerpoint/2010/main" val="136754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00410F11-B7A0-4207-B863-38864852F12A}" type="slidenum">
              <a:rPr lang="sv-SE" smtClean="0"/>
              <a:t>2</a:t>
            </a:fld>
            <a:endParaRPr lang="sv-SE"/>
          </a:p>
        </p:txBody>
      </p:sp>
    </p:spTree>
    <p:extLst>
      <p:ext uri="{BB962C8B-B14F-4D97-AF65-F5344CB8AC3E}">
        <p14:creationId xmlns:p14="http://schemas.microsoft.com/office/powerpoint/2010/main" val="40676342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 denna bild visas det totala antalet säkra självmord i hela Sverige under 10-års perioden. Antalen visas för kvinnor respektive män och med åldersfördelningen i 5-årsgrupper. Observera att denna bild visar det antal säkra självmord som skett inom respektive åldersgrupp, men utan att någon justering gjorts för de olika åldersgruppernas reella andel av befolkningen. Detta har betydelse i de äldsta åldersgrupperna där andelen av befolkningen är mindre än i övriga grupper.</a:t>
            </a:r>
          </a:p>
        </p:txBody>
      </p:sp>
      <p:sp>
        <p:nvSpPr>
          <p:cNvPr id="4" name="Platshållare för bildnummer 3"/>
          <p:cNvSpPr>
            <a:spLocks noGrp="1"/>
          </p:cNvSpPr>
          <p:nvPr>
            <p:ph type="sldNum" sz="quarter" idx="5"/>
          </p:nvPr>
        </p:nvSpPr>
        <p:spPr/>
        <p:txBody>
          <a:bodyPr/>
          <a:lstStyle/>
          <a:p>
            <a:fld id="{00410F11-B7A0-4207-B863-38864852F12A}" type="slidenum">
              <a:rPr lang="sv-SE" smtClean="0"/>
              <a:t>20</a:t>
            </a:fld>
            <a:endParaRPr lang="sv-SE"/>
          </a:p>
        </p:txBody>
      </p:sp>
    </p:spTree>
    <p:extLst>
      <p:ext uri="{BB962C8B-B14F-4D97-AF65-F5344CB8AC3E}">
        <p14:creationId xmlns:p14="http://schemas.microsoft.com/office/powerpoint/2010/main" val="16012634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Här visas det sammanlagda antalet självmord i Värmland under 10-års perioden fördelat på kön och samma åldersgrupper. För män varierar antalet stort mellan olika åldersgrupper, trots att dessa utgör ungefär lika stor andel av den reella befolkningen. För kvinnor finns inte samma mönster. Bilden visar det totala antalet suicid sammanlagt i hela Värmland under en 10-årsperiod, så varje år skedde alltså i snitt en tiondel av antalet fall här i varje ålder- och könskategori.</a:t>
            </a:r>
          </a:p>
          <a:p>
            <a:r>
              <a:rPr lang="sv-SE" sz="1200" b="0" i="0" kern="1200" dirty="0">
                <a:solidFill>
                  <a:schemeClr val="tx1"/>
                </a:solidFill>
                <a:effectLst/>
                <a:latin typeface="+mn-lt"/>
                <a:ea typeface="+mn-ea"/>
                <a:cs typeface="+mn-cs"/>
              </a:rPr>
              <a:t>I Värmland är män 20-34, medelålders och äldre män en identifierad riskgrupp för fullbordat självmord, medan yngre kvinnor är en riskgrupp för självmordsförsök.</a:t>
            </a:r>
            <a:endParaRPr lang="sv-SE" dirty="0"/>
          </a:p>
          <a:p>
            <a:endParaRPr lang="sv-SE" dirty="0"/>
          </a:p>
          <a:p>
            <a:endParaRPr lang="sv-SE" dirty="0"/>
          </a:p>
          <a:p>
            <a:r>
              <a:rPr lang="sv-SE" dirty="0"/>
              <a:t>Tidigare text: Variationen mer åldersbetingad än på kön</a:t>
            </a:r>
          </a:p>
          <a:p>
            <a:endParaRPr lang="sv-SE" dirty="0"/>
          </a:p>
        </p:txBody>
      </p:sp>
      <p:sp>
        <p:nvSpPr>
          <p:cNvPr id="4" name="Platshållare för bildnummer 3"/>
          <p:cNvSpPr>
            <a:spLocks noGrp="1"/>
          </p:cNvSpPr>
          <p:nvPr>
            <p:ph type="sldNum" sz="quarter" idx="5"/>
          </p:nvPr>
        </p:nvSpPr>
        <p:spPr/>
        <p:txBody>
          <a:bodyPr/>
          <a:lstStyle/>
          <a:p>
            <a:fld id="{00410F11-B7A0-4207-B863-38864852F12A}" type="slidenum">
              <a:rPr lang="sv-SE" smtClean="0"/>
              <a:t>21</a:t>
            </a:fld>
            <a:endParaRPr lang="sv-SE"/>
          </a:p>
        </p:txBody>
      </p:sp>
    </p:spTree>
    <p:extLst>
      <p:ext uri="{BB962C8B-B14F-4D97-AF65-F5344CB8AC3E}">
        <p14:creationId xmlns:p14="http://schemas.microsoft.com/office/powerpoint/2010/main" val="35245594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00410F11-B7A0-4207-B863-38864852F12A}" type="slidenum">
              <a:rPr lang="sv-SE" smtClean="0"/>
              <a:t>22</a:t>
            </a:fld>
            <a:endParaRPr lang="sv-SE"/>
          </a:p>
        </p:txBody>
      </p:sp>
    </p:spTree>
    <p:extLst>
      <p:ext uri="{BB962C8B-B14F-4D97-AF65-F5344CB8AC3E}">
        <p14:creationId xmlns:p14="http://schemas.microsoft.com/office/powerpoint/2010/main" val="4260973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00410F11-B7A0-4207-B863-38864852F12A}" type="slidenum">
              <a:rPr lang="sv-SE" smtClean="0"/>
              <a:t>23</a:t>
            </a:fld>
            <a:endParaRPr lang="sv-SE"/>
          </a:p>
        </p:txBody>
      </p:sp>
    </p:spTree>
    <p:extLst>
      <p:ext uri="{BB962C8B-B14F-4D97-AF65-F5344CB8AC3E}">
        <p14:creationId xmlns:p14="http://schemas.microsoft.com/office/powerpoint/2010/main" val="16150468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00410F11-B7A0-4207-B863-38864852F12A}" type="slidenum">
              <a:rPr lang="sv-SE" smtClean="0"/>
              <a:t>3</a:t>
            </a:fld>
            <a:endParaRPr lang="sv-SE"/>
          </a:p>
        </p:txBody>
      </p:sp>
    </p:spTree>
    <p:extLst>
      <p:ext uri="{BB962C8B-B14F-4D97-AF65-F5344CB8AC3E}">
        <p14:creationId xmlns:p14="http://schemas.microsoft.com/office/powerpoint/2010/main" val="483904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00410F11-B7A0-4207-B863-38864852F12A}" type="slidenum">
              <a:rPr lang="sv-SE" smtClean="0"/>
              <a:t>4</a:t>
            </a:fld>
            <a:endParaRPr lang="sv-SE"/>
          </a:p>
        </p:txBody>
      </p:sp>
    </p:spTree>
    <p:extLst>
      <p:ext uri="{BB962C8B-B14F-4D97-AF65-F5344CB8AC3E}">
        <p14:creationId xmlns:p14="http://schemas.microsoft.com/office/powerpoint/2010/main" val="23224884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00410F11-B7A0-4207-B863-38864852F12A}" type="slidenum">
              <a:rPr lang="sv-SE" smtClean="0"/>
              <a:t>5</a:t>
            </a:fld>
            <a:endParaRPr lang="sv-SE"/>
          </a:p>
        </p:txBody>
      </p:sp>
    </p:spTree>
    <p:extLst>
      <p:ext uri="{BB962C8B-B14F-4D97-AF65-F5344CB8AC3E}">
        <p14:creationId xmlns:p14="http://schemas.microsoft.com/office/powerpoint/2010/main" val="341002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00410F11-B7A0-4207-B863-38864852F12A}" type="slidenum">
              <a:rPr lang="sv-SE" smtClean="0"/>
              <a:t>6</a:t>
            </a:fld>
            <a:endParaRPr lang="sv-SE"/>
          </a:p>
        </p:txBody>
      </p:sp>
    </p:spTree>
    <p:extLst>
      <p:ext uri="{BB962C8B-B14F-4D97-AF65-F5344CB8AC3E}">
        <p14:creationId xmlns:p14="http://schemas.microsoft.com/office/powerpoint/2010/main" val="10204474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00410F11-B7A0-4207-B863-38864852F12A}" type="slidenum">
              <a:rPr lang="sv-SE" smtClean="0"/>
              <a:t>7</a:t>
            </a:fld>
            <a:endParaRPr lang="sv-SE"/>
          </a:p>
        </p:txBody>
      </p:sp>
    </p:spTree>
    <p:extLst>
      <p:ext uri="{BB962C8B-B14F-4D97-AF65-F5344CB8AC3E}">
        <p14:creationId xmlns:p14="http://schemas.microsoft.com/office/powerpoint/2010/main" val="3415885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effectLst/>
                <a:latin typeface="+mn-lt"/>
                <a:ea typeface="+mn-ea"/>
                <a:cs typeface="+mn-cs"/>
              </a:rPr>
              <a:t>Antalet självmord varierar från år till år. I Värmland var det under åren. Siffrorna gäller säkra suicid, det vill säga det finns inget tvivel om att det var avsiktligt.</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dirty="0">
              <a:solidFill>
                <a:schemeClr val="tx1"/>
              </a:solidFill>
              <a:effectLst/>
              <a:latin typeface="+mn-lt"/>
              <a:ea typeface="+mn-ea"/>
              <a:cs typeface="+mn-cs"/>
            </a:endParaRPr>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17A354-1B9F-4FAA-AC42-DA91631DB545}"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319365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effectLst/>
                <a:latin typeface="+mn-lt"/>
                <a:ea typeface="+mn-ea"/>
                <a:cs typeface="+mn-cs"/>
              </a:rPr>
              <a:t>I denna bild visas självmordstalet för Värmland och riket. Självmordstalet utgörs av antalet säkra suicid per 100 000 invånare. I jämförelse med riket ligger Värmland något högre sett till antal självmord per 100 000 invånare. Trenden är att antalet självmord minskar över tid, men med betydande variation från år till år. Detta gäller för befolkningen som helhet, men inte för de </a:t>
            </a:r>
            <a:r>
              <a:rPr lang="sv-SE" sz="1200" kern="1200">
                <a:solidFill>
                  <a:schemeClr val="tx1"/>
                </a:solidFill>
                <a:effectLst/>
                <a:latin typeface="+mn-lt"/>
                <a:ea typeface="+mn-ea"/>
                <a:cs typeface="+mn-cs"/>
              </a:rPr>
              <a:t>yngre åldersgrupperna.</a:t>
            </a:r>
            <a:endParaRPr lang="sv-SE" sz="1200" kern="1200" dirty="0">
              <a:solidFill>
                <a:schemeClr val="tx1"/>
              </a:solidFill>
              <a:effectLst/>
              <a:latin typeface="+mn-lt"/>
              <a:ea typeface="+mn-ea"/>
              <a:cs typeface="+mn-cs"/>
            </a:endParaRPr>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17A354-1B9F-4FAA-AC42-DA91631DB545}"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573348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tart">
    <p:bg>
      <p:bgPr>
        <a:solidFill>
          <a:schemeClr val="accent1"/>
        </a:solidFill>
        <a:effectLst/>
      </p:bgPr>
    </p:bg>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C858E219-4E6D-4932-AA5D-6A3481107EA6}"/>
              </a:ext>
            </a:extLst>
          </p:cNvPr>
          <p:cNvPicPr>
            <a:picLocks noChangeAspect="1"/>
          </p:cNvPicPr>
          <p:nvPr/>
        </p:nvPicPr>
        <p:blipFill rotWithShape="1">
          <a:blip r:embed="rId2" cstate="print">
            <a:alphaModFix amt="15000"/>
            <a:extLst>
              <a:ext uri="{28A0092B-C50C-407E-A947-70E740481C1C}">
                <a14:useLocalDpi xmlns:a14="http://schemas.microsoft.com/office/drawing/2010/main" val="0"/>
              </a:ext>
            </a:extLst>
          </a:blip>
          <a:srcRect l="17109" t="28708"/>
          <a:stretch/>
        </p:blipFill>
        <p:spPr>
          <a:xfrm>
            <a:off x="-1" y="0"/>
            <a:ext cx="3090808" cy="2571749"/>
          </a:xfrm>
          <a:prstGeom prst="rect">
            <a:avLst/>
          </a:prstGeom>
        </p:spPr>
      </p:pic>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3191733" y="1870221"/>
            <a:ext cx="4199306" cy="983346"/>
          </a:xfrm>
        </p:spPr>
        <p:txBody>
          <a:bodyPr anchor="b">
            <a:noAutofit/>
          </a:bodyPr>
          <a:lstStyle>
            <a:lvl1pPr algn="l">
              <a:lnSpc>
                <a:spcPct val="100000"/>
              </a:lnSpc>
              <a:defRPr sz="3300" b="1">
                <a:solidFill>
                  <a:schemeClr val="bg1"/>
                </a:solidFill>
              </a:defRPr>
            </a:lvl1pPr>
          </a:lstStyle>
          <a:p>
            <a:r>
              <a:rPr lang="sv-SE"/>
              <a:t>Rubrik på en eller </a:t>
            </a:r>
            <a:br>
              <a:rPr lang="sv-SE"/>
            </a:br>
            <a:r>
              <a:rPr lang="sv-SE"/>
              <a:t>två rader</a:t>
            </a:r>
          </a:p>
        </p:txBody>
      </p:sp>
      <p:sp>
        <p:nvSpPr>
          <p:cNvPr id="3" name="Underrubrik 2">
            <a:extLst>
              <a:ext uri="{FF2B5EF4-FFF2-40B4-BE49-F238E27FC236}">
                <a16:creationId xmlns:a16="http://schemas.microsoft.com/office/drawing/2014/main" id="{47CDCF15-ABC8-4682-83AF-D8634F151B68}"/>
              </a:ext>
            </a:extLst>
          </p:cNvPr>
          <p:cNvSpPr>
            <a:spLocks noGrp="1"/>
          </p:cNvSpPr>
          <p:nvPr>
            <p:ph type="subTitle" idx="1" hasCustomPrompt="1"/>
          </p:nvPr>
        </p:nvSpPr>
        <p:spPr>
          <a:xfrm>
            <a:off x="3191734" y="2853568"/>
            <a:ext cx="4199306" cy="484427"/>
          </a:xfrm>
        </p:spPr>
        <p:txBody>
          <a:bodyPr>
            <a:noAutofit/>
          </a:bodyPr>
          <a:lstStyle>
            <a:lvl1pPr marL="0" indent="0" algn="l">
              <a:lnSpc>
                <a:spcPct val="100000"/>
              </a:lnSpc>
              <a:spcBef>
                <a:spcPts val="0"/>
              </a:spcBef>
              <a:buNone/>
              <a:defRPr sz="1200" b="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a:t>Underrubrik/Namn, Datum</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6661A35B-5759-402D-A031-2298209AB0E2}" type="datetimeFigureOut">
              <a:rPr lang="sv-SE" smtClean="0"/>
              <a:t>2021-07-05</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CC95FCE1-8E5F-4560-B29E-7FB78EB7A839}" type="slidenum">
              <a:rPr lang="sv-SE" smtClean="0"/>
              <a:t>‹#›</a:t>
            </a:fld>
            <a:endParaRPr lang="sv-SE"/>
          </a:p>
        </p:txBody>
      </p:sp>
      <p:pic>
        <p:nvPicPr>
          <p:cNvPr id="10" name="Bildobjekt 9">
            <a:extLst>
              <a:ext uri="{FF2B5EF4-FFF2-40B4-BE49-F238E27FC236}">
                <a16:creationId xmlns:a16="http://schemas.microsoft.com/office/drawing/2014/main" id="{C45BB37F-78FC-4AA5-BA09-60B3473C57A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34154" y="4542225"/>
            <a:ext cx="1250646" cy="361959"/>
          </a:xfrm>
          <a:prstGeom prst="rect">
            <a:avLst/>
          </a:prstGeom>
        </p:spPr>
      </p:pic>
    </p:spTree>
    <p:extLst>
      <p:ext uri="{BB962C8B-B14F-4D97-AF65-F5344CB8AC3E}">
        <p14:creationId xmlns:p14="http://schemas.microsoft.com/office/powerpoint/2010/main" val="1032250448"/>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om">
    <p:bg>
      <p:bgPr>
        <a:solidFill>
          <a:schemeClr val="bg1"/>
        </a:soli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BF7BF05E-0759-41B0-A771-97D723EF6ECD}"/>
              </a:ext>
            </a:extLst>
          </p:cNvPr>
          <p:cNvSpPr/>
          <p:nvPr/>
        </p:nvSpPr>
        <p:spPr>
          <a:xfrm>
            <a:off x="0" y="0"/>
            <a:ext cx="91440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p>
        </p:txBody>
      </p:sp>
    </p:spTree>
    <p:extLst>
      <p:ext uri="{BB962C8B-B14F-4D97-AF65-F5344CB8AC3E}">
        <p14:creationId xmlns:p14="http://schemas.microsoft.com/office/powerpoint/2010/main" val="4161437848"/>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Avslut">
    <p:bg>
      <p:bgPr>
        <a:solidFill>
          <a:schemeClr val="accent1"/>
        </a:soli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8302B766-1A21-4681-B97B-01C97262C002}"/>
              </a:ext>
            </a:extLst>
          </p:cNvPr>
          <p:cNvSpPr/>
          <p:nvPr/>
        </p:nvSpPr>
        <p:spPr>
          <a:xfrm>
            <a:off x="0" y="0"/>
            <a:ext cx="9144000"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p>
        </p:txBody>
      </p:sp>
      <p:sp>
        <p:nvSpPr>
          <p:cNvPr id="5" name="Platshållare för datum 4">
            <a:extLst>
              <a:ext uri="{FF2B5EF4-FFF2-40B4-BE49-F238E27FC236}">
                <a16:creationId xmlns:a16="http://schemas.microsoft.com/office/drawing/2014/main" id="{B710450C-1CB8-48CB-BBC9-7DC124B22122}"/>
              </a:ext>
            </a:extLst>
          </p:cNvPr>
          <p:cNvSpPr>
            <a:spLocks noGrp="1"/>
          </p:cNvSpPr>
          <p:nvPr>
            <p:ph type="dt" sz="half" idx="10"/>
          </p:nvPr>
        </p:nvSpPr>
        <p:spPr/>
        <p:txBody>
          <a:bodyPr/>
          <a:lstStyle>
            <a:lvl1pPr>
              <a:defRPr>
                <a:solidFill>
                  <a:schemeClr val="bg1"/>
                </a:solidFill>
              </a:defRPr>
            </a:lvl1pPr>
          </a:lstStyle>
          <a:p>
            <a:fld id="{6661A35B-5759-402D-A031-2298209AB0E2}" type="datetimeFigureOut">
              <a:rPr lang="sv-SE" smtClean="0"/>
              <a:t>2021-07-05</a:t>
            </a:fld>
            <a:endParaRPr lang="sv-SE"/>
          </a:p>
        </p:txBody>
      </p:sp>
      <p:sp>
        <p:nvSpPr>
          <p:cNvPr id="6" name="Platshållare för sidfot 5">
            <a:extLst>
              <a:ext uri="{FF2B5EF4-FFF2-40B4-BE49-F238E27FC236}">
                <a16:creationId xmlns:a16="http://schemas.microsoft.com/office/drawing/2014/main" id="{E466EFA4-20AE-4AD4-B435-6B0C7A76D4F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7" name="Platshållare för bildnummer 6">
            <a:extLst>
              <a:ext uri="{FF2B5EF4-FFF2-40B4-BE49-F238E27FC236}">
                <a16:creationId xmlns:a16="http://schemas.microsoft.com/office/drawing/2014/main" id="{07F53102-507D-4A65-80DF-48F934CE2983}"/>
              </a:ext>
            </a:extLst>
          </p:cNvPr>
          <p:cNvSpPr>
            <a:spLocks noGrp="1"/>
          </p:cNvSpPr>
          <p:nvPr>
            <p:ph type="sldNum" sz="quarter" idx="12"/>
          </p:nvPr>
        </p:nvSpPr>
        <p:spPr/>
        <p:txBody>
          <a:bodyPr/>
          <a:lstStyle>
            <a:lvl1pPr>
              <a:defRPr>
                <a:solidFill>
                  <a:schemeClr val="bg1"/>
                </a:solidFill>
              </a:defRPr>
            </a:lvl1pPr>
          </a:lstStyle>
          <a:p>
            <a:fld id="{CC95FCE1-8E5F-4560-B29E-7FB78EB7A839}" type="slidenum">
              <a:rPr lang="sv-SE" smtClean="0"/>
              <a:t>‹#›</a:t>
            </a:fld>
            <a:endParaRPr lang="sv-SE"/>
          </a:p>
        </p:txBody>
      </p:sp>
      <p:pic>
        <p:nvPicPr>
          <p:cNvPr id="8" name="Bildobjekt 7">
            <a:extLst>
              <a:ext uri="{FF2B5EF4-FFF2-40B4-BE49-F238E27FC236}">
                <a16:creationId xmlns:a16="http://schemas.microsoft.com/office/drawing/2014/main" id="{01505DD5-2D9F-4AA5-8E4B-961FE767EB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88535" y="2173800"/>
            <a:ext cx="2566931" cy="742915"/>
          </a:xfrm>
          <a:prstGeom prst="rect">
            <a:avLst/>
          </a:prstGeom>
        </p:spPr>
      </p:pic>
    </p:spTree>
    <p:extLst>
      <p:ext uri="{BB962C8B-B14F-4D97-AF65-F5344CB8AC3E}">
        <p14:creationId xmlns:p14="http://schemas.microsoft.com/office/powerpoint/2010/main" val="2436979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19256" cy="857250"/>
          </a:xfrm>
        </p:spPr>
        <p:txBody>
          <a:bodyPr/>
          <a:lstStyle>
            <a:lvl1pPr>
              <a:defRPr b="1"/>
            </a:lvl1pPr>
          </a:lstStyle>
          <a:p>
            <a:r>
              <a:rPr lang="sv-SE"/>
              <a:t>Klicka här för att ändra format</a:t>
            </a:r>
          </a:p>
        </p:txBody>
      </p:sp>
      <p:sp>
        <p:nvSpPr>
          <p:cNvPr id="3" name="Content Placeholder 2"/>
          <p:cNvSpPr>
            <a:spLocks noGrp="1"/>
          </p:cNvSpPr>
          <p:nvPr>
            <p:ph idx="1"/>
          </p:nvPr>
        </p:nvSpPr>
        <p:spPr>
          <a:xfrm>
            <a:off x="457200" y="1200151"/>
            <a:ext cx="8219256" cy="343909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9668806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Rubrikbild">
    <p:bg>
      <p:bgPr>
        <a:solidFill>
          <a:srgbClr val="003A7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311165" cy="2054051"/>
          </a:xfrm>
        </p:spPr>
        <p:txBody>
          <a:bodyPr>
            <a:normAutofit/>
          </a:bodyPr>
          <a:lstStyle>
            <a:lvl1pPr algn="ctr">
              <a:defRPr sz="5400" b="1">
                <a:solidFill>
                  <a:schemeClr val="bg1"/>
                </a:solidFill>
              </a:defRPr>
            </a:lvl1pPr>
          </a:lstStyle>
          <a:p>
            <a:r>
              <a:rPr lang="sv-SE"/>
              <a:t>Klicka här för att ändra format</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60159" y="4005086"/>
            <a:ext cx="783338" cy="993650"/>
          </a:xfrm>
          <a:prstGeom prst="rect">
            <a:avLst/>
          </a:prstGeom>
        </p:spPr>
      </p:pic>
    </p:spTree>
    <p:extLst>
      <p:ext uri="{BB962C8B-B14F-4D97-AF65-F5344CB8AC3E}">
        <p14:creationId xmlns:p14="http://schemas.microsoft.com/office/powerpoint/2010/main" val="22153610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a:t>Klicka här för att ändra format</a:t>
            </a:r>
          </a:p>
        </p:txBody>
      </p:sp>
      <p:sp>
        <p:nvSpPr>
          <p:cNvPr id="3" name="Text Placeholder 2"/>
          <p:cNvSpPr>
            <a:spLocks noGrp="1"/>
          </p:cNvSpPr>
          <p:nvPr>
            <p:ph type="body" idx="1"/>
          </p:nvPr>
        </p:nvSpPr>
        <p:spPr>
          <a:xfrm>
            <a:off x="457200" y="1151334"/>
            <a:ext cx="3970784" cy="46007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5" name="Text Placeholder 4"/>
          <p:cNvSpPr>
            <a:spLocks noGrp="1"/>
          </p:cNvSpPr>
          <p:nvPr>
            <p:ph type="body" sz="quarter" idx="3"/>
          </p:nvPr>
        </p:nvSpPr>
        <p:spPr>
          <a:xfrm>
            <a:off x="4644008" y="1131590"/>
            <a:ext cx="4097923"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4644008" y="1611411"/>
            <a:ext cx="4097923" cy="301704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10" name="Content Placeholder 3"/>
          <p:cNvSpPr>
            <a:spLocks noGrp="1"/>
          </p:cNvSpPr>
          <p:nvPr>
            <p:ph sz="half" idx="2"/>
          </p:nvPr>
        </p:nvSpPr>
        <p:spPr>
          <a:xfrm>
            <a:off x="457200" y="1631156"/>
            <a:ext cx="3970784" cy="301704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187900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Avsnitt">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3191733" y="1871100"/>
            <a:ext cx="4199306" cy="983346"/>
          </a:xfrm>
        </p:spPr>
        <p:txBody>
          <a:bodyPr anchor="b">
            <a:noAutofit/>
          </a:bodyPr>
          <a:lstStyle>
            <a:lvl1pPr algn="l">
              <a:lnSpc>
                <a:spcPct val="100000"/>
              </a:lnSpc>
              <a:defRPr sz="3300" b="1">
                <a:solidFill>
                  <a:schemeClr val="accent1"/>
                </a:solidFill>
              </a:defRPr>
            </a:lvl1pPr>
          </a:lstStyle>
          <a:p>
            <a:r>
              <a:rPr lang="sv-SE"/>
              <a:t>Kapitelrubrik på en eller två rader</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p>
            <a:fld id="{6661A35B-5759-402D-A031-2298209AB0E2}" type="datetimeFigureOut">
              <a:rPr lang="sv-SE" smtClean="0"/>
              <a:t>2021-07-05</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11" name="Underrubrik 2">
            <a:extLst>
              <a:ext uri="{FF2B5EF4-FFF2-40B4-BE49-F238E27FC236}">
                <a16:creationId xmlns:a16="http://schemas.microsoft.com/office/drawing/2014/main" id="{4E603FF1-A2AA-4DFA-A81C-565179070150}"/>
              </a:ext>
            </a:extLst>
          </p:cNvPr>
          <p:cNvSpPr>
            <a:spLocks noGrp="1"/>
          </p:cNvSpPr>
          <p:nvPr>
            <p:ph type="subTitle" idx="1" hasCustomPrompt="1"/>
          </p:nvPr>
        </p:nvSpPr>
        <p:spPr>
          <a:xfrm>
            <a:off x="3191734" y="2853568"/>
            <a:ext cx="4199306" cy="484427"/>
          </a:xfrm>
        </p:spPr>
        <p:txBody>
          <a:bodyPr>
            <a:noAutofit/>
          </a:bodyPr>
          <a:lstStyle>
            <a:lvl1pPr marL="0" indent="0" algn="l">
              <a:lnSpc>
                <a:spcPct val="100000"/>
              </a:lnSpc>
              <a:spcBef>
                <a:spcPts val="0"/>
              </a:spcBef>
              <a:buNone/>
              <a:defRPr sz="1200" b="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a:t>Underrubrik</a:t>
            </a:r>
          </a:p>
        </p:txBody>
      </p:sp>
      <p:pic>
        <p:nvPicPr>
          <p:cNvPr id="9" name="Bildobjekt 8">
            <a:extLst>
              <a:ext uri="{FF2B5EF4-FFF2-40B4-BE49-F238E27FC236}">
                <a16:creationId xmlns:a16="http://schemas.microsoft.com/office/drawing/2014/main" id="{4654C601-3316-4300-8504-A56E14101421}"/>
              </a:ext>
            </a:extLst>
          </p:cNvPr>
          <p:cNvPicPr>
            <a:picLocks noChangeAspect="1"/>
          </p:cNvPicPr>
          <p:nvPr/>
        </p:nvPicPr>
        <p:blipFill rotWithShape="1">
          <a:blip r:embed="rId2" cstate="print">
            <a:alphaModFix amt="20000"/>
            <a:extLst>
              <a:ext uri="{28A0092B-C50C-407E-A947-70E740481C1C}">
                <a14:useLocalDpi xmlns:a14="http://schemas.microsoft.com/office/drawing/2010/main" val="0"/>
              </a:ext>
            </a:extLst>
          </a:blip>
          <a:srcRect l="17109" t="28708"/>
          <a:stretch/>
        </p:blipFill>
        <p:spPr>
          <a:xfrm>
            <a:off x="0" y="0"/>
            <a:ext cx="3090808" cy="2571749"/>
          </a:xfrm>
          <a:prstGeom prst="rect">
            <a:avLst/>
          </a:prstGeom>
        </p:spPr>
      </p:pic>
    </p:spTree>
    <p:extLst>
      <p:ext uri="{BB962C8B-B14F-4D97-AF65-F5344CB8AC3E}">
        <p14:creationId xmlns:p14="http://schemas.microsoft.com/office/powerpoint/2010/main" val="1264254106"/>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412000" y="1825482"/>
            <a:ext cx="4320000" cy="983346"/>
          </a:xfrm>
        </p:spPr>
        <p:txBody>
          <a:bodyPr anchor="ctr" anchorCtr="0">
            <a:noAutofit/>
          </a:bodyPr>
          <a:lstStyle>
            <a:lvl1pPr algn="l">
              <a:lnSpc>
                <a:spcPct val="100000"/>
              </a:lnSpc>
              <a:defRPr sz="3300" b="1">
                <a:solidFill>
                  <a:schemeClr val="tx1"/>
                </a:solidFill>
              </a:defRPr>
            </a:lvl1pPr>
          </a:lstStyle>
          <a:p>
            <a:r>
              <a:rPr lang="sv-SE"/>
              <a:t>Rubrik på en eller </a:t>
            </a:r>
            <a:br>
              <a:rPr lang="sv-SE"/>
            </a:br>
            <a:r>
              <a:rPr lang="sv-SE"/>
              <a:t>två rader</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p>
            <a:fld id="{6661A35B-5759-402D-A031-2298209AB0E2}" type="datetimeFigureOut">
              <a:rPr lang="sv-SE" smtClean="0"/>
              <a:t>2021-07-05</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3" name="Rektangel 2">
            <a:extLst>
              <a:ext uri="{FF2B5EF4-FFF2-40B4-BE49-F238E27FC236}">
                <a16:creationId xmlns:a16="http://schemas.microsoft.com/office/drawing/2014/main" id="{FFF31AE7-D880-407A-9C88-13783A4EC040}"/>
              </a:ext>
            </a:extLst>
          </p:cNvPr>
          <p:cNvSpPr/>
          <p:nvPr/>
        </p:nvSpPr>
        <p:spPr>
          <a:xfrm>
            <a:off x="1" y="0"/>
            <a:ext cx="259199"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p>
        </p:txBody>
      </p:sp>
    </p:spTree>
    <p:extLst>
      <p:ext uri="{BB962C8B-B14F-4D97-AF65-F5344CB8AC3E}">
        <p14:creationId xmlns:p14="http://schemas.microsoft.com/office/powerpoint/2010/main" val="3619125146"/>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En rubrik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A735114-FF72-44A1-A510-3F846FC92CAF}"/>
              </a:ext>
            </a:extLst>
          </p:cNvPr>
          <p:cNvSpPr>
            <a:spLocks noGrp="1"/>
          </p:cNvSpPr>
          <p:nvPr>
            <p:ph type="title" hasCustomPrompt="1"/>
          </p:nvPr>
        </p:nvSpPr>
        <p:spPr>
          <a:xfrm>
            <a:off x="1872607" y="729001"/>
            <a:ext cx="5400000" cy="994172"/>
          </a:xfrm>
        </p:spPr>
        <p:txBody>
          <a:bodyPr anchor="b" anchorCtr="0">
            <a:noAutofit/>
          </a:bodyPr>
          <a:lstStyle>
            <a:lvl1pPr>
              <a:defRPr sz="2700"/>
            </a:lvl1pPr>
          </a:lstStyle>
          <a:p>
            <a:r>
              <a:rPr lang="sv-SE"/>
              <a:t>Rubrik på en eller två rader</a:t>
            </a:r>
          </a:p>
        </p:txBody>
      </p:sp>
      <p:sp>
        <p:nvSpPr>
          <p:cNvPr id="4" name="Platshållare för datum 3">
            <a:extLst>
              <a:ext uri="{FF2B5EF4-FFF2-40B4-BE49-F238E27FC236}">
                <a16:creationId xmlns:a16="http://schemas.microsoft.com/office/drawing/2014/main" id="{138FA8A6-E8AD-49AE-8A02-8E0135A4D33C}"/>
              </a:ext>
            </a:extLst>
          </p:cNvPr>
          <p:cNvSpPr>
            <a:spLocks noGrp="1"/>
          </p:cNvSpPr>
          <p:nvPr>
            <p:ph type="dt" sz="half" idx="10"/>
          </p:nvPr>
        </p:nvSpPr>
        <p:spPr/>
        <p:txBody>
          <a:bodyPr/>
          <a:lstStyle/>
          <a:p>
            <a:fld id="{6661A35B-5759-402D-A031-2298209AB0E2}" type="datetimeFigureOut">
              <a:rPr lang="sv-SE" smtClean="0"/>
              <a:t>2021-07-05</a:t>
            </a:fld>
            <a:endParaRPr lang="sv-SE"/>
          </a:p>
        </p:txBody>
      </p:sp>
      <p:sp>
        <p:nvSpPr>
          <p:cNvPr id="5" name="Platshållare för sidfot 4">
            <a:extLst>
              <a:ext uri="{FF2B5EF4-FFF2-40B4-BE49-F238E27FC236}">
                <a16:creationId xmlns:a16="http://schemas.microsoft.com/office/drawing/2014/main" id="{D128B042-CD46-459F-B15F-9CD51445A18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212B9B4-3EFB-4D25-A6FF-2C335D0EA7A8}"/>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8" name="Platshållare för text 7">
            <a:extLst>
              <a:ext uri="{FF2B5EF4-FFF2-40B4-BE49-F238E27FC236}">
                <a16:creationId xmlns:a16="http://schemas.microsoft.com/office/drawing/2014/main" id="{F2074D27-2532-4EB4-AA8D-F347C8462D8A}"/>
              </a:ext>
            </a:extLst>
          </p:cNvPr>
          <p:cNvSpPr>
            <a:spLocks noGrp="1"/>
          </p:cNvSpPr>
          <p:nvPr>
            <p:ph type="body" sz="quarter" idx="13" hasCustomPrompt="1"/>
          </p:nvPr>
        </p:nvSpPr>
        <p:spPr>
          <a:xfrm>
            <a:off x="1872607" y="1862138"/>
            <a:ext cx="5400000" cy="2430000"/>
          </a:xfrm>
        </p:spPr>
        <p:txBody>
          <a:bodyPr>
            <a:noAutofit/>
          </a:bodyPr>
          <a:lstStyle/>
          <a:p>
            <a:pPr lvl="0"/>
            <a:r>
              <a:rPr lang="sv-SE"/>
              <a:t>Skriv text här</a:t>
            </a:r>
          </a:p>
          <a:p>
            <a:pPr lvl="1"/>
            <a:r>
              <a:rPr lang="sv-SE"/>
              <a:t>Nivå två</a:t>
            </a:r>
          </a:p>
          <a:p>
            <a:pPr lvl="2"/>
            <a:r>
              <a:rPr lang="sv-SE"/>
              <a:t>Nivå tre</a:t>
            </a:r>
          </a:p>
          <a:p>
            <a:pPr lvl="3"/>
            <a:r>
              <a:rPr lang="sv-SE"/>
              <a:t>Nivå fyra</a:t>
            </a:r>
          </a:p>
          <a:p>
            <a:pPr lvl="4"/>
            <a:r>
              <a:rPr lang="sv-SE"/>
              <a:t>Nivå fem</a:t>
            </a:r>
          </a:p>
        </p:txBody>
      </p:sp>
      <p:sp>
        <p:nvSpPr>
          <p:cNvPr id="10" name="Rektangel 9">
            <a:extLst>
              <a:ext uri="{FF2B5EF4-FFF2-40B4-BE49-F238E27FC236}">
                <a16:creationId xmlns:a16="http://schemas.microsoft.com/office/drawing/2014/main" id="{EE3DB552-76B5-45DA-A7BF-518537E75530}"/>
              </a:ext>
            </a:extLst>
          </p:cNvPr>
          <p:cNvSpPr/>
          <p:nvPr/>
        </p:nvSpPr>
        <p:spPr>
          <a:xfrm>
            <a:off x="1" y="0"/>
            <a:ext cx="259199"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p>
        </p:txBody>
      </p:sp>
    </p:spTree>
    <p:extLst>
      <p:ext uri="{BB962C8B-B14F-4D97-AF65-F5344CB8AC3E}">
        <p14:creationId xmlns:p14="http://schemas.microsoft.com/office/powerpoint/2010/main" val="2646498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En rubrik och 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948AE-B8A7-4000-B08D-FD08594BF8E5}"/>
              </a:ext>
            </a:extLst>
          </p:cNvPr>
          <p:cNvSpPr>
            <a:spLocks noGrp="1"/>
          </p:cNvSpPr>
          <p:nvPr>
            <p:ph type="title" hasCustomPrompt="1"/>
          </p:nvPr>
        </p:nvSpPr>
        <p:spPr>
          <a:xfrm>
            <a:off x="1330122" y="729001"/>
            <a:ext cx="6480000" cy="994172"/>
          </a:xfrm>
        </p:spPr>
        <p:txBody>
          <a:bodyPr anchor="b" anchorCtr="0">
            <a:noAutofit/>
          </a:bodyPr>
          <a:lstStyle>
            <a:lvl1pPr>
              <a:defRPr sz="2700"/>
            </a:lvl1pPr>
          </a:lstStyle>
          <a:p>
            <a:r>
              <a:rPr lang="sv-SE"/>
              <a:t>Rubrik på en rad</a:t>
            </a:r>
          </a:p>
        </p:txBody>
      </p:sp>
      <p:sp>
        <p:nvSpPr>
          <p:cNvPr id="3" name="Platshållare för innehåll 2">
            <a:extLst>
              <a:ext uri="{FF2B5EF4-FFF2-40B4-BE49-F238E27FC236}">
                <a16:creationId xmlns:a16="http://schemas.microsoft.com/office/drawing/2014/main" id="{A392B27C-79B3-42A9-ADBC-D4CB29DF52F9}"/>
              </a:ext>
            </a:extLst>
          </p:cNvPr>
          <p:cNvSpPr>
            <a:spLocks noGrp="1"/>
          </p:cNvSpPr>
          <p:nvPr>
            <p:ph sz="half" idx="1" hasCustomPrompt="1"/>
          </p:nvPr>
        </p:nvSpPr>
        <p:spPr>
          <a:xfrm>
            <a:off x="1330122" y="1863000"/>
            <a:ext cx="3105000" cy="2430000"/>
          </a:xfrm>
        </p:spPr>
        <p:txBody>
          <a:bodyPr>
            <a:noAutofit/>
          </a:bodyPr>
          <a:lstStyle>
            <a:lvl1pPr>
              <a:spcBef>
                <a:spcPts val="450"/>
              </a:spcBef>
              <a:defRPr sz="1500"/>
            </a:lvl1pPr>
            <a:lvl2pPr>
              <a:spcBef>
                <a:spcPts val="450"/>
              </a:spcBef>
              <a:defRPr sz="1350"/>
            </a:lvl2pPr>
            <a:lvl3pPr>
              <a:spcBef>
                <a:spcPts val="450"/>
              </a:spcBef>
              <a:defRPr sz="1200"/>
            </a:lvl3pPr>
          </a:lstStyle>
          <a:p>
            <a:pPr lvl="0"/>
            <a:r>
              <a:rPr lang="sv-SE"/>
              <a:t>Lägg till innehåll eller skriv text</a:t>
            </a:r>
          </a:p>
          <a:p>
            <a:pPr lvl="1"/>
            <a:r>
              <a:rPr lang="sv-SE"/>
              <a:t>Nivå två</a:t>
            </a:r>
          </a:p>
          <a:p>
            <a:pPr lvl="2"/>
            <a:r>
              <a:rPr lang="sv-SE"/>
              <a:t>Nivå tre</a:t>
            </a:r>
          </a:p>
        </p:txBody>
      </p:sp>
      <p:sp>
        <p:nvSpPr>
          <p:cNvPr id="4" name="Platshållare för innehåll 3">
            <a:extLst>
              <a:ext uri="{FF2B5EF4-FFF2-40B4-BE49-F238E27FC236}">
                <a16:creationId xmlns:a16="http://schemas.microsoft.com/office/drawing/2014/main" id="{91BFD846-89A8-413D-9B4E-79A0C286829D}"/>
              </a:ext>
            </a:extLst>
          </p:cNvPr>
          <p:cNvSpPr>
            <a:spLocks noGrp="1"/>
          </p:cNvSpPr>
          <p:nvPr>
            <p:ph sz="half" idx="2" hasCustomPrompt="1"/>
          </p:nvPr>
        </p:nvSpPr>
        <p:spPr>
          <a:xfrm>
            <a:off x="4705122" y="1863000"/>
            <a:ext cx="3105000" cy="2430000"/>
          </a:xfrm>
        </p:spPr>
        <p:txBody>
          <a:bodyPr>
            <a:noAutofit/>
          </a:bodyPr>
          <a:lstStyle>
            <a:lvl1pPr>
              <a:spcBef>
                <a:spcPts val="450"/>
              </a:spcBef>
              <a:defRPr sz="1500"/>
            </a:lvl1pPr>
            <a:lvl2pPr>
              <a:spcBef>
                <a:spcPts val="450"/>
              </a:spcBef>
              <a:defRPr sz="1350"/>
            </a:lvl2pPr>
            <a:lvl3pPr>
              <a:spcBef>
                <a:spcPts val="450"/>
              </a:spcBef>
              <a:defRPr sz="1200"/>
            </a:lvl3pPr>
          </a:lstStyle>
          <a:p>
            <a:pPr lvl="0"/>
            <a:r>
              <a:rPr lang="sv-SE"/>
              <a:t>Lägg till innehåll eller skriv text</a:t>
            </a:r>
          </a:p>
          <a:p>
            <a:pPr lvl="1"/>
            <a:r>
              <a:rPr lang="sv-SE"/>
              <a:t>Nivå två</a:t>
            </a:r>
          </a:p>
          <a:p>
            <a:pPr lvl="2"/>
            <a:r>
              <a:rPr lang="sv-SE"/>
              <a:t>Nivå tre</a:t>
            </a:r>
          </a:p>
        </p:txBody>
      </p:sp>
      <p:sp>
        <p:nvSpPr>
          <p:cNvPr id="5" name="Platshållare för datum 4">
            <a:extLst>
              <a:ext uri="{FF2B5EF4-FFF2-40B4-BE49-F238E27FC236}">
                <a16:creationId xmlns:a16="http://schemas.microsoft.com/office/drawing/2014/main" id="{44278D66-6239-4120-87FD-AF687B658D60}"/>
              </a:ext>
            </a:extLst>
          </p:cNvPr>
          <p:cNvSpPr>
            <a:spLocks noGrp="1"/>
          </p:cNvSpPr>
          <p:nvPr>
            <p:ph type="dt" sz="half" idx="10"/>
          </p:nvPr>
        </p:nvSpPr>
        <p:spPr/>
        <p:txBody>
          <a:bodyPr/>
          <a:lstStyle/>
          <a:p>
            <a:fld id="{6661A35B-5759-402D-A031-2298209AB0E2}" type="datetimeFigureOut">
              <a:rPr lang="sv-SE" smtClean="0"/>
              <a:t>2021-07-05</a:t>
            </a:fld>
            <a:endParaRPr lang="sv-SE"/>
          </a:p>
        </p:txBody>
      </p:sp>
      <p:sp>
        <p:nvSpPr>
          <p:cNvPr id="6" name="Platshållare för sidfot 5">
            <a:extLst>
              <a:ext uri="{FF2B5EF4-FFF2-40B4-BE49-F238E27FC236}">
                <a16:creationId xmlns:a16="http://schemas.microsoft.com/office/drawing/2014/main" id="{D1D86113-5BDD-4567-921A-D416519CF51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640086D-4C59-4640-B415-83D1F560F698}"/>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9" name="Rektangel 8">
            <a:extLst>
              <a:ext uri="{FF2B5EF4-FFF2-40B4-BE49-F238E27FC236}">
                <a16:creationId xmlns:a16="http://schemas.microsoft.com/office/drawing/2014/main" id="{5C430EC2-426A-4AEF-9877-11E250564623}"/>
              </a:ext>
            </a:extLst>
          </p:cNvPr>
          <p:cNvSpPr/>
          <p:nvPr/>
        </p:nvSpPr>
        <p:spPr>
          <a:xfrm>
            <a:off x="1" y="0"/>
            <a:ext cx="259199"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p>
        </p:txBody>
      </p:sp>
    </p:spTree>
    <p:extLst>
      <p:ext uri="{BB962C8B-B14F-4D97-AF65-F5344CB8AC3E}">
        <p14:creationId xmlns:p14="http://schemas.microsoft.com/office/powerpoint/2010/main" val="2528712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En rubrik och två underrubriker">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282DF18E-7E8D-4A71-890C-3CFB23277090}"/>
              </a:ext>
            </a:extLst>
          </p:cNvPr>
          <p:cNvSpPr>
            <a:spLocks noGrp="1"/>
          </p:cNvSpPr>
          <p:nvPr>
            <p:ph type="body" idx="1" hasCustomPrompt="1"/>
          </p:nvPr>
        </p:nvSpPr>
        <p:spPr>
          <a:xfrm>
            <a:off x="1332607" y="1108269"/>
            <a:ext cx="3105001" cy="617934"/>
          </a:xfrm>
        </p:spPr>
        <p:txBody>
          <a:bodyPr anchor="b">
            <a:noAutofit/>
          </a:bodyPr>
          <a:lstStyle>
            <a:lvl1pPr marL="0" indent="0">
              <a:lnSpc>
                <a:spcPct val="100000"/>
              </a:lnSpc>
              <a:spcBef>
                <a:spcPts val="0"/>
              </a:spcBef>
              <a:buNone/>
              <a:defRPr sz="15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Rubrik på en eller två rader</a:t>
            </a:r>
          </a:p>
        </p:txBody>
      </p:sp>
      <p:sp>
        <p:nvSpPr>
          <p:cNvPr id="5" name="Platshållare för text 4">
            <a:extLst>
              <a:ext uri="{FF2B5EF4-FFF2-40B4-BE49-F238E27FC236}">
                <a16:creationId xmlns:a16="http://schemas.microsoft.com/office/drawing/2014/main" id="{A46B3D42-77C7-4FA8-AA30-92017FA612DA}"/>
              </a:ext>
            </a:extLst>
          </p:cNvPr>
          <p:cNvSpPr>
            <a:spLocks noGrp="1"/>
          </p:cNvSpPr>
          <p:nvPr>
            <p:ph type="body" sz="quarter" idx="3" hasCustomPrompt="1"/>
          </p:nvPr>
        </p:nvSpPr>
        <p:spPr>
          <a:xfrm>
            <a:off x="4707607" y="1111300"/>
            <a:ext cx="3105000" cy="617934"/>
          </a:xfrm>
        </p:spPr>
        <p:txBody>
          <a:bodyPr anchor="b">
            <a:noAutofit/>
          </a:bodyPr>
          <a:lstStyle>
            <a:lvl1pPr marL="0" indent="0">
              <a:lnSpc>
                <a:spcPct val="100000"/>
              </a:lnSpc>
              <a:spcBef>
                <a:spcPts val="0"/>
              </a:spcBef>
              <a:buNone/>
              <a:defRPr sz="15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Rubrik på en eller två rader</a:t>
            </a:r>
          </a:p>
        </p:txBody>
      </p:sp>
      <p:sp>
        <p:nvSpPr>
          <p:cNvPr id="7" name="Platshållare för datum 6">
            <a:extLst>
              <a:ext uri="{FF2B5EF4-FFF2-40B4-BE49-F238E27FC236}">
                <a16:creationId xmlns:a16="http://schemas.microsoft.com/office/drawing/2014/main" id="{ACDCC492-7BCC-4ED9-B2C6-C005B30C5164}"/>
              </a:ext>
            </a:extLst>
          </p:cNvPr>
          <p:cNvSpPr>
            <a:spLocks noGrp="1"/>
          </p:cNvSpPr>
          <p:nvPr>
            <p:ph type="dt" sz="half" idx="10"/>
          </p:nvPr>
        </p:nvSpPr>
        <p:spPr/>
        <p:txBody>
          <a:bodyPr/>
          <a:lstStyle/>
          <a:p>
            <a:fld id="{6661A35B-5759-402D-A031-2298209AB0E2}" type="datetimeFigureOut">
              <a:rPr lang="sv-SE" smtClean="0"/>
              <a:t>2021-07-05</a:t>
            </a:fld>
            <a:endParaRPr lang="sv-SE"/>
          </a:p>
        </p:txBody>
      </p:sp>
      <p:sp>
        <p:nvSpPr>
          <p:cNvPr id="8" name="Platshållare för sidfot 7">
            <a:extLst>
              <a:ext uri="{FF2B5EF4-FFF2-40B4-BE49-F238E27FC236}">
                <a16:creationId xmlns:a16="http://schemas.microsoft.com/office/drawing/2014/main" id="{A2A9FDD7-8709-4118-8A52-E0DB7693F573}"/>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9AC5545E-7744-463D-8795-8ACFFF917D7F}"/>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10" name="Rubrik 1">
            <a:extLst>
              <a:ext uri="{FF2B5EF4-FFF2-40B4-BE49-F238E27FC236}">
                <a16:creationId xmlns:a16="http://schemas.microsoft.com/office/drawing/2014/main" id="{D01EF920-89B6-43FE-BC82-D3F3F4E24681}"/>
              </a:ext>
            </a:extLst>
          </p:cNvPr>
          <p:cNvSpPr>
            <a:spLocks noGrp="1"/>
          </p:cNvSpPr>
          <p:nvPr>
            <p:ph type="title" hasCustomPrompt="1"/>
          </p:nvPr>
        </p:nvSpPr>
        <p:spPr>
          <a:xfrm>
            <a:off x="1332607" y="438783"/>
            <a:ext cx="6480000" cy="532689"/>
          </a:xfrm>
        </p:spPr>
        <p:txBody>
          <a:bodyPr anchor="b" anchorCtr="0">
            <a:noAutofit/>
          </a:bodyPr>
          <a:lstStyle>
            <a:lvl1pPr>
              <a:defRPr sz="2700"/>
            </a:lvl1pPr>
          </a:lstStyle>
          <a:p>
            <a:r>
              <a:rPr lang="sv-SE"/>
              <a:t>Rubrik på en rad</a:t>
            </a:r>
          </a:p>
        </p:txBody>
      </p:sp>
      <p:sp>
        <p:nvSpPr>
          <p:cNvPr id="11" name="Platshållare för innehåll 2">
            <a:extLst>
              <a:ext uri="{FF2B5EF4-FFF2-40B4-BE49-F238E27FC236}">
                <a16:creationId xmlns:a16="http://schemas.microsoft.com/office/drawing/2014/main" id="{D4D9B012-53D8-4F15-8B22-2FDE176255A1}"/>
              </a:ext>
            </a:extLst>
          </p:cNvPr>
          <p:cNvSpPr>
            <a:spLocks noGrp="1"/>
          </p:cNvSpPr>
          <p:nvPr>
            <p:ph sz="half" idx="13" hasCustomPrompt="1"/>
          </p:nvPr>
        </p:nvSpPr>
        <p:spPr>
          <a:xfrm>
            <a:off x="1332607" y="1863000"/>
            <a:ext cx="3105000" cy="2430000"/>
          </a:xfrm>
        </p:spPr>
        <p:txBody>
          <a:bodyPr>
            <a:noAutofit/>
          </a:bodyPr>
          <a:lstStyle>
            <a:lvl1pPr>
              <a:spcBef>
                <a:spcPts val="450"/>
              </a:spcBef>
              <a:defRPr sz="1500"/>
            </a:lvl1pPr>
            <a:lvl2pPr>
              <a:spcBef>
                <a:spcPts val="450"/>
              </a:spcBef>
              <a:defRPr sz="1350"/>
            </a:lvl2pPr>
            <a:lvl3pPr>
              <a:spcBef>
                <a:spcPts val="450"/>
              </a:spcBef>
              <a:defRPr sz="1200"/>
            </a:lvl3pPr>
          </a:lstStyle>
          <a:p>
            <a:pPr lvl="0"/>
            <a:r>
              <a:rPr lang="sv-SE"/>
              <a:t>Lägg till innehåll eller skriv text</a:t>
            </a:r>
          </a:p>
          <a:p>
            <a:pPr lvl="1"/>
            <a:r>
              <a:rPr lang="sv-SE"/>
              <a:t>Nivå två</a:t>
            </a:r>
          </a:p>
          <a:p>
            <a:pPr lvl="2"/>
            <a:r>
              <a:rPr lang="sv-SE"/>
              <a:t>Nivå tre</a:t>
            </a:r>
          </a:p>
        </p:txBody>
      </p:sp>
      <p:sp>
        <p:nvSpPr>
          <p:cNvPr id="12" name="Platshållare för innehåll 3">
            <a:extLst>
              <a:ext uri="{FF2B5EF4-FFF2-40B4-BE49-F238E27FC236}">
                <a16:creationId xmlns:a16="http://schemas.microsoft.com/office/drawing/2014/main" id="{C670D3A9-CE21-4ECA-B331-6CD15F9616BE}"/>
              </a:ext>
            </a:extLst>
          </p:cNvPr>
          <p:cNvSpPr>
            <a:spLocks noGrp="1"/>
          </p:cNvSpPr>
          <p:nvPr>
            <p:ph sz="half" idx="2" hasCustomPrompt="1"/>
          </p:nvPr>
        </p:nvSpPr>
        <p:spPr>
          <a:xfrm>
            <a:off x="4707607" y="1863000"/>
            <a:ext cx="3105000" cy="2430000"/>
          </a:xfrm>
        </p:spPr>
        <p:txBody>
          <a:bodyPr>
            <a:noAutofit/>
          </a:bodyPr>
          <a:lstStyle>
            <a:lvl1pPr>
              <a:spcBef>
                <a:spcPts val="450"/>
              </a:spcBef>
              <a:defRPr sz="1500"/>
            </a:lvl1pPr>
            <a:lvl2pPr>
              <a:spcBef>
                <a:spcPts val="450"/>
              </a:spcBef>
              <a:defRPr sz="1350"/>
            </a:lvl2pPr>
            <a:lvl3pPr>
              <a:spcBef>
                <a:spcPts val="450"/>
              </a:spcBef>
              <a:defRPr sz="1200"/>
            </a:lvl3pPr>
          </a:lstStyle>
          <a:p>
            <a:pPr lvl="0"/>
            <a:r>
              <a:rPr lang="sv-SE"/>
              <a:t>Lägg till innehåll eller skriv text</a:t>
            </a:r>
          </a:p>
          <a:p>
            <a:pPr lvl="1"/>
            <a:r>
              <a:rPr lang="sv-SE"/>
              <a:t>Nivå två</a:t>
            </a:r>
          </a:p>
          <a:p>
            <a:pPr lvl="2"/>
            <a:r>
              <a:rPr lang="sv-SE"/>
              <a:t>Nivå tre</a:t>
            </a:r>
          </a:p>
        </p:txBody>
      </p:sp>
      <p:sp>
        <p:nvSpPr>
          <p:cNvPr id="14" name="Rektangel 13">
            <a:extLst>
              <a:ext uri="{FF2B5EF4-FFF2-40B4-BE49-F238E27FC236}">
                <a16:creationId xmlns:a16="http://schemas.microsoft.com/office/drawing/2014/main" id="{7F6ACE35-4E6C-49D8-A224-4BBC04C46960}"/>
              </a:ext>
            </a:extLst>
          </p:cNvPr>
          <p:cNvSpPr/>
          <p:nvPr/>
        </p:nvSpPr>
        <p:spPr>
          <a:xfrm>
            <a:off x="1" y="0"/>
            <a:ext cx="259199"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p>
        </p:txBody>
      </p:sp>
    </p:spTree>
    <p:extLst>
      <p:ext uri="{BB962C8B-B14F-4D97-AF65-F5344CB8AC3E}">
        <p14:creationId xmlns:p14="http://schemas.microsoft.com/office/powerpoint/2010/main" val="765315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ild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948AE-B8A7-4000-B08D-FD08594BF8E5}"/>
              </a:ext>
            </a:extLst>
          </p:cNvPr>
          <p:cNvSpPr>
            <a:spLocks noGrp="1"/>
          </p:cNvSpPr>
          <p:nvPr>
            <p:ph type="title" hasCustomPrompt="1"/>
          </p:nvPr>
        </p:nvSpPr>
        <p:spPr>
          <a:xfrm>
            <a:off x="5252381" y="729001"/>
            <a:ext cx="3105000" cy="994172"/>
          </a:xfrm>
        </p:spPr>
        <p:txBody>
          <a:bodyPr anchor="b" anchorCtr="0">
            <a:noAutofit/>
          </a:bodyPr>
          <a:lstStyle>
            <a:lvl1pPr>
              <a:defRPr sz="2700"/>
            </a:lvl1pPr>
          </a:lstStyle>
          <a:p>
            <a:r>
              <a:rPr lang="sv-SE"/>
              <a:t>Rubrik på en eller två rader</a:t>
            </a:r>
          </a:p>
        </p:txBody>
      </p:sp>
      <p:sp>
        <p:nvSpPr>
          <p:cNvPr id="4" name="Platshållare för innehåll 3">
            <a:extLst>
              <a:ext uri="{FF2B5EF4-FFF2-40B4-BE49-F238E27FC236}">
                <a16:creationId xmlns:a16="http://schemas.microsoft.com/office/drawing/2014/main" id="{91BFD846-89A8-413D-9B4E-79A0C286829D}"/>
              </a:ext>
            </a:extLst>
          </p:cNvPr>
          <p:cNvSpPr>
            <a:spLocks noGrp="1"/>
          </p:cNvSpPr>
          <p:nvPr>
            <p:ph sz="half" idx="2" hasCustomPrompt="1"/>
          </p:nvPr>
        </p:nvSpPr>
        <p:spPr>
          <a:xfrm>
            <a:off x="5252381" y="1863000"/>
            <a:ext cx="3105000" cy="2430000"/>
          </a:xfrm>
        </p:spPr>
        <p:txBody>
          <a:bodyPr>
            <a:noAutofit/>
          </a:bodyPr>
          <a:lstStyle>
            <a:lvl1pPr>
              <a:spcBef>
                <a:spcPts val="450"/>
              </a:spcBef>
              <a:defRPr sz="1500"/>
            </a:lvl1pPr>
            <a:lvl2pPr>
              <a:spcBef>
                <a:spcPts val="450"/>
              </a:spcBef>
              <a:defRPr sz="1350"/>
            </a:lvl2pPr>
            <a:lvl3pPr>
              <a:spcBef>
                <a:spcPts val="450"/>
              </a:spcBef>
              <a:defRPr sz="1200"/>
            </a:lvl3pPr>
          </a:lstStyle>
          <a:p>
            <a:pPr lvl="0"/>
            <a:r>
              <a:rPr lang="sv-SE"/>
              <a:t>Lägg till innehåll eller skriv text</a:t>
            </a:r>
          </a:p>
          <a:p>
            <a:pPr lvl="1"/>
            <a:r>
              <a:rPr lang="sv-SE"/>
              <a:t>Nivå två</a:t>
            </a:r>
          </a:p>
          <a:p>
            <a:pPr lvl="2"/>
            <a:r>
              <a:rPr lang="sv-SE"/>
              <a:t>Nivå tre</a:t>
            </a:r>
          </a:p>
        </p:txBody>
      </p:sp>
      <p:sp>
        <p:nvSpPr>
          <p:cNvPr id="5" name="Platshållare för datum 4">
            <a:extLst>
              <a:ext uri="{FF2B5EF4-FFF2-40B4-BE49-F238E27FC236}">
                <a16:creationId xmlns:a16="http://schemas.microsoft.com/office/drawing/2014/main" id="{44278D66-6239-4120-87FD-AF687B658D60}"/>
              </a:ext>
            </a:extLst>
          </p:cNvPr>
          <p:cNvSpPr>
            <a:spLocks noGrp="1"/>
          </p:cNvSpPr>
          <p:nvPr>
            <p:ph type="dt" sz="half" idx="10"/>
          </p:nvPr>
        </p:nvSpPr>
        <p:spPr/>
        <p:txBody>
          <a:bodyPr/>
          <a:lstStyle>
            <a:lvl1pPr>
              <a:defRPr>
                <a:solidFill>
                  <a:schemeClr val="bg1"/>
                </a:solidFill>
              </a:defRPr>
            </a:lvl1pPr>
          </a:lstStyle>
          <a:p>
            <a:fld id="{6661A35B-5759-402D-A031-2298209AB0E2}" type="datetimeFigureOut">
              <a:rPr lang="sv-SE" smtClean="0"/>
              <a:t>2021-07-05</a:t>
            </a:fld>
            <a:endParaRPr lang="sv-SE"/>
          </a:p>
        </p:txBody>
      </p:sp>
      <p:sp>
        <p:nvSpPr>
          <p:cNvPr id="6" name="Platshållare för sidfot 5">
            <a:extLst>
              <a:ext uri="{FF2B5EF4-FFF2-40B4-BE49-F238E27FC236}">
                <a16:creationId xmlns:a16="http://schemas.microsoft.com/office/drawing/2014/main" id="{D1D86113-5BDD-4567-921A-D416519CF510}"/>
              </a:ext>
            </a:extLst>
          </p:cNvPr>
          <p:cNvSpPr>
            <a:spLocks noGrp="1"/>
          </p:cNvSpPr>
          <p:nvPr>
            <p:ph type="ftr" sz="quarter" idx="11"/>
          </p:nvPr>
        </p:nvSpPr>
        <p:spPr/>
        <p:txBody>
          <a:bodyPr/>
          <a:lstStyle>
            <a:lvl1pPr>
              <a:defRPr>
                <a:solidFill>
                  <a:schemeClr val="bg1"/>
                </a:solidFill>
              </a:defRPr>
            </a:lvl1pPr>
          </a:lstStyle>
          <a:p>
            <a:endParaRPr lang="sv-SE"/>
          </a:p>
        </p:txBody>
      </p:sp>
      <p:sp>
        <p:nvSpPr>
          <p:cNvPr id="10" name="Platshållare för bild 9">
            <a:extLst>
              <a:ext uri="{FF2B5EF4-FFF2-40B4-BE49-F238E27FC236}">
                <a16:creationId xmlns:a16="http://schemas.microsoft.com/office/drawing/2014/main" id="{80E395B5-3017-4735-BEE7-B3DEC703BAA8}"/>
              </a:ext>
            </a:extLst>
          </p:cNvPr>
          <p:cNvSpPr>
            <a:spLocks noGrp="1"/>
          </p:cNvSpPr>
          <p:nvPr>
            <p:ph type="pic" sz="quarter" idx="13" hasCustomPrompt="1"/>
          </p:nvPr>
        </p:nvSpPr>
        <p:spPr>
          <a:xfrm>
            <a:off x="259201" y="0"/>
            <a:ext cx="4312800" cy="5143500"/>
          </a:xfrm>
        </p:spPr>
        <p:txBody>
          <a:bodyPr tIns="0" bIns="1800000" anchor="ctr" anchorCtr="0">
            <a:normAutofit/>
          </a:bodyPr>
          <a:lstStyle>
            <a:lvl1pPr marL="0" indent="0" algn="ctr">
              <a:buNone/>
              <a:defRPr sz="1350"/>
            </a:lvl1pPr>
          </a:lstStyle>
          <a:p>
            <a:r>
              <a:rPr lang="sv-SE"/>
              <a:t>Klicka på ikonen för att </a:t>
            </a:r>
            <a:br>
              <a:rPr lang="sv-SE"/>
            </a:br>
            <a:r>
              <a:rPr lang="sv-SE"/>
              <a:t>lägga till en bild</a:t>
            </a:r>
          </a:p>
        </p:txBody>
      </p:sp>
      <p:sp>
        <p:nvSpPr>
          <p:cNvPr id="9" name="Rektangel 8">
            <a:extLst>
              <a:ext uri="{FF2B5EF4-FFF2-40B4-BE49-F238E27FC236}">
                <a16:creationId xmlns:a16="http://schemas.microsoft.com/office/drawing/2014/main" id="{50831E66-BE42-4C10-8590-C12E77B62EBA}"/>
              </a:ext>
            </a:extLst>
          </p:cNvPr>
          <p:cNvSpPr/>
          <p:nvPr/>
        </p:nvSpPr>
        <p:spPr>
          <a:xfrm>
            <a:off x="1" y="0"/>
            <a:ext cx="259199"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p>
        </p:txBody>
      </p:sp>
    </p:spTree>
    <p:extLst>
      <p:ext uri="{BB962C8B-B14F-4D97-AF65-F5344CB8AC3E}">
        <p14:creationId xmlns:p14="http://schemas.microsoft.com/office/powerpoint/2010/main" val="3018125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ild och rubrik">
    <p:spTree>
      <p:nvGrpSpPr>
        <p:cNvPr id="1" name=""/>
        <p:cNvGrpSpPr/>
        <p:nvPr/>
      </p:nvGrpSpPr>
      <p:grpSpPr>
        <a:xfrm>
          <a:off x="0" y="0"/>
          <a:ext cx="0" cy="0"/>
          <a:chOff x="0" y="0"/>
          <a:chExt cx="0" cy="0"/>
        </a:xfrm>
      </p:grpSpPr>
      <p:sp>
        <p:nvSpPr>
          <p:cNvPr id="7" name="Platshållare för bild 9">
            <a:extLst>
              <a:ext uri="{FF2B5EF4-FFF2-40B4-BE49-F238E27FC236}">
                <a16:creationId xmlns:a16="http://schemas.microsoft.com/office/drawing/2014/main" id="{6437C3FB-B590-43F3-8686-17D11169DEC7}"/>
              </a:ext>
            </a:extLst>
          </p:cNvPr>
          <p:cNvSpPr>
            <a:spLocks noGrp="1"/>
          </p:cNvSpPr>
          <p:nvPr>
            <p:ph type="pic" sz="quarter" idx="13" hasCustomPrompt="1"/>
          </p:nvPr>
        </p:nvSpPr>
        <p:spPr>
          <a:xfrm>
            <a:off x="259201" y="0"/>
            <a:ext cx="8884800" cy="5143500"/>
          </a:xfrm>
        </p:spPr>
        <p:txBody>
          <a:bodyPr tIns="0" bIns="1800000" anchor="ctr" anchorCtr="0">
            <a:normAutofit/>
          </a:bodyPr>
          <a:lstStyle>
            <a:lvl1pPr marL="0" indent="0" algn="ctr">
              <a:buNone/>
              <a:defRPr sz="1350"/>
            </a:lvl1pPr>
          </a:lstStyle>
          <a:p>
            <a:r>
              <a:rPr lang="sv-SE"/>
              <a:t>Klicka på ikonen för att </a:t>
            </a:r>
            <a:br>
              <a:rPr lang="sv-SE"/>
            </a:br>
            <a:r>
              <a:rPr lang="sv-SE"/>
              <a:t>lägga till en bild</a:t>
            </a:r>
          </a:p>
        </p:txBody>
      </p:sp>
      <p:sp>
        <p:nvSpPr>
          <p:cNvPr id="3" name="Platshållare för datum 2">
            <a:extLst>
              <a:ext uri="{FF2B5EF4-FFF2-40B4-BE49-F238E27FC236}">
                <a16:creationId xmlns:a16="http://schemas.microsoft.com/office/drawing/2014/main" id="{70C0FFDE-20E1-4E05-AD5B-876993A14B78}"/>
              </a:ext>
            </a:extLst>
          </p:cNvPr>
          <p:cNvSpPr>
            <a:spLocks noGrp="1"/>
          </p:cNvSpPr>
          <p:nvPr>
            <p:ph type="dt" sz="half" idx="10"/>
          </p:nvPr>
        </p:nvSpPr>
        <p:spPr/>
        <p:txBody>
          <a:bodyPr/>
          <a:lstStyle>
            <a:lvl1pPr>
              <a:defRPr>
                <a:solidFill>
                  <a:schemeClr val="bg1"/>
                </a:solidFill>
              </a:defRPr>
            </a:lvl1pPr>
          </a:lstStyle>
          <a:p>
            <a:fld id="{6661A35B-5759-402D-A031-2298209AB0E2}" type="datetimeFigureOut">
              <a:rPr lang="sv-SE" smtClean="0"/>
              <a:t>2021-07-05</a:t>
            </a:fld>
            <a:endParaRPr lang="sv-SE"/>
          </a:p>
        </p:txBody>
      </p:sp>
      <p:sp>
        <p:nvSpPr>
          <p:cNvPr id="4" name="Platshållare för sidfot 3">
            <a:extLst>
              <a:ext uri="{FF2B5EF4-FFF2-40B4-BE49-F238E27FC236}">
                <a16:creationId xmlns:a16="http://schemas.microsoft.com/office/drawing/2014/main" id="{9C658C64-0CC7-478A-AC17-30210252F9E4}"/>
              </a:ext>
            </a:extLst>
          </p:cNvPr>
          <p:cNvSpPr>
            <a:spLocks noGrp="1"/>
          </p:cNvSpPr>
          <p:nvPr>
            <p:ph type="ftr" sz="quarter" idx="11"/>
          </p:nvPr>
        </p:nvSpPr>
        <p:spPr/>
        <p:txBody>
          <a:bodyPr/>
          <a:lstStyle>
            <a:lvl1pPr>
              <a:defRPr>
                <a:solidFill>
                  <a:schemeClr val="bg1"/>
                </a:solidFill>
              </a:defRPr>
            </a:lvl1pPr>
          </a:lstStyle>
          <a:p>
            <a:endParaRPr lang="sv-SE"/>
          </a:p>
        </p:txBody>
      </p:sp>
      <p:sp>
        <p:nvSpPr>
          <p:cNvPr id="5" name="Platshållare för bildnummer 4">
            <a:extLst>
              <a:ext uri="{FF2B5EF4-FFF2-40B4-BE49-F238E27FC236}">
                <a16:creationId xmlns:a16="http://schemas.microsoft.com/office/drawing/2014/main" id="{FBD27019-FF78-4832-9008-F432E9C3B22A}"/>
              </a:ext>
            </a:extLst>
          </p:cNvPr>
          <p:cNvSpPr>
            <a:spLocks noGrp="1"/>
          </p:cNvSpPr>
          <p:nvPr>
            <p:ph type="sldNum" sz="quarter" idx="12"/>
          </p:nvPr>
        </p:nvSpPr>
        <p:spPr/>
        <p:txBody>
          <a:bodyPr/>
          <a:lstStyle>
            <a:lvl1pPr>
              <a:defRPr>
                <a:solidFill>
                  <a:schemeClr val="bg1"/>
                </a:solidFill>
              </a:defRPr>
            </a:lvl1pPr>
          </a:lstStyle>
          <a:p>
            <a:fld id="{CC95FCE1-8E5F-4560-B29E-7FB78EB7A839}" type="slidenum">
              <a:rPr lang="sv-SE" smtClean="0"/>
              <a:t>‹#›</a:t>
            </a:fld>
            <a:endParaRPr lang="sv-SE"/>
          </a:p>
        </p:txBody>
      </p:sp>
      <p:sp>
        <p:nvSpPr>
          <p:cNvPr id="8" name="Rubrik 1">
            <a:extLst>
              <a:ext uri="{FF2B5EF4-FFF2-40B4-BE49-F238E27FC236}">
                <a16:creationId xmlns:a16="http://schemas.microsoft.com/office/drawing/2014/main" id="{118C7873-AD9A-4598-BEE2-3ED782562B05}"/>
              </a:ext>
            </a:extLst>
          </p:cNvPr>
          <p:cNvSpPr>
            <a:spLocks noGrp="1"/>
          </p:cNvSpPr>
          <p:nvPr>
            <p:ph type="title" hasCustomPrompt="1"/>
          </p:nvPr>
        </p:nvSpPr>
        <p:spPr>
          <a:xfrm>
            <a:off x="2511349" y="462792"/>
            <a:ext cx="4121303" cy="994172"/>
          </a:xfrm>
        </p:spPr>
        <p:txBody>
          <a:bodyPr anchor="b" anchorCtr="0">
            <a:noAutofit/>
          </a:bodyPr>
          <a:lstStyle>
            <a:lvl1pPr>
              <a:defRPr sz="2100"/>
            </a:lvl1pPr>
          </a:lstStyle>
          <a:p>
            <a:r>
              <a:rPr lang="sv-SE"/>
              <a:t>Rubrik i svart/vit/blå placeras fritt på bilden där den passar</a:t>
            </a:r>
          </a:p>
        </p:txBody>
      </p:sp>
      <p:sp>
        <p:nvSpPr>
          <p:cNvPr id="9" name="Rektangel 8">
            <a:extLst>
              <a:ext uri="{FF2B5EF4-FFF2-40B4-BE49-F238E27FC236}">
                <a16:creationId xmlns:a16="http://schemas.microsoft.com/office/drawing/2014/main" id="{7BBAB7C4-34CF-4F5D-8C3D-27B38F9E8CF0}"/>
              </a:ext>
            </a:extLst>
          </p:cNvPr>
          <p:cNvSpPr/>
          <p:nvPr/>
        </p:nvSpPr>
        <p:spPr>
          <a:xfrm>
            <a:off x="1" y="0"/>
            <a:ext cx="259199"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p>
        </p:txBody>
      </p:sp>
    </p:spTree>
    <p:extLst>
      <p:ext uri="{BB962C8B-B14F-4D97-AF65-F5344CB8AC3E}">
        <p14:creationId xmlns:p14="http://schemas.microsoft.com/office/powerpoint/2010/main" val="2688847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törre innehåll">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17055415-C399-4877-B646-A2D63B23A56C}"/>
              </a:ext>
            </a:extLst>
          </p:cNvPr>
          <p:cNvSpPr>
            <a:spLocks noGrp="1"/>
          </p:cNvSpPr>
          <p:nvPr>
            <p:ph type="dt" sz="half" idx="10"/>
          </p:nvPr>
        </p:nvSpPr>
        <p:spPr/>
        <p:txBody>
          <a:bodyPr/>
          <a:lstStyle/>
          <a:p>
            <a:fld id="{6661A35B-5759-402D-A031-2298209AB0E2}" type="datetimeFigureOut">
              <a:rPr lang="sv-SE" smtClean="0"/>
              <a:t>2021-07-05</a:t>
            </a:fld>
            <a:endParaRPr lang="sv-SE"/>
          </a:p>
        </p:txBody>
      </p:sp>
      <p:sp>
        <p:nvSpPr>
          <p:cNvPr id="3" name="Platshållare för sidfot 2">
            <a:extLst>
              <a:ext uri="{FF2B5EF4-FFF2-40B4-BE49-F238E27FC236}">
                <a16:creationId xmlns:a16="http://schemas.microsoft.com/office/drawing/2014/main" id="{EF62413D-730B-4EBD-B9C6-E6B147E9DB2F}"/>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A3D275AC-7ABB-49A4-BADA-267D495A831F}"/>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6" name="Platshållare för innehåll 2">
            <a:extLst>
              <a:ext uri="{FF2B5EF4-FFF2-40B4-BE49-F238E27FC236}">
                <a16:creationId xmlns:a16="http://schemas.microsoft.com/office/drawing/2014/main" id="{241C9948-CE84-42C5-B2F5-861912055175}"/>
              </a:ext>
            </a:extLst>
          </p:cNvPr>
          <p:cNvSpPr>
            <a:spLocks noGrp="1"/>
          </p:cNvSpPr>
          <p:nvPr>
            <p:ph sz="half" idx="14" hasCustomPrompt="1"/>
          </p:nvPr>
        </p:nvSpPr>
        <p:spPr>
          <a:xfrm>
            <a:off x="1350000" y="851053"/>
            <a:ext cx="6480000" cy="3441946"/>
          </a:xfrm>
        </p:spPr>
        <p:txBody>
          <a:bodyPr>
            <a:noAutofit/>
          </a:bodyPr>
          <a:lstStyle>
            <a:lvl1pPr marL="0" indent="0">
              <a:buNone/>
              <a:defRPr sz="1500"/>
            </a:lvl1pPr>
            <a:lvl2pPr>
              <a:defRPr sz="1350"/>
            </a:lvl2pPr>
            <a:lvl3pPr>
              <a:defRPr sz="1200"/>
            </a:lvl3pPr>
          </a:lstStyle>
          <a:p>
            <a:pPr lvl="0"/>
            <a:r>
              <a:rPr lang="sv-SE"/>
              <a:t>Innehåll med grafik som t ex tabell eller diagram</a:t>
            </a:r>
          </a:p>
        </p:txBody>
      </p:sp>
      <p:sp>
        <p:nvSpPr>
          <p:cNvPr id="8" name="Rektangel 7">
            <a:extLst>
              <a:ext uri="{FF2B5EF4-FFF2-40B4-BE49-F238E27FC236}">
                <a16:creationId xmlns:a16="http://schemas.microsoft.com/office/drawing/2014/main" id="{7BC50C73-2857-465E-A01E-727A200B1112}"/>
              </a:ext>
            </a:extLst>
          </p:cNvPr>
          <p:cNvSpPr/>
          <p:nvPr/>
        </p:nvSpPr>
        <p:spPr>
          <a:xfrm>
            <a:off x="1" y="0"/>
            <a:ext cx="259199"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p>
        </p:txBody>
      </p:sp>
    </p:spTree>
    <p:extLst>
      <p:ext uri="{BB962C8B-B14F-4D97-AF65-F5344CB8AC3E}">
        <p14:creationId xmlns:p14="http://schemas.microsoft.com/office/powerpoint/2010/main" val="3953880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18CA09C7-587A-4657-81D5-AC0FD131658B}"/>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7636368" y="4541401"/>
            <a:ext cx="1249110" cy="361958"/>
          </a:xfrm>
          <a:prstGeom prst="rect">
            <a:avLst/>
          </a:prstGeom>
        </p:spPr>
      </p:pic>
      <p:sp>
        <p:nvSpPr>
          <p:cNvPr id="2" name="Platshållare för rubrik 1">
            <a:extLst>
              <a:ext uri="{FF2B5EF4-FFF2-40B4-BE49-F238E27FC236}">
                <a16:creationId xmlns:a16="http://schemas.microsoft.com/office/drawing/2014/main" id="{0234B26A-6B2B-4C95-8A12-DEAF372ABE10}"/>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DDE046B-4018-48D7-8D73-CC8D08898B31}"/>
              </a:ext>
            </a:extLst>
          </p:cNvPr>
          <p:cNvSpPr>
            <a:spLocks noGrp="1"/>
          </p:cNvSpPr>
          <p:nvPr>
            <p:ph type="body" idx="1"/>
          </p:nvPr>
        </p:nvSpPr>
        <p:spPr>
          <a:xfrm>
            <a:off x="628650" y="1369219"/>
            <a:ext cx="7886700" cy="2993231"/>
          </a:xfrm>
          <a:prstGeom prst="rect">
            <a:avLst/>
          </a:prstGeom>
        </p:spPr>
        <p:txBody>
          <a:bodyPr vert="horz" lIns="91440" tIns="45720" rIns="91440" bIns="45720" rtlCol="0">
            <a:normAutofit/>
          </a:bodyPr>
          <a:lstStyle/>
          <a:p>
            <a:pPr lvl="0"/>
            <a:r>
              <a:rPr lang="sv-SE"/>
              <a:t>Skriv text här</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6471CCF-095F-468D-ADFF-411F91FB9373}"/>
              </a:ext>
            </a:extLst>
          </p:cNvPr>
          <p:cNvSpPr>
            <a:spLocks noGrp="1"/>
          </p:cNvSpPr>
          <p:nvPr>
            <p:ph type="dt" sz="half" idx="2"/>
          </p:nvPr>
        </p:nvSpPr>
        <p:spPr>
          <a:xfrm>
            <a:off x="506129" y="4788725"/>
            <a:ext cx="766140" cy="114634"/>
          </a:xfrm>
          <a:prstGeom prst="rect">
            <a:avLst/>
          </a:prstGeom>
        </p:spPr>
        <p:txBody>
          <a:bodyPr vert="horz" lIns="0" tIns="0" rIns="0" bIns="0" rtlCol="0" anchor="b" anchorCtr="0">
            <a:noAutofit/>
          </a:bodyPr>
          <a:lstStyle>
            <a:lvl1pPr algn="l">
              <a:defRPr sz="750">
                <a:solidFill>
                  <a:schemeClr val="tx2"/>
                </a:solidFill>
              </a:defRPr>
            </a:lvl1pPr>
          </a:lstStyle>
          <a:p>
            <a:fld id="{6661A35B-5759-402D-A031-2298209AB0E2}" type="datetimeFigureOut">
              <a:rPr lang="sv-SE" smtClean="0"/>
              <a:t>2021-07-05</a:t>
            </a:fld>
            <a:endParaRPr lang="sv-SE"/>
          </a:p>
        </p:txBody>
      </p:sp>
      <p:sp>
        <p:nvSpPr>
          <p:cNvPr id="5" name="Platshållare för sidfot 4">
            <a:extLst>
              <a:ext uri="{FF2B5EF4-FFF2-40B4-BE49-F238E27FC236}">
                <a16:creationId xmlns:a16="http://schemas.microsoft.com/office/drawing/2014/main" id="{0D2D835D-2058-46B0-B2A7-6BEB4597C28B}"/>
              </a:ext>
            </a:extLst>
          </p:cNvPr>
          <p:cNvSpPr>
            <a:spLocks noGrp="1"/>
          </p:cNvSpPr>
          <p:nvPr>
            <p:ph type="ftr" sz="quarter" idx="3"/>
          </p:nvPr>
        </p:nvSpPr>
        <p:spPr>
          <a:xfrm>
            <a:off x="1272269" y="4787943"/>
            <a:ext cx="2813731" cy="116198"/>
          </a:xfrm>
          <a:prstGeom prst="rect">
            <a:avLst/>
          </a:prstGeom>
        </p:spPr>
        <p:txBody>
          <a:bodyPr vert="horz" lIns="0" tIns="0" rIns="0" bIns="0" rtlCol="0" anchor="b" anchorCtr="0">
            <a:noAutofit/>
          </a:bodyPr>
          <a:lstStyle>
            <a:lvl1pPr algn="l">
              <a:defRPr sz="750">
                <a:solidFill>
                  <a:schemeClr val="tx2"/>
                </a:solidFill>
              </a:defRPr>
            </a:lvl1pPr>
          </a:lstStyle>
          <a:p>
            <a:endParaRPr lang="sv-SE"/>
          </a:p>
        </p:txBody>
      </p:sp>
      <p:sp>
        <p:nvSpPr>
          <p:cNvPr id="6" name="Platshållare för bildnummer 5">
            <a:extLst>
              <a:ext uri="{FF2B5EF4-FFF2-40B4-BE49-F238E27FC236}">
                <a16:creationId xmlns:a16="http://schemas.microsoft.com/office/drawing/2014/main" id="{E2D76D85-745A-4E90-8EF1-A95FE2D46768}"/>
              </a:ext>
            </a:extLst>
          </p:cNvPr>
          <p:cNvSpPr>
            <a:spLocks noGrp="1"/>
          </p:cNvSpPr>
          <p:nvPr>
            <p:ph type="sldNum" sz="quarter" idx="4"/>
          </p:nvPr>
        </p:nvSpPr>
        <p:spPr>
          <a:xfrm>
            <a:off x="4085999" y="4787942"/>
            <a:ext cx="972002" cy="115416"/>
          </a:xfrm>
          <a:prstGeom prst="rect">
            <a:avLst/>
          </a:prstGeom>
        </p:spPr>
        <p:txBody>
          <a:bodyPr vert="horz" lIns="0" tIns="0" rIns="0" bIns="0" rtlCol="0" anchor="b" anchorCtr="0">
            <a:noAutofit/>
          </a:bodyPr>
          <a:lstStyle>
            <a:lvl1pPr algn="ctr">
              <a:defRPr sz="750">
                <a:solidFill>
                  <a:schemeClr val="tx2"/>
                </a:solidFill>
              </a:defRPr>
            </a:lvl1pPr>
          </a:lstStyle>
          <a:p>
            <a:fld id="{CC95FCE1-8E5F-4560-B29E-7FB78EB7A839}" type="slidenum">
              <a:rPr lang="sv-SE" smtClean="0"/>
              <a:t>‹#›</a:t>
            </a:fld>
            <a:endParaRPr lang="sv-SE"/>
          </a:p>
        </p:txBody>
      </p:sp>
    </p:spTree>
    <p:extLst>
      <p:ext uri="{BB962C8B-B14F-4D97-AF65-F5344CB8AC3E}">
        <p14:creationId xmlns:p14="http://schemas.microsoft.com/office/powerpoint/2010/main" val="237761924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Lst>
  <p:txStyles>
    <p:titleStyle>
      <a:lvl1pPr algn="l" defTabSz="685800" rtl="0" eaLnBrk="1" latinLnBrk="0" hangingPunct="1">
        <a:lnSpc>
          <a:spcPct val="100000"/>
        </a:lnSpc>
        <a:spcBef>
          <a:spcPct val="0"/>
        </a:spcBef>
        <a:buNone/>
        <a:defRPr sz="3300" b="1" kern="1200">
          <a:solidFill>
            <a:schemeClr val="tx1"/>
          </a:solidFill>
          <a:latin typeface="+mj-lt"/>
          <a:ea typeface="+mj-ea"/>
          <a:cs typeface="+mj-cs"/>
        </a:defRPr>
      </a:lvl1pPr>
    </p:titleStyle>
    <p:bodyStyle>
      <a:lvl1pPr marL="189000" indent="-189000" algn="l" defTabSz="685800" rtl="0" eaLnBrk="1" latinLnBrk="0" hangingPunct="1">
        <a:lnSpc>
          <a:spcPct val="100000"/>
        </a:lnSpc>
        <a:spcBef>
          <a:spcPts val="900"/>
        </a:spcBef>
        <a:buFont typeface="Arial" panose="020B0604020202020204" pitchFamily="34" charset="0"/>
        <a:buChar char="•"/>
        <a:defRPr sz="1800" kern="1200" baseline="0">
          <a:solidFill>
            <a:schemeClr val="tx1"/>
          </a:solidFill>
          <a:latin typeface="+mn-lt"/>
          <a:ea typeface="+mn-ea"/>
          <a:cs typeface="+mn-cs"/>
        </a:defRPr>
      </a:lvl1pPr>
      <a:lvl2pPr marL="378000" indent="-189000" algn="l" defTabSz="685800" rtl="0" eaLnBrk="1" latinLnBrk="0" hangingPunct="1">
        <a:lnSpc>
          <a:spcPct val="100000"/>
        </a:lnSpc>
        <a:spcBef>
          <a:spcPts val="600"/>
        </a:spcBef>
        <a:buSzPct val="70000"/>
        <a:buFont typeface="Courier New" charset="0"/>
        <a:buChar char="o"/>
        <a:defRPr sz="1650" kern="1200">
          <a:solidFill>
            <a:schemeClr val="tx1"/>
          </a:solidFill>
          <a:latin typeface="+mn-lt"/>
          <a:ea typeface="+mn-ea"/>
          <a:cs typeface="+mn-cs"/>
        </a:defRPr>
      </a:lvl2pPr>
      <a:lvl3pPr marL="567000" indent="-189000" algn="l" defTabSz="685800" rtl="0" eaLnBrk="1" latinLnBrk="0" hangingPunct="1">
        <a:lnSpc>
          <a:spcPct val="100000"/>
        </a:lnSpc>
        <a:spcBef>
          <a:spcPts val="450"/>
        </a:spcBef>
        <a:buFont typeface="Arial" panose="020B0604020202020204" pitchFamily="34" charset="0"/>
        <a:buChar char="•"/>
        <a:defRPr sz="1500" kern="1200">
          <a:solidFill>
            <a:schemeClr val="tx1"/>
          </a:solidFill>
          <a:latin typeface="+mn-lt"/>
          <a:ea typeface="+mn-ea"/>
          <a:cs typeface="+mn-cs"/>
        </a:defRPr>
      </a:lvl3pPr>
      <a:lvl4pPr marL="756000" indent="-189000" algn="l" defTabSz="685800" rtl="0" eaLnBrk="1" latinLnBrk="0" hangingPunct="1">
        <a:lnSpc>
          <a:spcPct val="100000"/>
        </a:lnSpc>
        <a:spcBef>
          <a:spcPts val="450"/>
        </a:spcBef>
        <a:buFont typeface="Arial" panose="020B0604020202020204" pitchFamily="34" charset="0"/>
        <a:buChar char="•"/>
        <a:defRPr sz="1350" kern="1200">
          <a:solidFill>
            <a:schemeClr val="tx1"/>
          </a:solidFill>
          <a:latin typeface="+mn-lt"/>
          <a:ea typeface="+mn-ea"/>
          <a:cs typeface="+mn-cs"/>
        </a:defRPr>
      </a:lvl4pPr>
      <a:lvl5pPr marL="945000" indent="-189000" algn="l" defTabSz="685800" rtl="0" eaLnBrk="1" latinLnBrk="0" hangingPunct="1">
        <a:lnSpc>
          <a:spcPct val="100000"/>
        </a:lnSpc>
        <a:spcBef>
          <a:spcPts val="450"/>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hyperlink" Target="mailto:karen.oquin@regionvarmland.se" TargetMode="External"/><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sv-SE"/>
              <a:t>Suicid och suicidförekomst</a:t>
            </a:r>
          </a:p>
        </p:txBody>
      </p:sp>
      <p:sp>
        <p:nvSpPr>
          <p:cNvPr id="3" name="textruta 2">
            <a:extLst>
              <a:ext uri="{FF2B5EF4-FFF2-40B4-BE49-F238E27FC236}">
                <a16:creationId xmlns:a16="http://schemas.microsoft.com/office/drawing/2014/main" id="{86E42469-76D1-4E54-9453-929798B0756F}"/>
              </a:ext>
            </a:extLst>
          </p:cNvPr>
          <p:cNvSpPr txBox="1"/>
          <p:nvPr/>
        </p:nvSpPr>
        <p:spPr>
          <a:xfrm>
            <a:off x="395536" y="3944376"/>
            <a:ext cx="4392488" cy="1169551"/>
          </a:xfrm>
          <a:prstGeom prst="rect">
            <a:avLst/>
          </a:prstGeom>
          <a:noFill/>
        </p:spPr>
        <p:txBody>
          <a:bodyPr wrap="square" lIns="91440" tIns="45720" rIns="91440" bIns="45720" rtlCol="0" anchor="t">
            <a:spAutoFit/>
          </a:bodyPr>
          <a:lstStyle/>
          <a:p>
            <a:r>
              <a:rPr lang="sv-SE" sz="1000" dirty="0">
                <a:solidFill>
                  <a:schemeClr val="bg1"/>
                </a:solidFill>
              </a:rPr>
              <a:t>Senast uppdaterad 2021-07-01</a:t>
            </a:r>
          </a:p>
          <a:p>
            <a:endParaRPr lang="sv-SE" sz="1000" dirty="0">
              <a:solidFill>
                <a:schemeClr val="bg1"/>
              </a:solidFill>
            </a:endParaRPr>
          </a:p>
          <a:p>
            <a:r>
              <a:rPr lang="sv-SE" sz="1000" dirty="0">
                <a:solidFill>
                  <a:schemeClr val="bg1"/>
                </a:solidFill>
              </a:rPr>
              <a:t>För frågor och mer information, kontakta: </a:t>
            </a:r>
          </a:p>
          <a:p>
            <a:r>
              <a:rPr lang="sv-SE" sz="1000" dirty="0">
                <a:solidFill>
                  <a:schemeClr val="bg1"/>
                </a:solidFill>
              </a:rPr>
              <a:t>Karen O’Quin, </a:t>
            </a:r>
            <a:r>
              <a:rPr lang="sv-SE" sz="1000" dirty="0" err="1">
                <a:solidFill>
                  <a:schemeClr val="bg1"/>
                </a:solidFill>
              </a:rPr>
              <a:t>folkhälsostrateg</a:t>
            </a:r>
            <a:r>
              <a:rPr lang="sv-SE" sz="1000" dirty="0">
                <a:solidFill>
                  <a:schemeClr val="bg1"/>
                </a:solidFill>
              </a:rPr>
              <a:t>, karen.oquin@regionvarmland.se</a:t>
            </a:r>
          </a:p>
          <a:p>
            <a:r>
              <a:rPr lang="sv-SE" sz="1000" dirty="0">
                <a:solidFill>
                  <a:schemeClr val="bg1"/>
                </a:solidFill>
              </a:rPr>
              <a:t>Annika Ode, </a:t>
            </a:r>
            <a:r>
              <a:rPr lang="sv-SE" sz="1000" dirty="0" err="1">
                <a:solidFill>
                  <a:schemeClr val="bg1"/>
                </a:solidFill>
              </a:rPr>
              <a:t>folkhälsostrateg</a:t>
            </a:r>
            <a:r>
              <a:rPr lang="sv-SE" sz="1000" dirty="0">
                <a:solidFill>
                  <a:schemeClr val="bg1"/>
                </a:solidFill>
              </a:rPr>
              <a:t>, annika.ode@regionvarmland.se</a:t>
            </a:r>
          </a:p>
          <a:p>
            <a:r>
              <a:rPr lang="sv-SE" sz="1000" dirty="0">
                <a:solidFill>
                  <a:schemeClr val="bg1"/>
                </a:solidFill>
              </a:rPr>
              <a:t>Hanna Weimann, folkhälsoanalytiker, hanna.weimann@regionvarmland.se</a:t>
            </a:r>
          </a:p>
          <a:p>
            <a:endParaRPr lang="sv-SE" sz="1000" dirty="0">
              <a:solidFill>
                <a:schemeClr val="bg1"/>
              </a:solidFill>
            </a:endParaRPr>
          </a:p>
        </p:txBody>
      </p:sp>
    </p:spTree>
    <p:extLst>
      <p:ext uri="{BB962C8B-B14F-4D97-AF65-F5344CB8AC3E}">
        <p14:creationId xmlns:p14="http://schemas.microsoft.com/office/powerpoint/2010/main" val="1761763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47D72D3-6DAD-440C-90EB-06BF2ED58CCF}"/>
              </a:ext>
            </a:extLst>
          </p:cNvPr>
          <p:cNvSpPr>
            <a:spLocks noGrp="1"/>
          </p:cNvSpPr>
          <p:nvPr>
            <p:ph type="ctrTitle"/>
          </p:nvPr>
        </p:nvSpPr>
        <p:spPr/>
        <p:txBody>
          <a:bodyPr/>
          <a:lstStyle/>
          <a:p>
            <a:r>
              <a:rPr lang="sv-SE"/>
              <a:t>Antal självmord per län i Sverige </a:t>
            </a:r>
          </a:p>
        </p:txBody>
      </p:sp>
      <p:sp>
        <p:nvSpPr>
          <p:cNvPr id="3" name="Underrubrik 2">
            <a:extLst>
              <a:ext uri="{FF2B5EF4-FFF2-40B4-BE49-F238E27FC236}">
                <a16:creationId xmlns:a16="http://schemas.microsoft.com/office/drawing/2014/main" id="{388362D8-0FC8-4F7E-8EC6-5C0CD37A5E61}"/>
              </a:ext>
            </a:extLst>
          </p:cNvPr>
          <p:cNvSpPr>
            <a:spLocks noGrp="1"/>
          </p:cNvSpPr>
          <p:nvPr>
            <p:ph type="subTitle" idx="1"/>
          </p:nvPr>
        </p:nvSpPr>
        <p:spPr/>
        <p:txBody>
          <a:bodyPr/>
          <a:lstStyle/>
          <a:p>
            <a:r>
              <a:rPr lang="sv-SE" sz="2000"/>
              <a:t>Säkra självmord per 100 000 invånare i totalbefolkningen </a:t>
            </a:r>
            <a:br>
              <a:rPr lang="sv-SE" sz="2000"/>
            </a:br>
            <a:r>
              <a:rPr lang="sv-SE" sz="2000"/>
              <a:t>(alla åldrar) fördelat på län i riket</a:t>
            </a:r>
          </a:p>
        </p:txBody>
      </p:sp>
    </p:spTree>
    <p:extLst>
      <p:ext uri="{BB962C8B-B14F-4D97-AF65-F5344CB8AC3E}">
        <p14:creationId xmlns:p14="http://schemas.microsoft.com/office/powerpoint/2010/main" val="2288438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C8A68B97-CD06-49D8-98A2-5B541874EFDB}"/>
              </a:ext>
            </a:extLst>
          </p:cNvPr>
          <p:cNvGraphicFramePr/>
          <p:nvPr>
            <p:extLst>
              <p:ext uri="{D42A27DB-BD31-4B8C-83A1-F6EECF244321}">
                <p14:modId xmlns:p14="http://schemas.microsoft.com/office/powerpoint/2010/main" val="4038382943"/>
              </p:ext>
            </p:extLst>
          </p:nvPr>
        </p:nvGraphicFramePr>
        <p:xfrm>
          <a:off x="250903" y="0"/>
          <a:ext cx="7384895" cy="51435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36636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C8A68B97-CD06-49D8-98A2-5B541874EFDB}"/>
              </a:ext>
            </a:extLst>
          </p:cNvPr>
          <p:cNvGraphicFramePr/>
          <p:nvPr>
            <p:extLst>
              <p:ext uri="{D42A27DB-BD31-4B8C-83A1-F6EECF244321}">
                <p14:modId xmlns:p14="http://schemas.microsoft.com/office/powerpoint/2010/main" val="2027915923"/>
              </p:ext>
            </p:extLst>
          </p:nvPr>
        </p:nvGraphicFramePr>
        <p:xfrm>
          <a:off x="250903" y="0"/>
          <a:ext cx="7384895" cy="51435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248505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47D72D3-6DAD-440C-90EB-06BF2ED58CCF}"/>
              </a:ext>
            </a:extLst>
          </p:cNvPr>
          <p:cNvSpPr>
            <a:spLocks noGrp="1"/>
          </p:cNvSpPr>
          <p:nvPr>
            <p:ph type="ctrTitle"/>
          </p:nvPr>
        </p:nvSpPr>
        <p:spPr/>
        <p:txBody>
          <a:bodyPr/>
          <a:lstStyle/>
          <a:p>
            <a:r>
              <a:rPr lang="sv-SE"/>
              <a:t>Antal självmord per län i Sverige </a:t>
            </a:r>
          </a:p>
        </p:txBody>
      </p:sp>
      <p:sp>
        <p:nvSpPr>
          <p:cNvPr id="3" name="Underrubrik 2">
            <a:extLst>
              <a:ext uri="{FF2B5EF4-FFF2-40B4-BE49-F238E27FC236}">
                <a16:creationId xmlns:a16="http://schemas.microsoft.com/office/drawing/2014/main" id="{388362D8-0FC8-4F7E-8EC6-5C0CD37A5E61}"/>
              </a:ext>
            </a:extLst>
          </p:cNvPr>
          <p:cNvSpPr>
            <a:spLocks noGrp="1"/>
          </p:cNvSpPr>
          <p:nvPr>
            <p:ph type="subTitle" idx="1"/>
          </p:nvPr>
        </p:nvSpPr>
        <p:spPr/>
        <p:txBody>
          <a:bodyPr/>
          <a:lstStyle/>
          <a:p>
            <a:r>
              <a:rPr lang="sv-SE" sz="2000"/>
              <a:t>Säkra självmord per 100 000 invånare,15 år och äldre, </a:t>
            </a:r>
          </a:p>
          <a:p>
            <a:r>
              <a:rPr lang="sv-SE" sz="2000"/>
              <a:t>5 års medelvärde</a:t>
            </a:r>
          </a:p>
        </p:txBody>
      </p:sp>
    </p:spTree>
    <p:extLst>
      <p:ext uri="{BB962C8B-B14F-4D97-AF65-F5344CB8AC3E}">
        <p14:creationId xmlns:p14="http://schemas.microsoft.com/office/powerpoint/2010/main" val="2311683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C8A68B97-CD06-49D8-98A2-5B541874EFDB}"/>
              </a:ext>
            </a:extLst>
          </p:cNvPr>
          <p:cNvGraphicFramePr/>
          <p:nvPr>
            <p:extLst>
              <p:ext uri="{D42A27DB-BD31-4B8C-83A1-F6EECF244321}">
                <p14:modId xmlns:p14="http://schemas.microsoft.com/office/powerpoint/2010/main" val="1435648461"/>
              </p:ext>
            </p:extLst>
          </p:nvPr>
        </p:nvGraphicFramePr>
        <p:xfrm>
          <a:off x="250903" y="0"/>
          <a:ext cx="8650642" cy="51435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40599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355A7D-A7F9-40C0-94D6-D8405DE7ED65}"/>
              </a:ext>
            </a:extLst>
          </p:cNvPr>
          <p:cNvSpPr>
            <a:spLocks noGrp="1"/>
          </p:cNvSpPr>
          <p:nvPr>
            <p:ph type="ctrTitle"/>
          </p:nvPr>
        </p:nvSpPr>
        <p:spPr/>
        <p:txBody>
          <a:bodyPr/>
          <a:lstStyle/>
          <a:p>
            <a:r>
              <a:rPr lang="sv-SE"/>
              <a:t>Antal självmord per kommun i Värmland</a:t>
            </a:r>
          </a:p>
        </p:txBody>
      </p:sp>
      <p:sp>
        <p:nvSpPr>
          <p:cNvPr id="3" name="Underrubrik 2">
            <a:extLst>
              <a:ext uri="{FF2B5EF4-FFF2-40B4-BE49-F238E27FC236}">
                <a16:creationId xmlns:a16="http://schemas.microsoft.com/office/drawing/2014/main" id="{5CF6E2B6-7BE4-4ECF-A9C0-9E44671862E6}"/>
              </a:ext>
            </a:extLst>
          </p:cNvPr>
          <p:cNvSpPr>
            <a:spLocks noGrp="1"/>
          </p:cNvSpPr>
          <p:nvPr>
            <p:ph type="subTitle" idx="1"/>
          </p:nvPr>
        </p:nvSpPr>
        <p:spPr/>
        <p:txBody>
          <a:bodyPr/>
          <a:lstStyle/>
          <a:p>
            <a:r>
              <a:rPr lang="sv-SE" sz="2000"/>
              <a:t>Säkra självmord per 100 000 invånare, 15 år och äldre, </a:t>
            </a:r>
            <a:br>
              <a:rPr lang="sv-SE" sz="2000"/>
            </a:br>
            <a:r>
              <a:rPr lang="sv-SE" sz="2000"/>
              <a:t>5 års medelvärde</a:t>
            </a:r>
          </a:p>
          <a:p>
            <a:endParaRPr lang="sv-SE"/>
          </a:p>
        </p:txBody>
      </p:sp>
    </p:spTree>
    <p:extLst>
      <p:ext uri="{BB962C8B-B14F-4D97-AF65-F5344CB8AC3E}">
        <p14:creationId xmlns:p14="http://schemas.microsoft.com/office/powerpoint/2010/main" val="8231988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3C7BF2D3-6C3F-462C-B980-5554DCFA9BCC}"/>
              </a:ext>
            </a:extLst>
          </p:cNvPr>
          <p:cNvGraphicFramePr/>
          <p:nvPr>
            <p:extLst>
              <p:ext uri="{D42A27DB-BD31-4B8C-83A1-F6EECF244321}">
                <p14:modId xmlns:p14="http://schemas.microsoft.com/office/powerpoint/2010/main" val="3474139821"/>
              </p:ext>
            </p:extLst>
          </p:nvPr>
        </p:nvGraphicFramePr>
        <p:xfrm>
          <a:off x="545023" y="223602"/>
          <a:ext cx="7272808" cy="4696296"/>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ruta 6">
            <a:extLst>
              <a:ext uri="{FF2B5EF4-FFF2-40B4-BE49-F238E27FC236}">
                <a16:creationId xmlns:a16="http://schemas.microsoft.com/office/drawing/2014/main" id="{D6873872-4D7F-45E9-9C66-D596692D0016}"/>
              </a:ext>
            </a:extLst>
          </p:cNvPr>
          <p:cNvSpPr txBox="1"/>
          <p:nvPr/>
        </p:nvSpPr>
        <p:spPr>
          <a:xfrm>
            <a:off x="285120" y="4888655"/>
            <a:ext cx="2622988" cy="253916"/>
          </a:xfrm>
          <a:prstGeom prst="rect">
            <a:avLst/>
          </a:prstGeom>
          <a:noFill/>
        </p:spPr>
        <p:txBody>
          <a:bodyPr wrap="square" rtlCol="0">
            <a:spAutoFit/>
          </a:bodyPr>
          <a:lstStyle/>
          <a:p>
            <a:pPr defTabSz="685800">
              <a:defRPr/>
            </a:pPr>
            <a:r>
              <a:rPr lang="sv-SE" sz="1050" i="1" dirty="0">
                <a:solidFill>
                  <a:srgbClr val="000000"/>
                </a:solidFill>
                <a:latin typeface="Arial"/>
              </a:rPr>
              <a:t>Källa: SCB.se</a:t>
            </a:r>
          </a:p>
        </p:txBody>
      </p:sp>
    </p:spTree>
    <p:extLst>
      <p:ext uri="{BB962C8B-B14F-4D97-AF65-F5344CB8AC3E}">
        <p14:creationId xmlns:p14="http://schemas.microsoft.com/office/powerpoint/2010/main" val="26858707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3C7BF2D3-6C3F-462C-B980-5554DCFA9BCC}"/>
              </a:ext>
            </a:extLst>
          </p:cNvPr>
          <p:cNvGraphicFramePr/>
          <p:nvPr>
            <p:extLst>
              <p:ext uri="{D42A27DB-BD31-4B8C-83A1-F6EECF244321}">
                <p14:modId xmlns:p14="http://schemas.microsoft.com/office/powerpoint/2010/main" val="1435310795"/>
              </p:ext>
            </p:extLst>
          </p:nvPr>
        </p:nvGraphicFramePr>
        <p:xfrm>
          <a:off x="545023" y="223602"/>
          <a:ext cx="7272808" cy="4696296"/>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ruta 6">
            <a:extLst>
              <a:ext uri="{FF2B5EF4-FFF2-40B4-BE49-F238E27FC236}">
                <a16:creationId xmlns:a16="http://schemas.microsoft.com/office/drawing/2014/main" id="{D6873872-4D7F-45E9-9C66-D596692D0016}"/>
              </a:ext>
            </a:extLst>
          </p:cNvPr>
          <p:cNvSpPr txBox="1"/>
          <p:nvPr/>
        </p:nvSpPr>
        <p:spPr>
          <a:xfrm>
            <a:off x="251520" y="4749329"/>
            <a:ext cx="2622988" cy="4154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050" b="0" i="1" u="none" strike="noStrike" kern="1200" cap="none" spc="0" normalizeH="0" baseline="0" noProof="0" dirty="0">
                <a:ln>
                  <a:noFill/>
                </a:ln>
                <a:solidFill>
                  <a:srgbClr val="000000"/>
                </a:solidFill>
                <a:effectLst/>
                <a:uLnTx/>
                <a:uFillTx/>
                <a:latin typeface="Arial"/>
                <a:ea typeface="+mn-ea"/>
                <a:cs typeface="+mn-cs"/>
              </a:rPr>
              <a:t>Källa: Socialstyrelsen, via folkhälsomyndigheten.se</a:t>
            </a:r>
          </a:p>
        </p:txBody>
      </p:sp>
    </p:spTree>
    <p:extLst>
      <p:ext uri="{BB962C8B-B14F-4D97-AF65-F5344CB8AC3E}">
        <p14:creationId xmlns:p14="http://schemas.microsoft.com/office/powerpoint/2010/main" val="25081313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id="{AFBA2D2C-B298-46E5-A5EE-3A955EFC2AA6}"/>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4591" y="-26125"/>
            <a:ext cx="5903753" cy="4712868"/>
          </a:xfrm>
          <a:prstGeom prst="rect">
            <a:avLst/>
          </a:prstGeom>
        </p:spPr>
      </p:pic>
      <p:sp>
        <p:nvSpPr>
          <p:cNvPr id="14" name="Rektangel 13">
            <a:extLst>
              <a:ext uri="{FF2B5EF4-FFF2-40B4-BE49-F238E27FC236}">
                <a16:creationId xmlns:a16="http://schemas.microsoft.com/office/drawing/2014/main" id="{3F9B3CD7-6396-4BD4-B71B-0DF4DCD50F70}"/>
              </a:ext>
            </a:extLst>
          </p:cNvPr>
          <p:cNvSpPr/>
          <p:nvPr/>
        </p:nvSpPr>
        <p:spPr>
          <a:xfrm>
            <a:off x="6004491" y="1222915"/>
            <a:ext cx="470000" cy="307777"/>
          </a:xfrm>
          <a:prstGeom prst="rect">
            <a:avLst/>
          </a:prstGeom>
        </p:spPr>
        <p:txBody>
          <a:bodyPr wrap="square">
            <a:spAutoFit/>
          </a:bodyPr>
          <a:lstStyle/>
          <a:p>
            <a:r>
              <a:rPr lang="sv-SE" sz="1400">
                <a:latin typeface="Calibri"/>
              </a:rPr>
              <a:t>≈ 3</a:t>
            </a:r>
            <a:endParaRPr lang="sv-SE" sz="1400"/>
          </a:p>
        </p:txBody>
      </p:sp>
      <p:sp>
        <p:nvSpPr>
          <p:cNvPr id="22" name="Rektangel 21">
            <a:extLst>
              <a:ext uri="{FF2B5EF4-FFF2-40B4-BE49-F238E27FC236}">
                <a16:creationId xmlns:a16="http://schemas.microsoft.com/office/drawing/2014/main" id="{8F25C073-74A4-4F46-B603-F847BA539DD0}"/>
              </a:ext>
            </a:extLst>
          </p:cNvPr>
          <p:cNvSpPr/>
          <p:nvPr/>
        </p:nvSpPr>
        <p:spPr>
          <a:xfrm>
            <a:off x="6521963" y="1665300"/>
            <a:ext cx="405880" cy="307777"/>
          </a:xfrm>
          <a:prstGeom prst="rect">
            <a:avLst/>
          </a:prstGeom>
        </p:spPr>
        <p:txBody>
          <a:bodyPr wrap="none">
            <a:spAutoFit/>
          </a:bodyPr>
          <a:lstStyle/>
          <a:p>
            <a:r>
              <a:rPr lang="sv-SE" sz="1400">
                <a:latin typeface="Calibri"/>
              </a:rPr>
              <a:t>≈ 2</a:t>
            </a:r>
            <a:endParaRPr lang="sv-SE" sz="1400"/>
          </a:p>
        </p:txBody>
      </p:sp>
      <p:sp>
        <p:nvSpPr>
          <p:cNvPr id="23" name="Rektangel 22">
            <a:extLst>
              <a:ext uri="{FF2B5EF4-FFF2-40B4-BE49-F238E27FC236}">
                <a16:creationId xmlns:a16="http://schemas.microsoft.com/office/drawing/2014/main" id="{C2AF3F33-181A-4BD2-AEC8-7C34EBA8A6DA}"/>
              </a:ext>
            </a:extLst>
          </p:cNvPr>
          <p:cNvSpPr/>
          <p:nvPr/>
        </p:nvSpPr>
        <p:spPr>
          <a:xfrm>
            <a:off x="6770589" y="2226050"/>
            <a:ext cx="405880" cy="307777"/>
          </a:xfrm>
          <a:prstGeom prst="rect">
            <a:avLst/>
          </a:prstGeom>
        </p:spPr>
        <p:txBody>
          <a:bodyPr wrap="none">
            <a:spAutoFit/>
          </a:bodyPr>
          <a:lstStyle/>
          <a:p>
            <a:r>
              <a:rPr lang="sv-SE" sz="1400">
                <a:latin typeface="Calibri"/>
              </a:rPr>
              <a:t>≈ 1</a:t>
            </a:r>
            <a:endParaRPr lang="sv-SE" sz="1400"/>
          </a:p>
        </p:txBody>
      </p:sp>
      <p:sp>
        <p:nvSpPr>
          <p:cNvPr id="24" name="Rektangel 23">
            <a:extLst>
              <a:ext uri="{FF2B5EF4-FFF2-40B4-BE49-F238E27FC236}">
                <a16:creationId xmlns:a16="http://schemas.microsoft.com/office/drawing/2014/main" id="{9FAA31E1-33B9-499A-B540-438AB09BB334}"/>
              </a:ext>
            </a:extLst>
          </p:cNvPr>
          <p:cNvSpPr/>
          <p:nvPr/>
        </p:nvSpPr>
        <p:spPr>
          <a:xfrm>
            <a:off x="6724903" y="2557621"/>
            <a:ext cx="405880" cy="307777"/>
          </a:xfrm>
          <a:prstGeom prst="rect">
            <a:avLst/>
          </a:prstGeom>
        </p:spPr>
        <p:txBody>
          <a:bodyPr wrap="none">
            <a:spAutoFit/>
          </a:bodyPr>
          <a:lstStyle/>
          <a:p>
            <a:r>
              <a:rPr lang="sv-SE" sz="1400">
                <a:latin typeface="Calibri"/>
              </a:rPr>
              <a:t>≈ 1</a:t>
            </a:r>
            <a:endParaRPr lang="sv-SE" sz="1400"/>
          </a:p>
        </p:txBody>
      </p:sp>
      <p:sp>
        <p:nvSpPr>
          <p:cNvPr id="32" name="Rektangel 31">
            <a:extLst>
              <a:ext uri="{FF2B5EF4-FFF2-40B4-BE49-F238E27FC236}">
                <a16:creationId xmlns:a16="http://schemas.microsoft.com/office/drawing/2014/main" id="{AF9645F8-1FC5-42DB-8CC1-7A13DE2BEE71}"/>
              </a:ext>
            </a:extLst>
          </p:cNvPr>
          <p:cNvSpPr/>
          <p:nvPr/>
        </p:nvSpPr>
        <p:spPr>
          <a:xfrm>
            <a:off x="6724903" y="2922347"/>
            <a:ext cx="497252" cy="307777"/>
          </a:xfrm>
          <a:prstGeom prst="rect">
            <a:avLst/>
          </a:prstGeom>
        </p:spPr>
        <p:txBody>
          <a:bodyPr wrap="none">
            <a:spAutoFit/>
          </a:bodyPr>
          <a:lstStyle/>
          <a:p>
            <a:r>
              <a:rPr lang="sv-SE" sz="1400">
                <a:latin typeface="Calibri"/>
              </a:rPr>
              <a:t>≈ 12</a:t>
            </a:r>
            <a:endParaRPr lang="sv-SE" sz="1400"/>
          </a:p>
        </p:txBody>
      </p:sp>
      <p:sp>
        <p:nvSpPr>
          <p:cNvPr id="33" name="Rektangel 32">
            <a:extLst>
              <a:ext uri="{FF2B5EF4-FFF2-40B4-BE49-F238E27FC236}">
                <a16:creationId xmlns:a16="http://schemas.microsoft.com/office/drawing/2014/main" id="{CECD63FF-4987-47D5-BA0D-5EB92E4BB0A2}"/>
              </a:ext>
            </a:extLst>
          </p:cNvPr>
          <p:cNvSpPr/>
          <p:nvPr/>
        </p:nvSpPr>
        <p:spPr>
          <a:xfrm>
            <a:off x="6687759" y="3371343"/>
            <a:ext cx="405880" cy="307777"/>
          </a:xfrm>
          <a:prstGeom prst="rect">
            <a:avLst/>
          </a:prstGeom>
        </p:spPr>
        <p:txBody>
          <a:bodyPr wrap="none">
            <a:spAutoFit/>
          </a:bodyPr>
          <a:lstStyle/>
          <a:p>
            <a:r>
              <a:rPr lang="sv-SE" sz="1400">
                <a:latin typeface="Calibri"/>
              </a:rPr>
              <a:t>≈ 1</a:t>
            </a:r>
            <a:endParaRPr lang="sv-SE" sz="1400"/>
          </a:p>
        </p:txBody>
      </p:sp>
      <p:sp>
        <p:nvSpPr>
          <p:cNvPr id="34" name="Rektangel 33">
            <a:extLst>
              <a:ext uri="{FF2B5EF4-FFF2-40B4-BE49-F238E27FC236}">
                <a16:creationId xmlns:a16="http://schemas.microsoft.com/office/drawing/2014/main" id="{C64565CD-7FDE-454B-9E51-1594605165AE}"/>
              </a:ext>
            </a:extLst>
          </p:cNvPr>
          <p:cNvSpPr/>
          <p:nvPr/>
        </p:nvSpPr>
        <p:spPr>
          <a:xfrm>
            <a:off x="6973529" y="3824967"/>
            <a:ext cx="405880" cy="307777"/>
          </a:xfrm>
          <a:prstGeom prst="rect">
            <a:avLst/>
          </a:prstGeom>
        </p:spPr>
        <p:txBody>
          <a:bodyPr wrap="none">
            <a:spAutoFit/>
          </a:bodyPr>
          <a:lstStyle/>
          <a:p>
            <a:r>
              <a:rPr lang="sv-SE" sz="1400">
                <a:latin typeface="Calibri"/>
              </a:rPr>
              <a:t>≈ 4</a:t>
            </a:r>
            <a:endParaRPr lang="sv-SE" sz="1400"/>
          </a:p>
        </p:txBody>
      </p:sp>
      <p:sp>
        <p:nvSpPr>
          <p:cNvPr id="35" name="Rektangel 34">
            <a:extLst>
              <a:ext uri="{FF2B5EF4-FFF2-40B4-BE49-F238E27FC236}">
                <a16:creationId xmlns:a16="http://schemas.microsoft.com/office/drawing/2014/main" id="{C3BA33C0-2668-41A5-BCA2-EC0AB3A1FFA2}"/>
              </a:ext>
            </a:extLst>
          </p:cNvPr>
          <p:cNvSpPr/>
          <p:nvPr/>
        </p:nvSpPr>
        <p:spPr>
          <a:xfrm>
            <a:off x="5059310" y="4440521"/>
            <a:ext cx="405880" cy="307777"/>
          </a:xfrm>
          <a:prstGeom prst="rect">
            <a:avLst/>
          </a:prstGeom>
        </p:spPr>
        <p:txBody>
          <a:bodyPr wrap="none">
            <a:spAutoFit/>
          </a:bodyPr>
          <a:lstStyle/>
          <a:p>
            <a:r>
              <a:rPr lang="sv-SE" sz="1400">
                <a:latin typeface="Calibri"/>
              </a:rPr>
              <a:t>≈ 2</a:t>
            </a:r>
            <a:endParaRPr lang="sv-SE" sz="1400"/>
          </a:p>
        </p:txBody>
      </p:sp>
      <p:sp>
        <p:nvSpPr>
          <p:cNvPr id="36" name="Rektangel 35">
            <a:extLst>
              <a:ext uri="{FF2B5EF4-FFF2-40B4-BE49-F238E27FC236}">
                <a16:creationId xmlns:a16="http://schemas.microsoft.com/office/drawing/2014/main" id="{17C874E6-B050-43F2-B5F4-46FF02B201F6}"/>
              </a:ext>
            </a:extLst>
          </p:cNvPr>
          <p:cNvSpPr/>
          <p:nvPr/>
        </p:nvSpPr>
        <p:spPr>
          <a:xfrm>
            <a:off x="5465190" y="4132744"/>
            <a:ext cx="405880" cy="307777"/>
          </a:xfrm>
          <a:prstGeom prst="rect">
            <a:avLst/>
          </a:prstGeom>
        </p:spPr>
        <p:txBody>
          <a:bodyPr wrap="none">
            <a:spAutoFit/>
          </a:bodyPr>
          <a:lstStyle/>
          <a:p>
            <a:r>
              <a:rPr lang="sv-SE" sz="1400">
                <a:latin typeface="Calibri"/>
              </a:rPr>
              <a:t>≈ 1</a:t>
            </a:r>
            <a:endParaRPr lang="sv-SE" sz="1400"/>
          </a:p>
        </p:txBody>
      </p:sp>
      <p:sp>
        <p:nvSpPr>
          <p:cNvPr id="50" name="Rektangel 49">
            <a:extLst>
              <a:ext uri="{FF2B5EF4-FFF2-40B4-BE49-F238E27FC236}">
                <a16:creationId xmlns:a16="http://schemas.microsoft.com/office/drawing/2014/main" id="{D1F59B99-96E9-4C11-935A-6A55194199D4}"/>
              </a:ext>
            </a:extLst>
          </p:cNvPr>
          <p:cNvSpPr/>
          <p:nvPr/>
        </p:nvSpPr>
        <p:spPr>
          <a:xfrm>
            <a:off x="3361161" y="3652251"/>
            <a:ext cx="405880" cy="307777"/>
          </a:xfrm>
          <a:prstGeom prst="rect">
            <a:avLst/>
          </a:prstGeom>
        </p:spPr>
        <p:txBody>
          <a:bodyPr wrap="none">
            <a:spAutoFit/>
          </a:bodyPr>
          <a:lstStyle/>
          <a:p>
            <a:r>
              <a:rPr lang="sv-SE" sz="1400">
                <a:latin typeface="Calibri"/>
              </a:rPr>
              <a:t>≈ 1</a:t>
            </a:r>
            <a:endParaRPr lang="sv-SE" sz="1400"/>
          </a:p>
        </p:txBody>
      </p:sp>
      <p:sp>
        <p:nvSpPr>
          <p:cNvPr id="51" name="Rektangel 50">
            <a:extLst>
              <a:ext uri="{FF2B5EF4-FFF2-40B4-BE49-F238E27FC236}">
                <a16:creationId xmlns:a16="http://schemas.microsoft.com/office/drawing/2014/main" id="{8E3080FF-5179-42FE-B5A8-68F2CA25F46F}"/>
              </a:ext>
            </a:extLst>
          </p:cNvPr>
          <p:cNvSpPr/>
          <p:nvPr/>
        </p:nvSpPr>
        <p:spPr>
          <a:xfrm>
            <a:off x="4237041" y="4230123"/>
            <a:ext cx="405880" cy="307777"/>
          </a:xfrm>
          <a:prstGeom prst="rect">
            <a:avLst/>
          </a:prstGeom>
        </p:spPr>
        <p:txBody>
          <a:bodyPr wrap="none">
            <a:spAutoFit/>
          </a:bodyPr>
          <a:lstStyle/>
          <a:p>
            <a:r>
              <a:rPr lang="sv-SE" sz="1400">
                <a:latin typeface="Calibri"/>
              </a:rPr>
              <a:t>≈ 3</a:t>
            </a:r>
            <a:endParaRPr lang="sv-SE" sz="1400"/>
          </a:p>
        </p:txBody>
      </p:sp>
      <p:sp>
        <p:nvSpPr>
          <p:cNvPr id="52" name="Rektangel 51">
            <a:extLst>
              <a:ext uri="{FF2B5EF4-FFF2-40B4-BE49-F238E27FC236}">
                <a16:creationId xmlns:a16="http://schemas.microsoft.com/office/drawing/2014/main" id="{CB87D043-80D1-4CB9-8108-BCE0A9AF6AC6}"/>
              </a:ext>
            </a:extLst>
          </p:cNvPr>
          <p:cNvSpPr/>
          <p:nvPr/>
        </p:nvSpPr>
        <p:spPr>
          <a:xfrm>
            <a:off x="3399725" y="2027326"/>
            <a:ext cx="470000" cy="307777"/>
          </a:xfrm>
          <a:prstGeom prst="rect">
            <a:avLst/>
          </a:prstGeom>
        </p:spPr>
        <p:txBody>
          <a:bodyPr wrap="square">
            <a:spAutoFit/>
          </a:bodyPr>
          <a:lstStyle/>
          <a:p>
            <a:r>
              <a:rPr lang="sv-SE" sz="1400">
                <a:latin typeface="Calibri"/>
              </a:rPr>
              <a:t>≈ 5</a:t>
            </a:r>
            <a:endParaRPr lang="sv-SE" sz="1400"/>
          </a:p>
        </p:txBody>
      </p:sp>
      <p:sp>
        <p:nvSpPr>
          <p:cNvPr id="53" name="Rektangel 52">
            <a:extLst>
              <a:ext uri="{FF2B5EF4-FFF2-40B4-BE49-F238E27FC236}">
                <a16:creationId xmlns:a16="http://schemas.microsoft.com/office/drawing/2014/main" id="{B660138B-AF34-4520-941F-6E91587760DA}"/>
              </a:ext>
            </a:extLst>
          </p:cNvPr>
          <p:cNvSpPr/>
          <p:nvPr/>
        </p:nvSpPr>
        <p:spPr>
          <a:xfrm>
            <a:off x="2886696" y="2389355"/>
            <a:ext cx="405880" cy="307777"/>
          </a:xfrm>
          <a:prstGeom prst="rect">
            <a:avLst/>
          </a:prstGeom>
        </p:spPr>
        <p:txBody>
          <a:bodyPr wrap="none">
            <a:spAutoFit/>
          </a:bodyPr>
          <a:lstStyle/>
          <a:p>
            <a:r>
              <a:rPr lang="sv-SE" sz="1400">
                <a:latin typeface="Calibri"/>
              </a:rPr>
              <a:t>≈ 2</a:t>
            </a:r>
            <a:endParaRPr lang="sv-SE" sz="1400"/>
          </a:p>
        </p:txBody>
      </p:sp>
      <p:sp>
        <p:nvSpPr>
          <p:cNvPr id="54" name="Rektangel 53">
            <a:extLst>
              <a:ext uri="{FF2B5EF4-FFF2-40B4-BE49-F238E27FC236}">
                <a16:creationId xmlns:a16="http://schemas.microsoft.com/office/drawing/2014/main" id="{7A388479-AACB-4D2F-815F-B64DE5533FBD}"/>
              </a:ext>
            </a:extLst>
          </p:cNvPr>
          <p:cNvSpPr/>
          <p:nvPr/>
        </p:nvSpPr>
        <p:spPr>
          <a:xfrm>
            <a:off x="2886696" y="2772696"/>
            <a:ext cx="470000" cy="307777"/>
          </a:xfrm>
          <a:prstGeom prst="rect">
            <a:avLst/>
          </a:prstGeom>
        </p:spPr>
        <p:txBody>
          <a:bodyPr wrap="square">
            <a:spAutoFit/>
          </a:bodyPr>
          <a:lstStyle/>
          <a:p>
            <a:r>
              <a:rPr lang="sv-SE" sz="1400">
                <a:latin typeface="Calibri"/>
              </a:rPr>
              <a:t>≈ 1</a:t>
            </a:r>
            <a:endParaRPr lang="sv-SE" sz="1400"/>
          </a:p>
        </p:txBody>
      </p:sp>
      <p:sp>
        <p:nvSpPr>
          <p:cNvPr id="55" name="Rektangel 54">
            <a:extLst>
              <a:ext uri="{FF2B5EF4-FFF2-40B4-BE49-F238E27FC236}">
                <a16:creationId xmlns:a16="http://schemas.microsoft.com/office/drawing/2014/main" id="{D8D1301A-ADC2-4214-A600-BC595CDE168B}"/>
              </a:ext>
            </a:extLst>
          </p:cNvPr>
          <p:cNvSpPr/>
          <p:nvPr/>
        </p:nvSpPr>
        <p:spPr>
          <a:xfrm>
            <a:off x="3688210" y="699542"/>
            <a:ext cx="470000" cy="307777"/>
          </a:xfrm>
          <a:prstGeom prst="rect">
            <a:avLst/>
          </a:prstGeom>
        </p:spPr>
        <p:txBody>
          <a:bodyPr wrap="square">
            <a:spAutoFit/>
          </a:bodyPr>
          <a:lstStyle/>
          <a:p>
            <a:r>
              <a:rPr lang="sv-SE" sz="1400">
                <a:latin typeface="Calibri"/>
              </a:rPr>
              <a:t>≈ 2</a:t>
            </a:r>
            <a:endParaRPr lang="sv-SE" sz="1400"/>
          </a:p>
        </p:txBody>
      </p:sp>
      <p:sp>
        <p:nvSpPr>
          <p:cNvPr id="56" name="Rektangel 55">
            <a:extLst>
              <a:ext uri="{FF2B5EF4-FFF2-40B4-BE49-F238E27FC236}">
                <a16:creationId xmlns:a16="http://schemas.microsoft.com/office/drawing/2014/main" id="{01FD2BE6-29E4-4EEC-B4DB-1E076649C655}"/>
              </a:ext>
            </a:extLst>
          </p:cNvPr>
          <p:cNvSpPr/>
          <p:nvPr/>
        </p:nvSpPr>
        <p:spPr>
          <a:xfrm>
            <a:off x="3767041" y="1376804"/>
            <a:ext cx="470000" cy="307777"/>
          </a:xfrm>
          <a:prstGeom prst="rect">
            <a:avLst/>
          </a:prstGeom>
        </p:spPr>
        <p:txBody>
          <a:bodyPr wrap="square">
            <a:spAutoFit/>
          </a:bodyPr>
          <a:lstStyle/>
          <a:p>
            <a:r>
              <a:rPr lang="sv-SE" sz="1400">
                <a:latin typeface="Calibri"/>
              </a:rPr>
              <a:t>≈ 2</a:t>
            </a:r>
            <a:endParaRPr lang="sv-SE" sz="1400"/>
          </a:p>
        </p:txBody>
      </p:sp>
      <p:sp>
        <p:nvSpPr>
          <p:cNvPr id="2" name="textruta 1">
            <a:extLst>
              <a:ext uri="{FF2B5EF4-FFF2-40B4-BE49-F238E27FC236}">
                <a16:creationId xmlns:a16="http://schemas.microsoft.com/office/drawing/2014/main" id="{BEE55216-6E3C-4B23-AC19-694FF87CCE58}"/>
              </a:ext>
            </a:extLst>
          </p:cNvPr>
          <p:cNvSpPr txBox="1"/>
          <p:nvPr/>
        </p:nvSpPr>
        <p:spPr>
          <a:xfrm>
            <a:off x="386645" y="1417588"/>
            <a:ext cx="1759550" cy="3139321"/>
          </a:xfrm>
          <a:prstGeom prst="rect">
            <a:avLst/>
          </a:prstGeom>
          <a:noFill/>
        </p:spPr>
        <p:txBody>
          <a:bodyPr wrap="square" rtlCol="0">
            <a:spAutoFit/>
          </a:bodyPr>
          <a:lstStyle/>
          <a:p>
            <a:r>
              <a:rPr lang="sv-SE" dirty="0"/>
              <a:t>Till heltal avrundat genomsnittligt antal fall av säkra suicid per år per kommun.</a:t>
            </a:r>
          </a:p>
          <a:p>
            <a:endParaRPr lang="sv-SE" dirty="0"/>
          </a:p>
          <a:p>
            <a:r>
              <a:rPr lang="sv-SE" dirty="0"/>
              <a:t>Medelvärde </a:t>
            </a:r>
          </a:p>
          <a:p>
            <a:r>
              <a:rPr lang="sv-SE" dirty="0"/>
              <a:t>för perioden 2005-2019.</a:t>
            </a:r>
          </a:p>
        </p:txBody>
      </p:sp>
      <p:sp>
        <p:nvSpPr>
          <p:cNvPr id="3" name="Rektangel 2">
            <a:extLst>
              <a:ext uri="{FF2B5EF4-FFF2-40B4-BE49-F238E27FC236}">
                <a16:creationId xmlns:a16="http://schemas.microsoft.com/office/drawing/2014/main" id="{46C20BCE-8B51-4505-98E3-41BE96311084}"/>
              </a:ext>
            </a:extLst>
          </p:cNvPr>
          <p:cNvSpPr/>
          <p:nvPr/>
        </p:nvSpPr>
        <p:spPr>
          <a:xfrm>
            <a:off x="6187342" y="4440521"/>
            <a:ext cx="1481002" cy="2462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1" name="textruta 20">
            <a:extLst>
              <a:ext uri="{FF2B5EF4-FFF2-40B4-BE49-F238E27FC236}">
                <a16:creationId xmlns:a16="http://schemas.microsoft.com/office/drawing/2014/main" id="{5C6BB84A-6835-4813-AE0F-61BA5883903D}"/>
              </a:ext>
            </a:extLst>
          </p:cNvPr>
          <p:cNvSpPr txBox="1"/>
          <p:nvPr/>
        </p:nvSpPr>
        <p:spPr>
          <a:xfrm>
            <a:off x="263708" y="4845674"/>
            <a:ext cx="2622988"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050" b="0" i="1" u="none" strike="noStrike" kern="1200" cap="none" spc="0" normalizeH="0" baseline="0" noProof="0" dirty="0">
                <a:ln>
                  <a:noFill/>
                </a:ln>
                <a:solidFill>
                  <a:srgbClr val="000000"/>
                </a:solidFill>
                <a:effectLst/>
                <a:uLnTx/>
                <a:uFillTx/>
                <a:latin typeface="Arial"/>
                <a:ea typeface="+mn-ea"/>
                <a:cs typeface="+mn-cs"/>
              </a:rPr>
              <a:t>Källa: Socialstyrelsen, eget uttag</a:t>
            </a:r>
          </a:p>
        </p:txBody>
      </p:sp>
    </p:spTree>
    <p:extLst>
      <p:ext uri="{BB962C8B-B14F-4D97-AF65-F5344CB8AC3E}">
        <p14:creationId xmlns:p14="http://schemas.microsoft.com/office/powerpoint/2010/main" val="1670982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882854A-156C-455B-85FE-20AE04DFFFCA}"/>
              </a:ext>
            </a:extLst>
          </p:cNvPr>
          <p:cNvSpPr>
            <a:spLocks noGrp="1"/>
          </p:cNvSpPr>
          <p:nvPr>
            <p:ph type="ctrTitle"/>
          </p:nvPr>
        </p:nvSpPr>
        <p:spPr/>
        <p:txBody>
          <a:bodyPr/>
          <a:lstStyle/>
          <a:p>
            <a:r>
              <a:rPr lang="sv-SE"/>
              <a:t>Antal säkra självmord fördelat på kön och ålder</a:t>
            </a:r>
          </a:p>
        </p:txBody>
      </p:sp>
    </p:spTree>
    <p:extLst>
      <p:ext uri="{BB962C8B-B14F-4D97-AF65-F5344CB8AC3E}">
        <p14:creationId xmlns:p14="http://schemas.microsoft.com/office/powerpoint/2010/main" val="1271925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52DE89B-EA94-4592-9611-DFF0388C4C5F}"/>
              </a:ext>
            </a:extLst>
          </p:cNvPr>
          <p:cNvSpPr>
            <a:spLocks noGrp="1"/>
          </p:cNvSpPr>
          <p:nvPr>
            <p:ph type="title"/>
          </p:nvPr>
        </p:nvSpPr>
        <p:spPr/>
        <p:txBody>
          <a:bodyPr/>
          <a:lstStyle/>
          <a:p>
            <a:r>
              <a:rPr lang="sv-SE"/>
              <a:t>Suicid </a:t>
            </a:r>
          </a:p>
        </p:txBody>
      </p:sp>
      <p:sp>
        <p:nvSpPr>
          <p:cNvPr id="3" name="Platshållare för text 2">
            <a:extLst>
              <a:ext uri="{FF2B5EF4-FFF2-40B4-BE49-F238E27FC236}">
                <a16:creationId xmlns:a16="http://schemas.microsoft.com/office/drawing/2014/main" id="{6A0E4FB0-D1E8-4A91-8D5E-EC1792946C5E}"/>
              </a:ext>
            </a:extLst>
          </p:cNvPr>
          <p:cNvSpPr>
            <a:spLocks noGrp="1"/>
          </p:cNvSpPr>
          <p:nvPr>
            <p:ph type="body" sz="quarter" idx="13"/>
          </p:nvPr>
        </p:nvSpPr>
        <p:spPr>
          <a:xfrm>
            <a:off x="1764288" y="1862138"/>
            <a:ext cx="5616024" cy="2430000"/>
          </a:xfrm>
        </p:spPr>
        <p:txBody>
          <a:bodyPr/>
          <a:lstStyle/>
          <a:p>
            <a:pPr marL="144900" lvl="0" indent="0">
              <a:buNone/>
            </a:pPr>
            <a:r>
              <a:rPr lang="sv-SE">
                <a:solidFill>
                  <a:srgbClr val="000000"/>
                </a:solidFill>
              </a:rPr>
              <a:t>Suicid är ett folkhälsoproblem</a:t>
            </a:r>
          </a:p>
          <a:p>
            <a:pPr marL="144900" lvl="0" indent="0">
              <a:buNone/>
            </a:pPr>
            <a:r>
              <a:rPr lang="sv-SE">
                <a:solidFill>
                  <a:srgbClr val="000000"/>
                </a:solidFill>
              </a:rPr>
              <a:t>Medvetenheten om suicid i det svenska samhället behöver öka</a:t>
            </a:r>
          </a:p>
          <a:p>
            <a:pPr marL="144900" lvl="0" indent="0">
              <a:buNone/>
            </a:pPr>
            <a:r>
              <a:rPr lang="sv-SE">
                <a:solidFill>
                  <a:srgbClr val="000000"/>
                </a:solidFill>
              </a:rPr>
              <a:t>Suicid kan förhindras och förebyggas</a:t>
            </a:r>
          </a:p>
          <a:p>
            <a:pPr marL="144900" lvl="0" indent="0">
              <a:buNone/>
            </a:pPr>
            <a:r>
              <a:rPr lang="sv-SE">
                <a:solidFill>
                  <a:srgbClr val="000000"/>
                </a:solidFill>
              </a:rPr>
              <a:t>Det är aldrig farligt att fråga eller prata om</a:t>
            </a:r>
          </a:p>
          <a:p>
            <a:pPr marL="144900" lvl="0" indent="0">
              <a:buNone/>
            </a:pPr>
            <a:endParaRPr lang="sv-SE">
              <a:solidFill>
                <a:srgbClr val="000000"/>
              </a:solidFill>
            </a:endParaRPr>
          </a:p>
          <a:p>
            <a:endParaRPr lang="sv-SE"/>
          </a:p>
        </p:txBody>
      </p:sp>
    </p:spTree>
    <p:extLst>
      <p:ext uri="{BB962C8B-B14F-4D97-AF65-F5344CB8AC3E}">
        <p14:creationId xmlns:p14="http://schemas.microsoft.com/office/powerpoint/2010/main" val="10146688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Platshållare för innehåll 5">
            <a:extLst>
              <a:ext uri="{FF2B5EF4-FFF2-40B4-BE49-F238E27FC236}">
                <a16:creationId xmlns:a16="http://schemas.microsoft.com/office/drawing/2014/main" id="{9083C909-AAC6-4763-B876-2C7B77E95CBE}"/>
              </a:ext>
            </a:extLst>
          </p:cNvPr>
          <p:cNvGraphicFramePr>
            <a:graphicFrameLocks/>
          </p:cNvGraphicFramePr>
          <p:nvPr>
            <p:extLst>
              <p:ext uri="{D42A27DB-BD31-4B8C-83A1-F6EECF244321}">
                <p14:modId xmlns:p14="http://schemas.microsoft.com/office/powerpoint/2010/main" val="2725415674"/>
              </p:ext>
            </p:extLst>
          </p:nvPr>
        </p:nvGraphicFramePr>
        <p:xfrm>
          <a:off x="539552" y="195487"/>
          <a:ext cx="7783896" cy="4824536"/>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ruta 3">
            <a:extLst>
              <a:ext uri="{FF2B5EF4-FFF2-40B4-BE49-F238E27FC236}">
                <a16:creationId xmlns:a16="http://schemas.microsoft.com/office/drawing/2014/main" id="{BE2FA96B-9C82-4ED1-93EF-5ACCF1A8987D}"/>
              </a:ext>
            </a:extLst>
          </p:cNvPr>
          <p:cNvSpPr txBox="1"/>
          <p:nvPr/>
        </p:nvSpPr>
        <p:spPr>
          <a:xfrm>
            <a:off x="299646" y="4852510"/>
            <a:ext cx="2928004" cy="253916"/>
          </a:xfrm>
          <a:prstGeom prst="rect">
            <a:avLst/>
          </a:prstGeom>
          <a:noFill/>
        </p:spPr>
        <p:txBody>
          <a:bodyPr wrap="square" rtlCol="0">
            <a:spAutoFit/>
          </a:bodyPr>
          <a:lstStyle/>
          <a:p>
            <a:pPr lvl="0">
              <a:defRPr/>
            </a:pPr>
            <a:r>
              <a:rPr kumimoji="0" lang="sv-SE" sz="1050" b="0" i="1" u="none" strike="noStrike" kern="1200" cap="none" spc="0" normalizeH="0" baseline="0" noProof="0" dirty="0">
                <a:ln>
                  <a:noFill/>
                </a:ln>
                <a:solidFill>
                  <a:srgbClr val="000000"/>
                </a:solidFill>
                <a:effectLst/>
                <a:uLnTx/>
                <a:uFillTx/>
                <a:latin typeface="Arial"/>
                <a:ea typeface="+mn-ea"/>
                <a:cs typeface="+mn-cs"/>
              </a:rPr>
              <a:t>Källa: </a:t>
            </a:r>
            <a:r>
              <a:rPr lang="sv-SE" sz="1050" i="1" dirty="0">
                <a:solidFill>
                  <a:srgbClr val="000000"/>
                </a:solidFill>
                <a:latin typeface="Arial"/>
              </a:rPr>
              <a:t>Socialstyrelsen.se, dödsorsaksregistret</a:t>
            </a:r>
            <a:endParaRPr kumimoji="0" lang="sv-SE" sz="1050" b="0" i="1"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9109363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Platshållare för innehåll 5">
            <a:extLst>
              <a:ext uri="{FF2B5EF4-FFF2-40B4-BE49-F238E27FC236}">
                <a16:creationId xmlns:a16="http://schemas.microsoft.com/office/drawing/2014/main" id="{0EF4EF7B-EBA4-4CB7-B8F1-957D4DD484E0}"/>
              </a:ext>
            </a:extLst>
          </p:cNvPr>
          <p:cNvGraphicFramePr>
            <a:graphicFrameLocks/>
          </p:cNvGraphicFramePr>
          <p:nvPr>
            <p:extLst>
              <p:ext uri="{D42A27DB-BD31-4B8C-83A1-F6EECF244321}">
                <p14:modId xmlns:p14="http://schemas.microsoft.com/office/powerpoint/2010/main" val="253458664"/>
              </p:ext>
            </p:extLst>
          </p:nvPr>
        </p:nvGraphicFramePr>
        <p:xfrm>
          <a:off x="467544" y="195486"/>
          <a:ext cx="7855904" cy="4824536"/>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ruta 2">
            <a:extLst>
              <a:ext uri="{FF2B5EF4-FFF2-40B4-BE49-F238E27FC236}">
                <a16:creationId xmlns:a16="http://schemas.microsoft.com/office/drawing/2014/main" id="{8DE0EC93-AF1F-4E53-8140-C7422E8BD13B}"/>
              </a:ext>
            </a:extLst>
          </p:cNvPr>
          <p:cNvSpPr txBox="1"/>
          <p:nvPr/>
        </p:nvSpPr>
        <p:spPr>
          <a:xfrm>
            <a:off x="323528" y="4889584"/>
            <a:ext cx="3007068" cy="253916"/>
          </a:xfrm>
          <a:prstGeom prst="rect">
            <a:avLst/>
          </a:prstGeom>
          <a:noFill/>
        </p:spPr>
        <p:txBody>
          <a:bodyPr wrap="square" rtlCol="0">
            <a:spAutoFit/>
          </a:bodyPr>
          <a:lstStyle/>
          <a:p>
            <a:pPr lvl="0">
              <a:defRPr/>
            </a:pPr>
            <a:r>
              <a:rPr kumimoji="0" lang="sv-SE" sz="1050" b="0" i="1" u="none" strike="noStrike" kern="1200" cap="none" spc="0" normalizeH="0" baseline="0" noProof="0" dirty="0">
                <a:ln>
                  <a:noFill/>
                </a:ln>
                <a:solidFill>
                  <a:srgbClr val="000000"/>
                </a:solidFill>
                <a:effectLst/>
                <a:uLnTx/>
                <a:uFillTx/>
                <a:latin typeface="Arial"/>
                <a:ea typeface="+mn-ea"/>
                <a:cs typeface="+mn-cs"/>
              </a:rPr>
              <a:t>Källa: </a:t>
            </a:r>
            <a:r>
              <a:rPr lang="sv-SE" sz="1050" i="1" dirty="0">
                <a:solidFill>
                  <a:srgbClr val="000000"/>
                </a:solidFill>
                <a:latin typeface="Arial"/>
              </a:rPr>
              <a:t>Socialstyrelsen.se, dödsorsaksregistret</a:t>
            </a:r>
            <a:endParaRPr kumimoji="0" lang="sv-SE" sz="1050" b="0" i="1"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5290813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2B95568-2DB8-4DF2-89D1-5334A16A90F0}"/>
              </a:ext>
            </a:extLst>
          </p:cNvPr>
          <p:cNvSpPr>
            <a:spLocks noGrp="1"/>
          </p:cNvSpPr>
          <p:nvPr>
            <p:ph type="title"/>
          </p:nvPr>
        </p:nvSpPr>
        <p:spPr/>
        <p:txBody>
          <a:bodyPr/>
          <a:lstStyle/>
          <a:p>
            <a:r>
              <a:rPr lang="sv-SE" dirty="0"/>
              <a:t>Källor och uppdateringar</a:t>
            </a:r>
          </a:p>
        </p:txBody>
      </p:sp>
      <p:sp>
        <p:nvSpPr>
          <p:cNvPr id="3" name="Platshållare för text 2">
            <a:extLst>
              <a:ext uri="{FF2B5EF4-FFF2-40B4-BE49-F238E27FC236}">
                <a16:creationId xmlns:a16="http://schemas.microsoft.com/office/drawing/2014/main" id="{4702DD26-E373-4FC2-B35F-2E726FF3B8CD}"/>
              </a:ext>
            </a:extLst>
          </p:cNvPr>
          <p:cNvSpPr>
            <a:spLocks noGrp="1"/>
          </p:cNvSpPr>
          <p:nvPr>
            <p:ph type="body" sz="quarter" idx="13"/>
          </p:nvPr>
        </p:nvSpPr>
        <p:spPr>
          <a:xfrm>
            <a:off x="1872606" y="1862138"/>
            <a:ext cx="5867745" cy="2430000"/>
          </a:xfrm>
        </p:spPr>
        <p:txBody>
          <a:bodyPr/>
          <a:lstStyle/>
          <a:p>
            <a:pPr marL="0" indent="0">
              <a:buNone/>
            </a:pPr>
            <a:r>
              <a:rPr lang="sv-SE" i="1" dirty="0"/>
              <a:t>Information från socialstyrelsen.se, senast uppdaterad juni 2021.  </a:t>
            </a:r>
          </a:p>
          <a:p>
            <a:pPr marL="0" indent="0">
              <a:buNone/>
            </a:pPr>
            <a:r>
              <a:rPr lang="sv-SE" i="1" dirty="0"/>
              <a:t>Information från folkhälsomyndigheten.se, senast uppdaterad november 2020. </a:t>
            </a:r>
          </a:p>
        </p:txBody>
      </p:sp>
    </p:spTree>
    <p:extLst>
      <p:ext uri="{BB962C8B-B14F-4D97-AF65-F5344CB8AC3E}">
        <p14:creationId xmlns:p14="http://schemas.microsoft.com/office/powerpoint/2010/main" val="2105026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ctrTitle" idx="4294967295"/>
          </p:nvPr>
        </p:nvSpPr>
        <p:spPr>
          <a:xfrm>
            <a:off x="448729" y="2931790"/>
            <a:ext cx="8246542" cy="2052637"/>
          </a:xfrm>
        </p:spPr>
        <p:txBody>
          <a:bodyPr>
            <a:normAutofit fontScale="90000"/>
          </a:bodyPr>
          <a:lstStyle/>
          <a:p>
            <a:br>
              <a:rPr lang="sv-SE" sz="2000">
                <a:solidFill>
                  <a:schemeClr val="bg1"/>
                </a:solidFill>
              </a:rPr>
            </a:br>
            <a:br>
              <a:rPr lang="sv-SE" sz="2000">
                <a:solidFill>
                  <a:schemeClr val="bg1"/>
                </a:solidFill>
              </a:rPr>
            </a:br>
            <a:br>
              <a:rPr lang="sv-SE" sz="2000">
                <a:solidFill>
                  <a:schemeClr val="bg1"/>
                </a:solidFill>
              </a:rPr>
            </a:br>
            <a:br>
              <a:rPr lang="sv-SE" sz="2000">
                <a:solidFill>
                  <a:schemeClr val="bg1"/>
                </a:solidFill>
              </a:rPr>
            </a:br>
            <a:br>
              <a:rPr lang="sv-SE" sz="2000">
                <a:solidFill>
                  <a:schemeClr val="bg1"/>
                </a:solidFill>
              </a:rPr>
            </a:br>
            <a:r>
              <a:rPr lang="sv-SE" sz="1800">
                <a:solidFill>
                  <a:schemeClr val="bg1"/>
                </a:solidFill>
              </a:rPr>
              <a:t>Karen O’Quin </a:t>
            </a:r>
            <a:r>
              <a:rPr lang="sv-SE" sz="1800">
                <a:solidFill>
                  <a:schemeClr val="bg1"/>
                </a:solidFill>
                <a:hlinkClick r:id="rId3">
                  <a:extLst>
                    <a:ext uri="{A12FA001-AC4F-418D-AE19-62706E023703}">
                      <ahyp:hlinkClr xmlns:ahyp="http://schemas.microsoft.com/office/drawing/2018/hyperlinkcolor" val="tx"/>
                    </a:ext>
                  </a:extLst>
                </a:hlinkClick>
              </a:rPr>
              <a:t>karen.oquin@regionvarmland.se</a:t>
            </a:r>
            <a:br>
              <a:rPr lang="sv-SE" sz="1800">
                <a:solidFill>
                  <a:schemeClr val="bg1"/>
                </a:solidFill>
              </a:rPr>
            </a:br>
            <a:r>
              <a:rPr lang="sv-SE" sz="1800">
                <a:solidFill>
                  <a:schemeClr val="bg1"/>
                </a:solidFill>
              </a:rPr>
              <a:t>Annika Ode </a:t>
            </a:r>
            <a:r>
              <a:rPr lang="sv-SE" sz="1800" u="sng">
                <a:solidFill>
                  <a:schemeClr val="bg1"/>
                </a:solidFill>
              </a:rPr>
              <a:t>annika.ode@regionvarmland.se</a:t>
            </a:r>
            <a:br>
              <a:rPr lang="sv-SE" sz="1800" u="sng">
                <a:solidFill>
                  <a:schemeClr val="bg1"/>
                </a:solidFill>
              </a:rPr>
            </a:br>
            <a:r>
              <a:rPr lang="sv-SE" sz="1800">
                <a:solidFill>
                  <a:schemeClr val="bg1"/>
                </a:solidFill>
              </a:rPr>
              <a:t>Hanna Weimann </a:t>
            </a:r>
            <a:r>
              <a:rPr lang="sv-SE" sz="1800" u="sng">
                <a:solidFill>
                  <a:schemeClr val="bg1"/>
                </a:solidFill>
              </a:rPr>
              <a:t>hanna.weimann@regionvarmland.se</a:t>
            </a:r>
            <a:br>
              <a:rPr lang="sv-SE" sz="2000">
                <a:solidFill>
                  <a:schemeClr val="bg1"/>
                </a:solidFill>
              </a:rPr>
            </a:br>
            <a:br>
              <a:rPr lang="sv-SE" sz="2000">
                <a:solidFill>
                  <a:schemeClr val="bg1"/>
                </a:solidFill>
              </a:rPr>
            </a:br>
            <a:br>
              <a:rPr lang="sv-SE" sz="2000">
                <a:solidFill>
                  <a:schemeClr val="bg1"/>
                </a:solidFill>
              </a:rPr>
            </a:br>
            <a:br>
              <a:rPr lang="sv-SE" sz="2000">
                <a:solidFill>
                  <a:schemeClr val="bg1"/>
                </a:solidFill>
              </a:rPr>
            </a:br>
            <a:endParaRPr lang="sv-SE" sz="2000">
              <a:solidFill>
                <a:schemeClr val="bg1"/>
              </a:solidFill>
            </a:endParaRPr>
          </a:p>
        </p:txBody>
      </p:sp>
    </p:spTree>
    <p:extLst>
      <p:ext uri="{BB962C8B-B14F-4D97-AF65-F5344CB8AC3E}">
        <p14:creationId xmlns:p14="http://schemas.microsoft.com/office/powerpoint/2010/main" val="809178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8BDFB85-8515-47D5-84F4-F866DA6E7D32}"/>
              </a:ext>
            </a:extLst>
          </p:cNvPr>
          <p:cNvSpPr>
            <a:spLocks noGrp="1"/>
          </p:cNvSpPr>
          <p:nvPr>
            <p:ph type="title"/>
          </p:nvPr>
        </p:nvSpPr>
        <p:spPr/>
        <p:txBody>
          <a:bodyPr/>
          <a:lstStyle/>
          <a:p>
            <a:r>
              <a:rPr lang="sv-SE"/>
              <a:t>Förekomst</a:t>
            </a:r>
          </a:p>
        </p:txBody>
      </p:sp>
      <p:sp>
        <p:nvSpPr>
          <p:cNvPr id="3" name="Platshållare för text 2">
            <a:extLst>
              <a:ext uri="{FF2B5EF4-FFF2-40B4-BE49-F238E27FC236}">
                <a16:creationId xmlns:a16="http://schemas.microsoft.com/office/drawing/2014/main" id="{11A6916E-A3DF-4E1F-B469-E72012D98676}"/>
              </a:ext>
            </a:extLst>
          </p:cNvPr>
          <p:cNvSpPr>
            <a:spLocks noGrp="1"/>
          </p:cNvSpPr>
          <p:nvPr>
            <p:ph type="body" sz="quarter" idx="13"/>
          </p:nvPr>
        </p:nvSpPr>
        <p:spPr/>
        <p:txBody>
          <a:bodyPr/>
          <a:lstStyle/>
          <a:p>
            <a:r>
              <a:rPr lang="sv-SE" dirty="0">
                <a:solidFill>
                  <a:srgbClr val="000000"/>
                </a:solidFill>
              </a:rPr>
              <a:t>Män tar sitt liv oftare än kvinnor</a:t>
            </a:r>
          </a:p>
          <a:p>
            <a:r>
              <a:rPr lang="sv-SE" dirty="0">
                <a:solidFill>
                  <a:srgbClr val="000000"/>
                </a:solidFill>
              </a:rPr>
              <a:t>Suicid är den vanligaste dödsorsaken bland män i åldersgruppen 15–44 år och den näst vanligaste för kvinnor i samma åldersgrupp</a:t>
            </a:r>
          </a:p>
          <a:p>
            <a:r>
              <a:rPr lang="sv-SE" dirty="0">
                <a:solidFill>
                  <a:srgbClr val="000000"/>
                </a:solidFill>
              </a:rPr>
              <a:t>I Värmland sker i genomsnitt 43 suicid varje år</a:t>
            </a:r>
          </a:p>
          <a:p>
            <a:endParaRPr lang="sv-SE" dirty="0">
              <a:solidFill>
                <a:srgbClr val="000000"/>
              </a:solidFill>
            </a:endParaRPr>
          </a:p>
          <a:p>
            <a:pPr marL="0" indent="0">
              <a:buNone/>
            </a:pPr>
            <a:endParaRPr lang="sv-SE" dirty="0">
              <a:solidFill>
                <a:srgbClr val="000000"/>
              </a:solidFill>
            </a:endParaRPr>
          </a:p>
          <a:p>
            <a:endParaRPr lang="sv-SE" dirty="0"/>
          </a:p>
        </p:txBody>
      </p:sp>
    </p:spTree>
    <p:extLst>
      <p:ext uri="{BB962C8B-B14F-4D97-AF65-F5344CB8AC3E}">
        <p14:creationId xmlns:p14="http://schemas.microsoft.com/office/powerpoint/2010/main" val="504107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F8174E8D-FDA7-4F53-B977-07B92473376D}"/>
              </a:ext>
            </a:extLst>
          </p:cNvPr>
          <p:cNvSpPr>
            <a:spLocks noGrp="1"/>
          </p:cNvSpPr>
          <p:nvPr>
            <p:ph type="body" idx="1"/>
          </p:nvPr>
        </p:nvSpPr>
        <p:spPr>
          <a:xfrm>
            <a:off x="1899047" y="1108269"/>
            <a:ext cx="3105001" cy="617934"/>
          </a:xfrm>
        </p:spPr>
        <p:txBody>
          <a:bodyPr/>
          <a:lstStyle/>
          <a:p>
            <a:r>
              <a:rPr lang="sv-SE" sz="2700"/>
              <a:t>Riskfaktorer</a:t>
            </a:r>
          </a:p>
        </p:txBody>
      </p:sp>
      <p:sp>
        <p:nvSpPr>
          <p:cNvPr id="5" name="Platshållare för innehåll 4">
            <a:extLst>
              <a:ext uri="{FF2B5EF4-FFF2-40B4-BE49-F238E27FC236}">
                <a16:creationId xmlns:a16="http://schemas.microsoft.com/office/drawing/2014/main" id="{ED3FF019-9327-40A4-836E-59641254C67B}"/>
              </a:ext>
            </a:extLst>
          </p:cNvPr>
          <p:cNvSpPr>
            <a:spLocks noGrp="1"/>
          </p:cNvSpPr>
          <p:nvPr>
            <p:ph sz="half" idx="13"/>
          </p:nvPr>
        </p:nvSpPr>
        <p:spPr>
          <a:xfrm>
            <a:off x="1899047" y="1863000"/>
            <a:ext cx="3105000" cy="2430000"/>
          </a:xfrm>
        </p:spPr>
        <p:txBody>
          <a:bodyPr/>
          <a:lstStyle/>
          <a:p>
            <a:r>
              <a:rPr lang="sv-SE" sz="1800"/>
              <a:t>Psykisk sjukdom</a:t>
            </a:r>
          </a:p>
          <a:p>
            <a:r>
              <a:rPr lang="sv-SE" sz="1800"/>
              <a:t>Tidigare självmordsförsök</a:t>
            </a:r>
          </a:p>
          <a:p>
            <a:r>
              <a:rPr lang="sv-SE" sz="1800"/>
              <a:t>Riskbruk och missbruk</a:t>
            </a:r>
          </a:p>
          <a:p>
            <a:r>
              <a:rPr lang="sv-SE" sz="1800"/>
              <a:t>Obehandlad depression</a:t>
            </a:r>
          </a:p>
          <a:p>
            <a:r>
              <a:rPr lang="sv-SE" sz="1800"/>
              <a:t>Manligt kön</a:t>
            </a:r>
          </a:p>
          <a:p>
            <a:r>
              <a:rPr lang="sv-SE" sz="1800"/>
              <a:t>Högre ålder</a:t>
            </a:r>
          </a:p>
          <a:p>
            <a:r>
              <a:rPr lang="sv-SE" sz="1800"/>
              <a:t>Personlighetsdrag som lättkränkthet och impulsivitet</a:t>
            </a:r>
          </a:p>
          <a:p>
            <a:endParaRPr lang="sv-SE"/>
          </a:p>
        </p:txBody>
      </p:sp>
      <p:sp>
        <p:nvSpPr>
          <p:cNvPr id="6" name="Platshållare för innehåll 5">
            <a:extLst>
              <a:ext uri="{FF2B5EF4-FFF2-40B4-BE49-F238E27FC236}">
                <a16:creationId xmlns:a16="http://schemas.microsoft.com/office/drawing/2014/main" id="{12DFA0F5-48E1-42C5-9B6C-D673173C564D}"/>
              </a:ext>
            </a:extLst>
          </p:cNvPr>
          <p:cNvSpPr>
            <a:spLocks noGrp="1"/>
          </p:cNvSpPr>
          <p:nvPr>
            <p:ph sz="half" idx="2"/>
          </p:nvPr>
        </p:nvSpPr>
        <p:spPr>
          <a:xfrm>
            <a:off x="4923384" y="1863000"/>
            <a:ext cx="3825080" cy="2430000"/>
          </a:xfrm>
        </p:spPr>
        <p:txBody>
          <a:bodyPr vert="horz" lIns="91440" tIns="45720" rIns="91440" bIns="45720" rtlCol="0" anchor="t">
            <a:noAutofit/>
          </a:bodyPr>
          <a:lstStyle/>
          <a:p>
            <a:pPr marL="188595" indent="-188595"/>
            <a:r>
              <a:rPr lang="sv-SE" sz="1800" dirty="0"/>
              <a:t>Erfarenhet av våld</a:t>
            </a:r>
            <a:endParaRPr lang="sv-SE" dirty="0"/>
          </a:p>
          <a:p>
            <a:pPr marL="188595" indent="-188595"/>
            <a:r>
              <a:rPr lang="sv-SE" sz="1800" dirty="0"/>
              <a:t>Ensamhet</a:t>
            </a:r>
            <a:endParaRPr lang="sv-SE" sz="1800" dirty="0">
              <a:cs typeface="Arial"/>
            </a:endParaRPr>
          </a:p>
          <a:p>
            <a:pPr marL="188595" indent="-188595"/>
            <a:r>
              <a:rPr lang="sv-SE" sz="1800" dirty="0"/>
              <a:t>Att vara HBTQI</a:t>
            </a:r>
            <a:endParaRPr lang="sv-SE" sz="1800" dirty="0">
              <a:cs typeface="Arial"/>
            </a:endParaRPr>
          </a:p>
          <a:p>
            <a:pPr marL="188595" indent="-188595"/>
            <a:r>
              <a:rPr lang="sv-SE" sz="1800" dirty="0"/>
              <a:t>Svår kroppslig sjukdom/att ha flera olika sjukdomstillstånd</a:t>
            </a:r>
            <a:endParaRPr lang="sv-SE" sz="1800" dirty="0">
              <a:cs typeface="Arial"/>
            </a:endParaRPr>
          </a:p>
          <a:p>
            <a:pPr marL="188595" indent="-188595"/>
            <a:r>
              <a:rPr lang="sv-SE" sz="1800" dirty="0"/>
              <a:t>Större livsomställningar</a:t>
            </a:r>
            <a:endParaRPr lang="sv-SE" sz="1800" dirty="0">
              <a:cs typeface="Arial"/>
            </a:endParaRPr>
          </a:p>
          <a:p>
            <a:pPr marL="188595" indent="-188595"/>
            <a:r>
              <a:rPr lang="sv-SE" sz="1800" dirty="0"/>
              <a:t>Förluster av olika slag</a:t>
            </a:r>
            <a:endParaRPr lang="sv-SE" sz="1800" dirty="0">
              <a:cs typeface="Arial"/>
            </a:endParaRPr>
          </a:p>
        </p:txBody>
      </p:sp>
    </p:spTree>
    <p:extLst>
      <p:ext uri="{BB962C8B-B14F-4D97-AF65-F5344CB8AC3E}">
        <p14:creationId xmlns:p14="http://schemas.microsoft.com/office/powerpoint/2010/main" val="1309512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Suicidmetoder </a:t>
            </a:r>
          </a:p>
        </p:txBody>
      </p:sp>
      <p:sp>
        <p:nvSpPr>
          <p:cNvPr id="3" name="Platshållare för innehåll 2"/>
          <p:cNvSpPr>
            <a:spLocks noGrp="1"/>
          </p:cNvSpPr>
          <p:nvPr>
            <p:ph type="body" sz="quarter" idx="13"/>
          </p:nvPr>
        </p:nvSpPr>
        <p:spPr/>
        <p:txBody>
          <a:bodyPr/>
          <a:lstStyle/>
          <a:p>
            <a:pPr marL="0" indent="0">
              <a:buNone/>
            </a:pPr>
            <a:r>
              <a:rPr lang="sv-SE"/>
              <a:t>Cirka två tredjedelar av dem som tar livet av sig i Sverige gör det genom förgiftning eller hängning. Bland kvinnor är förgiftning vanligast och bland män är hängning den vanligaste metoden.</a:t>
            </a:r>
          </a:p>
          <a:p>
            <a:pPr marL="0" indent="0">
              <a:buNone/>
            </a:pPr>
            <a:endParaRPr lang="sv-SE"/>
          </a:p>
          <a:p>
            <a:pPr marL="0" indent="0">
              <a:buNone/>
            </a:pPr>
            <a:endParaRPr lang="sv-SE"/>
          </a:p>
        </p:txBody>
      </p:sp>
    </p:spTree>
    <p:extLst>
      <p:ext uri="{BB962C8B-B14F-4D97-AF65-F5344CB8AC3E}">
        <p14:creationId xmlns:p14="http://schemas.microsoft.com/office/powerpoint/2010/main" val="3572933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2B95568-2DB8-4DF2-89D1-5334A16A90F0}"/>
              </a:ext>
            </a:extLst>
          </p:cNvPr>
          <p:cNvSpPr>
            <a:spLocks noGrp="1"/>
          </p:cNvSpPr>
          <p:nvPr>
            <p:ph type="title"/>
          </p:nvPr>
        </p:nvSpPr>
        <p:spPr/>
        <p:txBody>
          <a:bodyPr/>
          <a:lstStyle/>
          <a:p>
            <a:r>
              <a:rPr lang="sv-SE"/>
              <a:t>Ordförklaring</a:t>
            </a:r>
          </a:p>
        </p:txBody>
      </p:sp>
      <p:sp>
        <p:nvSpPr>
          <p:cNvPr id="3" name="Platshållare för text 2">
            <a:extLst>
              <a:ext uri="{FF2B5EF4-FFF2-40B4-BE49-F238E27FC236}">
                <a16:creationId xmlns:a16="http://schemas.microsoft.com/office/drawing/2014/main" id="{4702DD26-E373-4FC2-B35F-2E726FF3B8CD}"/>
              </a:ext>
            </a:extLst>
          </p:cNvPr>
          <p:cNvSpPr>
            <a:spLocks noGrp="1"/>
          </p:cNvSpPr>
          <p:nvPr>
            <p:ph type="body" sz="quarter" idx="13"/>
          </p:nvPr>
        </p:nvSpPr>
        <p:spPr>
          <a:xfrm>
            <a:off x="1872606" y="1862138"/>
            <a:ext cx="5867745" cy="2430000"/>
          </a:xfrm>
        </p:spPr>
        <p:txBody>
          <a:bodyPr vert="horz" lIns="91440" tIns="45720" rIns="91440" bIns="45720" rtlCol="0" anchor="t">
            <a:noAutofit/>
          </a:bodyPr>
          <a:lstStyle/>
          <a:p>
            <a:pPr marL="0" indent="0">
              <a:buNone/>
            </a:pPr>
            <a:r>
              <a:rPr lang="sv-SE" dirty="0"/>
              <a:t>Självmord och suicid används synonymt. Även begreppet psykologiskt olycksfall kan användas.</a:t>
            </a:r>
          </a:p>
          <a:p>
            <a:pPr marL="0" indent="0">
              <a:buNone/>
            </a:pPr>
            <a:r>
              <a:rPr lang="sv-SE" dirty="0"/>
              <a:t>Säkra självmord = Inget tvivel om att det är ett självmord. </a:t>
            </a:r>
            <a:endParaRPr lang="sv-SE" dirty="0">
              <a:cs typeface="Arial"/>
            </a:endParaRPr>
          </a:p>
          <a:p>
            <a:pPr marL="0" indent="0">
              <a:buNone/>
            </a:pPr>
            <a:r>
              <a:rPr lang="sv-SE" dirty="0"/>
              <a:t>Osäkra självmord = Oklart om skada uppkommit genom olycksfall eller om det var en avsiktlig handling.</a:t>
            </a:r>
            <a:endParaRPr lang="sv-SE" dirty="0">
              <a:cs typeface="Arial"/>
            </a:endParaRPr>
          </a:p>
          <a:p>
            <a:pPr marL="0" indent="0">
              <a:buNone/>
            </a:pPr>
            <a:r>
              <a:rPr lang="sv-SE" i="1" dirty="0"/>
              <a:t>I denna presentation ingår enbart säkra suicid</a:t>
            </a:r>
            <a:endParaRPr lang="sv-SE" i="1" dirty="0">
              <a:cs typeface="Arial"/>
            </a:endParaRPr>
          </a:p>
        </p:txBody>
      </p:sp>
    </p:spTree>
    <p:extLst>
      <p:ext uri="{BB962C8B-B14F-4D97-AF65-F5344CB8AC3E}">
        <p14:creationId xmlns:p14="http://schemas.microsoft.com/office/powerpoint/2010/main" val="449191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A281620-5AD0-4ED7-BFB5-8E8EBEA08525}"/>
              </a:ext>
            </a:extLst>
          </p:cNvPr>
          <p:cNvSpPr>
            <a:spLocks noGrp="1"/>
          </p:cNvSpPr>
          <p:nvPr>
            <p:ph type="ctrTitle"/>
          </p:nvPr>
        </p:nvSpPr>
        <p:spPr>
          <a:xfrm>
            <a:off x="3191732" y="1871100"/>
            <a:ext cx="4908659" cy="983346"/>
          </a:xfrm>
        </p:spPr>
        <p:txBody>
          <a:bodyPr/>
          <a:lstStyle/>
          <a:p>
            <a:r>
              <a:rPr lang="sv-SE"/>
              <a:t>Suicidförekomst i Värmland och Sverige</a:t>
            </a:r>
          </a:p>
        </p:txBody>
      </p:sp>
    </p:spTree>
    <p:extLst>
      <p:ext uri="{BB962C8B-B14F-4D97-AF65-F5344CB8AC3E}">
        <p14:creationId xmlns:p14="http://schemas.microsoft.com/office/powerpoint/2010/main" val="315418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Platshållare för innehåll 3">
            <a:extLst>
              <a:ext uri="{FF2B5EF4-FFF2-40B4-BE49-F238E27FC236}">
                <a16:creationId xmlns:a16="http://schemas.microsoft.com/office/drawing/2014/main" id="{4B8E3A39-3DB0-4252-88FC-7FDC92913C7F}"/>
              </a:ext>
            </a:extLst>
          </p:cNvPr>
          <p:cNvGraphicFramePr>
            <a:graphicFrameLocks noGrp="1"/>
          </p:cNvGraphicFramePr>
          <p:nvPr>
            <p:ph type="pic" sz="quarter" idx="13"/>
            <p:extLst>
              <p:ext uri="{D42A27DB-BD31-4B8C-83A1-F6EECF244321}">
                <p14:modId xmlns:p14="http://schemas.microsoft.com/office/powerpoint/2010/main" val="297763410"/>
              </p:ext>
            </p:extLst>
          </p:nvPr>
        </p:nvGraphicFramePr>
        <p:xfrm>
          <a:off x="258763" y="123478"/>
          <a:ext cx="8489701" cy="4392488"/>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ruta 4">
            <a:extLst>
              <a:ext uri="{FF2B5EF4-FFF2-40B4-BE49-F238E27FC236}">
                <a16:creationId xmlns:a16="http://schemas.microsoft.com/office/drawing/2014/main" id="{855798E2-57C7-48A2-9B55-5D8529A9CD1A}"/>
              </a:ext>
            </a:extLst>
          </p:cNvPr>
          <p:cNvSpPr txBox="1"/>
          <p:nvPr/>
        </p:nvSpPr>
        <p:spPr>
          <a:xfrm>
            <a:off x="539552" y="4803998"/>
            <a:ext cx="3002991" cy="253916"/>
          </a:xfrm>
          <a:prstGeom prst="rect">
            <a:avLst/>
          </a:prstGeom>
          <a:noFill/>
        </p:spPr>
        <p:txBody>
          <a:bodyPr wrap="square" rtlCol="0">
            <a:spAutoFit/>
          </a:bodyPr>
          <a:lstStyle/>
          <a:p>
            <a:pPr defTabSz="685800">
              <a:defRPr/>
            </a:pPr>
            <a:r>
              <a:rPr lang="sv-SE" sz="1050" i="1" dirty="0">
                <a:solidFill>
                  <a:srgbClr val="000000"/>
                </a:solidFill>
                <a:latin typeface="Arial"/>
              </a:rPr>
              <a:t>Källa: Socialstyrelsen.se, dödsorsaksregistret</a:t>
            </a:r>
          </a:p>
        </p:txBody>
      </p:sp>
    </p:spTree>
    <p:extLst>
      <p:ext uri="{BB962C8B-B14F-4D97-AF65-F5344CB8AC3E}">
        <p14:creationId xmlns:p14="http://schemas.microsoft.com/office/powerpoint/2010/main" val="3555641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EAD43CDE-3F46-493A-B892-18CF4E3EAD01}"/>
              </a:ext>
            </a:extLst>
          </p:cNvPr>
          <p:cNvSpPr>
            <a:spLocks noGrp="1"/>
          </p:cNvSpPr>
          <p:nvPr>
            <p:ph type="body" sz="quarter" idx="13"/>
          </p:nvPr>
        </p:nvSpPr>
        <p:spPr/>
        <p:txBody>
          <a:bodyPr/>
          <a:lstStyle/>
          <a:p>
            <a:pPr marL="0" indent="0">
              <a:buNone/>
            </a:pPr>
            <a:endParaRPr lang="sv-SE"/>
          </a:p>
        </p:txBody>
      </p:sp>
      <p:graphicFrame>
        <p:nvGraphicFramePr>
          <p:cNvPr id="4" name="Platshållare för innehåll 3">
            <a:extLst>
              <a:ext uri="{FF2B5EF4-FFF2-40B4-BE49-F238E27FC236}">
                <a16:creationId xmlns:a16="http://schemas.microsoft.com/office/drawing/2014/main" id="{4B8E3A39-3DB0-4252-88FC-7FDC92913C7F}"/>
              </a:ext>
            </a:extLst>
          </p:cNvPr>
          <p:cNvGraphicFramePr>
            <a:graphicFrameLocks noGrp="1"/>
          </p:cNvGraphicFramePr>
          <p:nvPr>
            <p:ph idx="4294967295"/>
            <p:extLst>
              <p:ext uri="{D42A27DB-BD31-4B8C-83A1-F6EECF244321}">
                <p14:modId xmlns:p14="http://schemas.microsoft.com/office/powerpoint/2010/main" val="713436756"/>
              </p:ext>
            </p:extLst>
          </p:nvPr>
        </p:nvGraphicFramePr>
        <p:xfrm>
          <a:off x="467544" y="182563"/>
          <a:ext cx="8676456" cy="4338637"/>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ruta 4">
            <a:extLst>
              <a:ext uri="{FF2B5EF4-FFF2-40B4-BE49-F238E27FC236}">
                <a16:creationId xmlns:a16="http://schemas.microsoft.com/office/drawing/2014/main" id="{855798E2-57C7-48A2-9B55-5D8529A9CD1A}"/>
              </a:ext>
            </a:extLst>
          </p:cNvPr>
          <p:cNvSpPr txBox="1"/>
          <p:nvPr/>
        </p:nvSpPr>
        <p:spPr>
          <a:xfrm>
            <a:off x="561112" y="4826747"/>
            <a:ext cx="3074783" cy="253916"/>
          </a:xfrm>
          <a:prstGeom prst="rect">
            <a:avLst/>
          </a:prstGeom>
          <a:noFill/>
        </p:spPr>
        <p:txBody>
          <a:bodyPr wrap="square" rtlCol="0">
            <a:spAutoFit/>
          </a:bodyPr>
          <a:lstStyle/>
          <a:p>
            <a:pPr defTabSz="685800">
              <a:defRPr/>
            </a:pPr>
            <a:r>
              <a:rPr lang="sv-SE" sz="1050" i="1" dirty="0">
                <a:solidFill>
                  <a:srgbClr val="000000"/>
                </a:solidFill>
                <a:latin typeface="Arial"/>
              </a:rPr>
              <a:t>Källa: Socialstyrelsen.se, dödsorsaksregistret</a:t>
            </a:r>
          </a:p>
        </p:txBody>
      </p:sp>
    </p:spTree>
    <p:extLst>
      <p:ext uri="{BB962C8B-B14F-4D97-AF65-F5344CB8AC3E}">
        <p14:creationId xmlns:p14="http://schemas.microsoft.com/office/powerpoint/2010/main" val="1945131285"/>
      </p:ext>
    </p:extLst>
  </p:cSld>
  <p:clrMapOvr>
    <a:masterClrMapping/>
  </p:clrMapOvr>
</p:sld>
</file>

<file path=ppt/theme/theme1.xml><?xml version="1.0" encoding="utf-8"?>
<a:theme xmlns:a="http://schemas.openxmlformats.org/drawingml/2006/main" name="Region Varmland">
  <a:themeElements>
    <a:clrScheme name="Region Varmland farger">
      <a:dk1>
        <a:srgbClr val="000000"/>
      </a:dk1>
      <a:lt1>
        <a:srgbClr val="FFFFFF"/>
      </a:lt1>
      <a:dk2>
        <a:srgbClr val="6F6E68"/>
      </a:dk2>
      <a:lt2>
        <a:srgbClr val="E7E6E6"/>
      </a:lt2>
      <a:accent1>
        <a:srgbClr val="003A70"/>
      </a:accent1>
      <a:accent2>
        <a:srgbClr val="93328E"/>
      </a:accent2>
      <a:accent3>
        <a:srgbClr val="008264"/>
      </a:accent3>
      <a:accent4>
        <a:srgbClr val="F9B000"/>
      </a:accent4>
      <a:accent5>
        <a:srgbClr val="005EB8"/>
      </a:accent5>
      <a:accent6>
        <a:srgbClr val="AA112C"/>
      </a:accent6>
      <a:hlink>
        <a:srgbClr val="003A70"/>
      </a:hlink>
      <a:folHlink>
        <a:srgbClr val="93328E"/>
      </a:folHlink>
    </a:clrScheme>
    <a:fontScheme name="Region Varmla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owerpoint-Region Värmland" id="{D301F77F-05F8-4EAC-B0A7-77EEF84B37BE}" vid="{0349C4BF-E19F-44D1-80A2-52EBC7B72535}"/>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F3F7DCCC52FA4429D3F43E8A343F58E" ma:contentTypeVersion="6" ma:contentTypeDescription="Create a new document." ma:contentTypeScope="" ma:versionID="fef47158c951c919fc36b7e59434886c">
  <xsd:schema xmlns:xsd="http://www.w3.org/2001/XMLSchema" xmlns:xs="http://www.w3.org/2001/XMLSchema" xmlns:p="http://schemas.microsoft.com/office/2006/metadata/properties" xmlns:ns2="74b5d4f6-295c-4b68-95cf-d043a4de8ba2" xmlns:ns3="8b2739c0-33ef-489b-b1d2-5de6fc27ba2e" targetNamespace="http://schemas.microsoft.com/office/2006/metadata/properties" ma:root="true" ma:fieldsID="89b6b39d34c66118e5e95be480f995f1" ns2:_="" ns3:_="">
    <xsd:import namespace="74b5d4f6-295c-4b68-95cf-d043a4de8ba2"/>
    <xsd:import namespace="8b2739c0-33ef-489b-b1d2-5de6fc27ba2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Not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4b5d4f6-295c-4b68-95cf-d043a4de8b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Notes" ma:index="12" nillable="true" ma:displayName="Notes" ma:format="Dropdown" ma:internalName="Notes">
      <xsd:simpleType>
        <xsd:restriction base="dms:Note">
          <xsd:maxLength value="255"/>
        </xsd:restriction>
      </xsd:simpleType>
    </xsd:element>
    <xsd:element name="MediaServiceDateTaken" ma:index="13"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b2739c0-33ef-489b-b1d2-5de6fc27ba2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Notes xmlns="74b5d4f6-295c-4b68-95cf-d043a4de8ba2"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5E0B5B6-3895-4B83-B8AD-E3270B309D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4b5d4f6-295c-4b68-95cf-d043a4de8ba2"/>
    <ds:schemaRef ds:uri="8b2739c0-33ef-489b-b1d2-5de6fc27ba2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47919C0-67E6-400B-A4EC-FA70261971F1}">
  <ds:schemaRefs>
    <ds:schemaRef ds:uri="http://purl.org/dc/dcmitype/"/>
    <ds:schemaRef ds:uri="http://schemas.openxmlformats.org/package/2006/metadata/core-properties"/>
    <ds:schemaRef ds:uri="http://schemas.microsoft.com/office/2006/documentManagement/types"/>
    <ds:schemaRef ds:uri="http://schemas.microsoft.com/office/2006/metadata/properties"/>
    <ds:schemaRef ds:uri="http://purl.org/dc/terms/"/>
    <ds:schemaRef ds:uri="http://purl.org/dc/elements/1.1/"/>
    <ds:schemaRef ds:uri="http://schemas.microsoft.com/office/infopath/2007/PartnerControls"/>
    <ds:schemaRef ds:uri="74b5d4f6-295c-4b68-95cf-d043a4de8ba2"/>
    <ds:schemaRef ds:uri="8b2739c0-33ef-489b-b1d2-5de6fc27ba2e"/>
    <ds:schemaRef ds:uri="http://www.w3.org/XML/1998/namespace"/>
  </ds:schemaRefs>
</ds:datastoreItem>
</file>

<file path=customXml/itemProps3.xml><?xml version="1.0" encoding="utf-8"?>
<ds:datastoreItem xmlns:ds="http://schemas.openxmlformats.org/officeDocument/2006/customXml" ds:itemID="{9BE44B79-F507-45E6-A3BE-E711DD3D80B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904</TotalTime>
  <Words>1300</Words>
  <Application>Microsoft Office PowerPoint</Application>
  <PresentationFormat>Bildspel på skärmen (16:9)</PresentationFormat>
  <Paragraphs>147</Paragraphs>
  <Slides>23</Slides>
  <Notes>23</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23</vt:i4>
      </vt:variant>
    </vt:vector>
  </HeadingPairs>
  <TitlesOfParts>
    <vt:vector size="27" baseType="lpstr">
      <vt:lpstr>Arial</vt:lpstr>
      <vt:lpstr>Calibri</vt:lpstr>
      <vt:lpstr>Courier New</vt:lpstr>
      <vt:lpstr>Region Varmland</vt:lpstr>
      <vt:lpstr>Suicid och suicidförekomst</vt:lpstr>
      <vt:lpstr>Suicid </vt:lpstr>
      <vt:lpstr>Förekomst</vt:lpstr>
      <vt:lpstr>PowerPoint-presentation</vt:lpstr>
      <vt:lpstr>Suicidmetoder </vt:lpstr>
      <vt:lpstr>Ordförklaring</vt:lpstr>
      <vt:lpstr>Suicidförekomst i Värmland och Sverige</vt:lpstr>
      <vt:lpstr>PowerPoint-presentation</vt:lpstr>
      <vt:lpstr>PowerPoint-presentation</vt:lpstr>
      <vt:lpstr>Antal självmord per län i Sverige </vt:lpstr>
      <vt:lpstr>PowerPoint-presentation</vt:lpstr>
      <vt:lpstr>PowerPoint-presentation</vt:lpstr>
      <vt:lpstr>Antal självmord per län i Sverige </vt:lpstr>
      <vt:lpstr>PowerPoint-presentation</vt:lpstr>
      <vt:lpstr>Antal självmord per kommun i Värmland</vt:lpstr>
      <vt:lpstr>PowerPoint-presentation</vt:lpstr>
      <vt:lpstr>PowerPoint-presentation</vt:lpstr>
      <vt:lpstr>PowerPoint-presentation</vt:lpstr>
      <vt:lpstr>Antal säkra självmord fördelat på kön och ålder</vt:lpstr>
      <vt:lpstr>PowerPoint-presentation</vt:lpstr>
      <vt:lpstr>PowerPoint-presentation</vt:lpstr>
      <vt:lpstr>Källor och uppdateringar</vt:lpstr>
      <vt:lpstr>     Karen O’Quin karen.oquin@regionvarmland.se Annika Ode annika.ode@regionvarmland.se Hanna Weimann hanna.weimann@regionvarmland.se    </vt:lpstr>
    </vt:vector>
  </TitlesOfParts>
  <Company>Landstinget i Värmland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Regional handlingsplan för suicidprevention och minskad psykisk ohälsa</dc:title>
  <dc:creator>Anna Brunsell Ekström</dc:creator>
  <dc:description>OH Landstinget vit.potx_x000d_
2016-04-08</dc:description>
  <cp:lastModifiedBy>Karen O´Quin</cp:lastModifiedBy>
  <cp:revision>17</cp:revision>
  <cp:lastPrinted>2020-09-23T14:43:08Z</cp:lastPrinted>
  <dcterms:created xsi:type="dcterms:W3CDTF">2017-10-27T08:15:05Z</dcterms:created>
  <dcterms:modified xsi:type="dcterms:W3CDTF">2021-07-05T13:27:44Z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3300</vt:r8>
  </property>
  <property fmtid="{D5CDD505-2E9C-101B-9397-08002B2CF9AE}" pid="3" name="xd_Signature">
    <vt:bool>false</vt:bool>
  </property>
  <property fmtid="{D5CDD505-2E9C-101B-9397-08002B2CF9AE}" pid="4" name="xd_ProgID">
    <vt:lpwstr/>
  </property>
  <property fmtid="{D5CDD505-2E9C-101B-9397-08002B2CF9AE}" pid="5" name="ComplianceAssetId">
    <vt:lpwstr/>
  </property>
  <property fmtid="{D5CDD505-2E9C-101B-9397-08002B2CF9AE}" pid="6" name="TemplateUrl">
    <vt:lpwstr/>
  </property>
  <property fmtid="{D5CDD505-2E9C-101B-9397-08002B2CF9AE}" pid="7" name="ContentTypeId">
    <vt:lpwstr>0x0101001F3F7DCCC52FA4429D3F43E8A343F58E</vt:lpwstr>
  </property>
</Properties>
</file>