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8876" r:id="rId5"/>
    <p:sldId id="8891" r:id="rId6"/>
    <p:sldId id="257" r:id="rId7"/>
    <p:sldId id="8889" r:id="rId8"/>
    <p:sldId id="8887" r:id="rId9"/>
    <p:sldId id="8888" r:id="rId10"/>
    <p:sldId id="8878" r:id="rId11"/>
    <p:sldId id="8881" r:id="rId12"/>
    <p:sldId id="1382" r:id="rId13"/>
    <p:sldId id="8885" r:id="rId14"/>
    <p:sldId id="8884"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E7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BABD2-1172-45AB-A223-7414A5D704F1}" v="1" dt="2026-01-28T10:01:46.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AFB56-670C-4A09-9B78-88CB509E020A}" type="datetimeFigureOut">
              <a:rPr lang="sv-SE" smtClean="0"/>
              <a:t>2026-01-28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B4648-E38B-4CB1-A18E-18F1B8037AD0}" type="slidenum">
              <a:rPr lang="sv-SE" smtClean="0"/>
              <a:t>‹#›</a:t>
            </a:fld>
            <a:endParaRPr lang="sv-SE"/>
          </a:p>
        </p:txBody>
      </p:sp>
    </p:spTree>
    <p:extLst>
      <p:ext uri="{BB962C8B-B14F-4D97-AF65-F5344CB8AC3E}">
        <p14:creationId xmlns:p14="http://schemas.microsoft.com/office/powerpoint/2010/main" val="144529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Antibiotikasmart</a:t>
            </a:r>
            <a:r>
              <a:rPr lang="sv-SE"/>
              <a:t> Sverige är en Vinnovafinansierad innovationsmiljö där </a:t>
            </a:r>
            <a:r>
              <a:rPr lang="sv-SE" err="1"/>
              <a:t>FoHM</a:t>
            </a:r>
            <a:r>
              <a:rPr lang="sv-SE"/>
              <a:t>; </a:t>
            </a:r>
            <a:r>
              <a:rPr lang="sv-SE" err="1"/>
              <a:t>Rise</a:t>
            </a:r>
            <a:r>
              <a:rPr lang="sv-SE"/>
              <a:t>, </a:t>
            </a:r>
            <a:r>
              <a:rPr lang="sv-SE" err="1"/>
              <a:t>React</a:t>
            </a:r>
            <a:r>
              <a:rPr lang="sv-SE"/>
              <a:t> och Strama tillsammans arbetar för ett gemensamt budskap.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Den här bilden illustrerar ett samhälle där alla bidrar till att antibiotika fungerar och fortsätter rädda liv </a:t>
            </a:r>
          </a:p>
          <a:p>
            <a:endParaRPr lang="sv-SE"/>
          </a:p>
          <a:p>
            <a:r>
              <a:rPr lang="sv-SE"/>
              <a:t>Kriterier har tagits fram för många olika områden – förskolor, äldreboende, vatten- och avloppsanläggningar och även sjukvården. Sjukhus, regionledningar och snart även vårdcentraler. Samarbetet ger oss en otroligt stark möjlighet att nå ut väldigt långt i samhället. </a:t>
            </a:r>
          </a:p>
          <a:p>
            <a:endParaRPr lang="sv-SE"/>
          </a:p>
          <a:p>
            <a:r>
              <a:rPr lang="sv-SE"/>
              <a:t>Vad innebär detta för sjukhusens del? </a:t>
            </a:r>
          </a:p>
          <a:p>
            <a:endParaRPr lang="sv-SE"/>
          </a:p>
        </p:txBody>
      </p:sp>
      <p:sp>
        <p:nvSpPr>
          <p:cNvPr id="4" name="Platshållare för bildnummer 3"/>
          <p:cNvSpPr>
            <a:spLocks noGrp="1"/>
          </p:cNvSpPr>
          <p:nvPr>
            <p:ph type="sldNum" sz="quarter" idx="5"/>
          </p:nvPr>
        </p:nvSpPr>
        <p:spPr/>
        <p:txBody>
          <a:bodyPr/>
          <a:lstStyle/>
          <a:p>
            <a:fld id="{71E633B6-7DDE-48AA-B670-DAE1ABDAC741}" type="slidenum">
              <a:rPr lang="sv-SE" smtClean="0"/>
              <a:t>9</a:t>
            </a:fld>
            <a:endParaRPr lang="sv-SE"/>
          </a:p>
        </p:txBody>
      </p:sp>
    </p:spTree>
    <p:extLst>
      <p:ext uri="{BB962C8B-B14F-4D97-AF65-F5344CB8AC3E}">
        <p14:creationId xmlns:p14="http://schemas.microsoft.com/office/powerpoint/2010/main" val="877488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5"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872" y="6056301"/>
            <a:ext cx="1667529" cy="482612"/>
          </a:xfrm>
          <a:prstGeom prst="rect">
            <a:avLst/>
          </a:prstGeom>
        </p:spPr>
      </p:pic>
    </p:spTree>
    <p:extLst>
      <p:ext uri="{BB962C8B-B14F-4D97-AF65-F5344CB8AC3E}">
        <p14:creationId xmlns:p14="http://schemas.microsoft.com/office/powerpoint/2010/main" val="12633193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14344836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2026-01-28</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713" y="2898401"/>
            <a:ext cx="3422574" cy="990553"/>
          </a:xfrm>
          <a:prstGeom prst="rect">
            <a:avLst/>
          </a:prstGeom>
        </p:spPr>
      </p:pic>
    </p:spTree>
    <p:extLst>
      <p:ext uri="{BB962C8B-B14F-4D97-AF65-F5344CB8AC3E}">
        <p14:creationId xmlns:p14="http://schemas.microsoft.com/office/powerpoint/2010/main" val="277223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extsida - vänsterställd - ljus logo">
    <p:spTree>
      <p:nvGrpSpPr>
        <p:cNvPr id="1" name=""/>
        <p:cNvGrpSpPr/>
        <p:nvPr/>
      </p:nvGrpSpPr>
      <p:grpSpPr>
        <a:xfrm>
          <a:off x="0" y="0"/>
          <a:ext cx="0" cy="0"/>
          <a:chOff x="0" y="0"/>
          <a:chExt cx="0" cy="0"/>
        </a:xfrm>
      </p:grpSpPr>
      <p:pic>
        <p:nvPicPr>
          <p:cNvPr id="4" name="Bildobjekt 4">
            <a:extLst>
              <a:ext uri="{FF2B5EF4-FFF2-40B4-BE49-F238E27FC236}">
                <a16:creationId xmlns:a16="http://schemas.microsoft.com/office/drawing/2014/main" id="{E88FCE44-569B-4516-AC9B-E716D0A85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
        <p:nvSpPr>
          <p:cNvPr id="5" name="Rubrik 4">
            <a:extLst>
              <a:ext uri="{FF2B5EF4-FFF2-40B4-BE49-F238E27FC236}">
                <a16:creationId xmlns:a16="http://schemas.microsoft.com/office/drawing/2014/main" id="{E1951109-5FB7-4F36-A460-E49EC57AE374}"/>
              </a:ext>
            </a:extLst>
          </p:cNvPr>
          <p:cNvSpPr>
            <a:spLocks noGrp="1"/>
          </p:cNvSpPr>
          <p:nvPr>
            <p:ph type="title"/>
          </p:nvPr>
        </p:nvSpPr>
        <p:spPr>
          <a:xfrm>
            <a:off x="838201" y="926124"/>
            <a:ext cx="5550876" cy="1195753"/>
          </a:xfrm>
        </p:spPr>
        <p:txBody>
          <a:bodyPr/>
          <a:lstStyle/>
          <a:p>
            <a:r>
              <a:rPr lang="sv-SE"/>
              <a:t>Klicka här för att ändra format</a:t>
            </a:r>
          </a:p>
        </p:txBody>
      </p:sp>
      <p:sp>
        <p:nvSpPr>
          <p:cNvPr id="7" name="Platshållare för text 6">
            <a:extLst>
              <a:ext uri="{FF2B5EF4-FFF2-40B4-BE49-F238E27FC236}">
                <a16:creationId xmlns:a16="http://schemas.microsoft.com/office/drawing/2014/main" id="{BDA6AFB2-F0E1-4AE4-BEB2-720267B49637}"/>
              </a:ext>
            </a:extLst>
          </p:cNvPr>
          <p:cNvSpPr>
            <a:spLocks noGrp="1"/>
          </p:cNvSpPr>
          <p:nvPr>
            <p:ph type="body" sz="quarter" idx="10"/>
          </p:nvPr>
        </p:nvSpPr>
        <p:spPr>
          <a:xfrm>
            <a:off x="838201" y="2121877"/>
            <a:ext cx="5550876"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innehåll 2">
            <a:extLst>
              <a:ext uri="{FF2B5EF4-FFF2-40B4-BE49-F238E27FC236}">
                <a16:creationId xmlns:a16="http://schemas.microsoft.com/office/drawing/2014/main" id="{83850F26-D311-40B9-110E-92496299915D}"/>
              </a:ext>
            </a:extLst>
          </p:cNvPr>
          <p:cNvSpPr>
            <a:spLocks noGrp="1"/>
          </p:cNvSpPr>
          <p:nvPr>
            <p:ph sz="quarter" idx="11" hasCustomPrompt="1"/>
          </p:nvPr>
        </p:nvSpPr>
        <p:spPr>
          <a:xfrm>
            <a:off x="6518277" y="1239982"/>
            <a:ext cx="5202238" cy="4301836"/>
          </a:xfrm>
        </p:spPr>
        <p:txBody>
          <a:bodyPr/>
          <a:lstStyle/>
          <a:p>
            <a:pPr lvl="0"/>
            <a:r>
              <a:rPr lang="sv-SE"/>
              <a:t>Klicka här för att lägga till bild</a:t>
            </a:r>
            <a:endParaRPr lang="en-GB"/>
          </a:p>
        </p:txBody>
      </p:sp>
      <p:sp>
        <p:nvSpPr>
          <p:cNvPr id="11" name="Platshållare för innehåll 10">
            <a:extLst>
              <a:ext uri="{FF2B5EF4-FFF2-40B4-BE49-F238E27FC236}">
                <a16:creationId xmlns:a16="http://schemas.microsoft.com/office/drawing/2014/main" id="{AC8936CA-1659-1615-7C15-F38CA399FCE9}"/>
              </a:ext>
            </a:extLst>
          </p:cNvPr>
          <p:cNvSpPr>
            <a:spLocks noGrp="1"/>
          </p:cNvSpPr>
          <p:nvPr>
            <p:ph sz="quarter" idx="13" hasCustomPrompt="1"/>
          </p:nvPr>
        </p:nvSpPr>
        <p:spPr>
          <a:xfrm>
            <a:off x="6518277" y="5726721"/>
            <a:ext cx="5202238" cy="205155"/>
          </a:xfrm>
        </p:spPr>
        <p:txBody>
          <a:bodyPr/>
          <a:lstStyle>
            <a:lvl1pPr marL="0" indent="0">
              <a:buFontTx/>
              <a:buNone/>
              <a:defRPr sz="1000" b="0" i="0">
                <a:latin typeface="Trebuchet MS" panose="020B0703020202090204" pitchFamily="34" charset="0"/>
              </a:defRPr>
            </a:lvl1pPr>
            <a:lvl2pPr marL="180000" indent="0">
              <a:buFontTx/>
              <a:buNone/>
              <a:defRPr sz="1000" b="0" i="0">
                <a:latin typeface="Trebuchet MS" panose="020B0703020202090204" pitchFamily="34" charset="0"/>
              </a:defRPr>
            </a:lvl2pPr>
            <a:lvl3pPr marL="360000" indent="0">
              <a:buFontTx/>
              <a:buNone/>
              <a:defRPr sz="1000" b="0" i="0">
                <a:latin typeface="Trebuchet MS" panose="020B0703020202090204" pitchFamily="34" charset="0"/>
              </a:defRPr>
            </a:lvl3pPr>
            <a:lvl4pPr marL="540725" indent="0">
              <a:buFontTx/>
              <a:buNone/>
              <a:defRPr sz="1000" b="0" i="0">
                <a:latin typeface="Trebuchet MS" panose="020B0703020202090204" pitchFamily="34" charset="0"/>
              </a:defRPr>
            </a:lvl4pPr>
            <a:lvl5pPr marL="720000" indent="0">
              <a:buFontTx/>
              <a:buNone/>
              <a:defRPr sz="1000" b="0" i="0">
                <a:latin typeface="Trebuchet MS" panose="020B0703020202090204" pitchFamily="34" charset="0"/>
              </a:defRPr>
            </a:lvl5pPr>
          </a:lstStyle>
          <a:p>
            <a:pPr lvl="0"/>
            <a:r>
              <a:rPr lang="sv-SE"/>
              <a:t>Klicka här för att lägga till bildbyline</a:t>
            </a:r>
            <a:endParaRPr lang="en-GB"/>
          </a:p>
        </p:txBody>
      </p:sp>
    </p:spTree>
    <p:extLst>
      <p:ext uri="{BB962C8B-B14F-4D97-AF65-F5344CB8AC3E}">
        <p14:creationId xmlns:p14="http://schemas.microsoft.com/office/powerpoint/2010/main" val="3204565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81A622D-3432-1153-8003-95F158596244}"/>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AD4F6E73-C975-AB85-3309-A26E868E97C2}"/>
              </a:ext>
            </a:extLst>
          </p:cNvPr>
          <p:cNvSpPr>
            <a:spLocks noGrp="1"/>
          </p:cNvSpPr>
          <p:nvPr>
            <p:ph type="ftr" sz="quarter" idx="11"/>
          </p:nvPr>
        </p:nvSpPr>
        <p:spPr/>
        <p:txBody>
          <a:bodyPr/>
          <a:lstStyle/>
          <a:p>
            <a:r>
              <a:rPr lang="sv-SE"/>
              <a:t>2023-04-17</a:t>
            </a:r>
          </a:p>
        </p:txBody>
      </p:sp>
    </p:spTree>
    <p:extLst>
      <p:ext uri="{BB962C8B-B14F-4D97-AF65-F5344CB8AC3E}">
        <p14:creationId xmlns:p14="http://schemas.microsoft.com/office/powerpoint/2010/main" val="87620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sida 2">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62D2034-1186-4CCA-9930-92AF40C37E5B}"/>
              </a:ext>
            </a:extLst>
          </p:cNvPr>
          <p:cNvSpPr>
            <a:spLocks noGrp="1"/>
          </p:cNvSpPr>
          <p:nvPr>
            <p:ph type="pic" sz="quarter" idx="10" hasCustomPrompt="1"/>
          </p:nvPr>
        </p:nvSpPr>
        <p:spPr>
          <a:xfrm>
            <a:off x="3" y="1"/>
            <a:ext cx="12191998" cy="6857999"/>
          </a:xfrm>
          <a:custGeom>
            <a:avLst/>
            <a:gdLst>
              <a:gd name="connsiteX0" fmla="*/ 11473653 w 12191999"/>
              <a:gd name="connsiteY0" fmla="*/ 875613 h 6857999"/>
              <a:gd name="connsiteX1" fmla="*/ 11506450 w 12191999"/>
              <a:gd name="connsiteY1" fmla="*/ 916490 h 6857999"/>
              <a:gd name="connsiteX2" fmla="*/ 11513448 w 12191999"/>
              <a:gd name="connsiteY2" fmla="*/ 968429 h 6857999"/>
              <a:gd name="connsiteX3" fmla="*/ 11502120 w 12191999"/>
              <a:gd name="connsiteY3" fmla="*/ 958910 h 6857999"/>
              <a:gd name="connsiteX4" fmla="*/ 11478122 w 12191999"/>
              <a:gd name="connsiteY4" fmla="*/ 920598 h 6857999"/>
              <a:gd name="connsiteX5" fmla="*/ 11269340 w 12191999"/>
              <a:gd name="connsiteY5" fmla="*/ 793933 h 6857999"/>
              <a:gd name="connsiteX6" fmla="*/ 11176536 w 12191999"/>
              <a:gd name="connsiteY6" fmla="*/ 833728 h 6857999"/>
              <a:gd name="connsiteX7" fmla="*/ 11197905 w 12191999"/>
              <a:gd name="connsiteY7" fmla="*/ 972327 h 6857999"/>
              <a:gd name="connsiteX8" fmla="*/ 11317098 w 12191999"/>
              <a:gd name="connsiteY8" fmla="*/ 970850 h 6857999"/>
              <a:gd name="connsiteX9" fmla="*/ 11354574 w 12191999"/>
              <a:gd name="connsiteY9" fmla="*/ 877078 h 6857999"/>
              <a:gd name="connsiteX10" fmla="*/ 11269340 w 12191999"/>
              <a:gd name="connsiteY10" fmla="*/ 793933 h 6857999"/>
              <a:gd name="connsiteX11" fmla="*/ 11556798 w 12191999"/>
              <a:gd name="connsiteY11" fmla="*/ 790378 h 6857999"/>
              <a:gd name="connsiteX12" fmla="*/ 11482841 w 12191999"/>
              <a:gd name="connsiteY12" fmla="*/ 844745 h 6857999"/>
              <a:gd name="connsiteX13" fmla="*/ 11473653 w 12191999"/>
              <a:gd name="connsiteY13" fmla="*/ 875613 h 6857999"/>
              <a:gd name="connsiteX14" fmla="*/ 11473653 w 12191999"/>
              <a:gd name="connsiteY14" fmla="*/ 875612 h 6857999"/>
              <a:gd name="connsiteX15" fmla="*/ 11354575 w 12191999"/>
              <a:gd name="connsiteY15" fmla="*/ 877078 h 6857999"/>
              <a:gd name="connsiteX16" fmla="*/ 11317099 w 12191999"/>
              <a:gd name="connsiteY16" fmla="*/ 970850 h 6857999"/>
              <a:gd name="connsiteX17" fmla="*/ 11430219 w 12191999"/>
              <a:gd name="connsiteY17" fmla="*/ 1053736 h 6857999"/>
              <a:gd name="connsiteX18" fmla="*/ 11513448 w 12191999"/>
              <a:gd name="connsiteY18" fmla="*/ 968429 h 6857999"/>
              <a:gd name="connsiteX19" fmla="*/ 11652040 w 12191999"/>
              <a:gd name="connsiteY19" fmla="*/ 947139 h 6857999"/>
              <a:gd name="connsiteX20" fmla="*/ 11650557 w 12191999"/>
              <a:gd name="connsiteY20" fmla="*/ 827866 h 6857999"/>
              <a:gd name="connsiteX21" fmla="*/ 11635827 w 12191999"/>
              <a:gd name="connsiteY21" fmla="*/ 829141 h 6857999"/>
              <a:gd name="connsiteX22" fmla="*/ 11556798 w 12191999"/>
              <a:gd name="connsiteY22" fmla="*/ 790378 h 6857999"/>
              <a:gd name="connsiteX23" fmla="*/ 11174127 w 12191999"/>
              <a:gd name="connsiteY23" fmla="*/ 637379 h 6857999"/>
              <a:gd name="connsiteX24" fmla="*/ 11091248 w 12191999"/>
              <a:gd name="connsiteY24" fmla="*/ 750504 h 6857999"/>
              <a:gd name="connsiteX25" fmla="*/ 11176561 w 12191999"/>
              <a:gd name="connsiteY25" fmla="*/ 833728 h 6857999"/>
              <a:gd name="connsiteX26" fmla="*/ 11186080 w 12191999"/>
              <a:gd name="connsiteY26" fmla="*/ 822400 h 6857999"/>
              <a:gd name="connsiteX27" fmla="*/ 11269339 w 12191999"/>
              <a:gd name="connsiteY27" fmla="*/ 793933 h 6857999"/>
              <a:gd name="connsiteX28" fmla="*/ 11267874 w 12191999"/>
              <a:gd name="connsiteY28" fmla="*/ 674855 h 6857999"/>
              <a:gd name="connsiteX29" fmla="*/ 11182805 w 12191999"/>
              <a:gd name="connsiteY29" fmla="*/ 647382 h 6857999"/>
              <a:gd name="connsiteX30" fmla="*/ 11174127 w 12191999"/>
              <a:gd name="connsiteY30" fmla="*/ 637379 h 6857999"/>
              <a:gd name="connsiteX31" fmla="*/ 11566960 w 12191999"/>
              <a:gd name="connsiteY31" fmla="*/ 473719 h 6857999"/>
              <a:gd name="connsiteX32" fmla="*/ 11507574 w 12191999"/>
              <a:gd name="connsiteY32" fmla="*/ 494408 h 6857999"/>
              <a:gd name="connsiteX33" fmla="*/ 11501865 w 12191999"/>
              <a:gd name="connsiteY33" fmla="*/ 546501 h 6857999"/>
              <a:gd name="connsiteX34" fmla="*/ 11470104 w 12191999"/>
              <a:gd name="connsiteY34" fmla="*/ 588173 h 6857999"/>
              <a:gd name="connsiteX35" fmla="*/ 11470098 w 12191999"/>
              <a:gd name="connsiteY35" fmla="*/ 588155 h 6857999"/>
              <a:gd name="connsiteX36" fmla="*/ 11470098 w 12191999"/>
              <a:gd name="connsiteY36" fmla="*/ 588180 h 6857999"/>
              <a:gd name="connsiteX37" fmla="*/ 11470104 w 12191999"/>
              <a:gd name="connsiteY37" fmla="*/ 588173 h 6857999"/>
              <a:gd name="connsiteX38" fmla="*/ 11480050 w 12191999"/>
              <a:gd name="connsiteY38" fmla="*/ 618787 h 6857999"/>
              <a:gd name="connsiteX39" fmla="*/ 11555333 w 12191999"/>
              <a:gd name="connsiteY39" fmla="*/ 671312 h 6857999"/>
              <a:gd name="connsiteX40" fmla="*/ 11621467 w 12191999"/>
              <a:gd name="connsiteY40" fmla="*/ 631489 h 6857999"/>
              <a:gd name="connsiteX41" fmla="*/ 11648148 w 12191999"/>
              <a:gd name="connsiteY41" fmla="*/ 631505 h 6857999"/>
              <a:gd name="connsiteX42" fmla="*/ 11607295 w 12191999"/>
              <a:gd name="connsiteY42" fmla="*/ 664326 h 6857999"/>
              <a:gd name="connsiteX43" fmla="*/ 11555358 w 12191999"/>
              <a:gd name="connsiteY43" fmla="*/ 671312 h 6857999"/>
              <a:gd name="connsiteX44" fmla="*/ 11556823 w 12191999"/>
              <a:gd name="connsiteY44" fmla="*/ 790377 h 6857999"/>
              <a:gd name="connsiteX45" fmla="*/ 11641892 w 12191999"/>
              <a:gd name="connsiteY45" fmla="*/ 817863 h 6857999"/>
              <a:gd name="connsiteX46" fmla="*/ 11650583 w 12191999"/>
              <a:gd name="connsiteY46" fmla="*/ 827853 h 6857999"/>
              <a:gd name="connsiteX47" fmla="*/ 11734645 w 12191999"/>
              <a:gd name="connsiteY47" fmla="*/ 729405 h 6857999"/>
              <a:gd name="connsiteX48" fmla="*/ 11682417 w 12191999"/>
              <a:gd name="connsiteY48" fmla="*/ 642503 h 6857999"/>
              <a:gd name="connsiteX49" fmla="*/ 11648149 w 12191999"/>
              <a:gd name="connsiteY49" fmla="*/ 631504 h 6857999"/>
              <a:gd name="connsiteX50" fmla="*/ 11664694 w 12191999"/>
              <a:gd name="connsiteY50" fmla="*/ 595778 h 6857999"/>
              <a:gd name="connsiteX51" fmla="*/ 11626846 w 12191999"/>
              <a:gd name="connsiteY51" fmla="*/ 492914 h 6857999"/>
              <a:gd name="connsiteX52" fmla="*/ 11566960 w 12191999"/>
              <a:gd name="connsiteY52" fmla="*/ 473719 h 6857999"/>
              <a:gd name="connsiteX53" fmla="*/ 11394448 w 12191999"/>
              <a:gd name="connsiteY53" fmla="*/ 411528 h 6857999"/>
              <a:gd name="connsiteX54" fmla="*/ 11320474 w 12191999"/>
              <a:gd name="connsiteY54" fmla="*/ 465981 h 6857999"/>
              <a:gd name="connsiteX55" fmla="*/ 11311225 w 12191999"/>
              <a:gd name="connsiteY55" fmla="*/ 496838 h 6857999"/>
              <a:gd name="connsiteX56" fmla="*/ 11311225 w 12191999"/>
              <a:gd name="connsiteY56" fmla="*/ 496816 h 6857999"/>
              <a:gd name="connsiteX57" fmla="*/ 11172642 w 12191999"/>
              <a:gd name="connsiteY57" fmla="*/ 518286 h 6857999"/>
              <a:gd name="connsiteX58" fmla="*/ 11174128 w 12191999"/>
              <a:gd name="connsiteY58" fmla="*/ 637379 h 6857999"/>
              <a:gd name="connsiteX59" fmla="*/ 11226221 w 12191999"/>
              <a:gd name="connsiteY59" fmla="*/ 643087 h 6857999"/>
              <a:gd name="connsiteX60" fmla="*/ 11267893 w 12191999"/>
              <a:gd name="connsiteY60" fmla="*/ 674848 h 6857999"/>
              <a:gd name="connsiteX61" fmla="*/ 11267875 w 12191999"/>
              <a:gd name="connsiteY61" fmla="*/ 674854 h 6857999"/>
              <a:gd name="connsiteX62" fmla="*/ 11267900 w 12191999"/>
              <a:gd name="connsiteY62" fmla="*/ 674854 h 6857999"/>
              <a:gd name="connsiteX63" fmla="*/ 11267893 w 12191999"/>
              <a:gd name="connsiteY63" fmla="*/ 674848 h 6857999"/>
              <a:gd name="connsiteX64" fmla="*/ 11298506 w 12191999"/>
              <a:gd name="connsiteY64" fmla="*/ 664903 h 6857999"/>
              <a:gd name="connsiteX65" fmla="*/ 11351019 w 12191999"/>
              <a:gd name="connsiteY65" fmla="*/ 589620 h 6857999"/>
              <a:gd name="connsiteX66" fmla="*/ 11311213 w 12191999"/>
              <a:gd name="connsiteY66" fmla="*/ 523493 h 6857999"/>
              <a:gd name="connsiteX67" fmla="*/ 11311225 w 12191999"/>
              <a:gd name="connsiteY67" fmla="*/ 496842 h 6857999"/>
              <a:gd name="connsiteX68" fmla="*/ 11322552 w 12191999"/>
              <a:gd name="connsiteY68" fmla="*/ 506360 h 6857999"/>
              <a:gd name="connsiteX69" fmla="*/ 11351019 w 12191999"/>
              <a:gd name="connsiteY69" fmla="*/ 589619 h 6857999"/>
              <a:gd name="connsiteX70" fmla="*/ 11470097 w 12191999"/>
              <a:gd name="connsiteY70" fmla="*/ 588154 h 6857999"/>
              <a:gd name="connsiteX71" fmla="*/ 11497583 w 12191999"/>
              <a:gd name="connsiteY71" fmla="*/ 503085 h 6857999"/>
              <a:gd name="connsiteX72" fmla="*/ 11507573 w 12191999"/>
              <a:gd name="connsiteY72" fmla="*/ 494407 h 6857999"/>
              <a:gd name="connsiteX73" fmla="*/ 11394448 w 12191999"/>
              <a:gd name="connsiteY73" fmla="*/ 411528 h 6857999"/>
              <a:gd name="connsiteX74" fmla="*/ 0 w 12191999"/>
              <a:gd name="connsiteY74" fmla="*/ 0 h 6857999"/>
              <a:gd name="connsiteX75" fmla="*/ 12191999 w 12191999"/>
              <a:gd name="connsiteY75" fmla="*/ 0 h 6857999"/>
              <a:gd name="connsiteX76" fmla="*/ 12191999 w 12191999"/>
              <a:gd name="connsiteY76" fmla="*/ 6857999 h 6857999"/>
              <a:gd name="connsiteX77" fmla="*/ 0 w 12191999"/>
              <a:gd name="connsiteY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191999" h="6857999">
                <a:moveTo>
                  <a:pt x="11473653" y="875613"/>
                </a:moveTo>
                <a:lnTo>
                  <a:pt x="11506450" y="916490"/>
                </a:lnTo>
                <a:cubicBezTo>
                  <a:pt x="11513339" y="932557"/>
                  <a:pt x="11515928" y="950468"/>
                  <a:pt x="11513448" y="968429"/>
                </a:cubicBezTo>
                <a:cubicBezTo>
                  <a:pt x="11509443" y="965537"/>
                  <a:pt x="11505657" y="962357"/>
                  <a:pt x="11502120" y="958910"/>
                </a:cubicBezTo>
                <a:cubicBezTo>
                  <a:pt x="11491127" y="948015"/>
                  <a:pt x="11482997" y="934863"/>
                  <a:pt x="11478122" y="920598"/>
                </a:cubicBezTo>
                <a:close/>
                <a:moveTo>
                  <a:pt x="11269340" y="793933"/>
                </a:moveTo>
                <a:cubicBezTo>
                  <a:pt x="11248168" y="823368"/>
                  <a:pt x="11212454" y="838682"/>
                  <a:pt x="11176536" y="833728"/>
                </a:cubicBezTo>
                <a:cubicBezTo>
                  <a:pt x="11144164" y="877902"/>
                  <a:pt x="11153731" y="939954"/>
                  <a:pt x="11197905" y="972327"/>
                </a:cubicBezTo>
                <a:cubicBezTo>
                  <a:pt x="11233531" y="998435"/>
                  <a:pt x="11282131" y="997833"/>
                  <a:pt x="11317098" y="970850"/>
                </a:cubicBezTo>
                <a:cubicBezTo>
                  <a:pt x="11311254" y="935064"/>
                  <a:pt x="11325674" y="898978"/>
                  <a:pt x="11354574" y="877078"/>
                </a:cubicBezTo>
                <a:cubicBezTo>
                  <a:pt x="11347953" y="833421"/>
                  <a:pt x="11313147" y="799470"/>
                  <a:pt x="11269340" y="793933"/>
                </a:cubicBezTo>
                <a:close/>
                <a:moveTo>
                  <a:pt x="11556798" y="790378"/>
                </a:moveTo>
                <a:cubicBezTo>
                  <a:pt x="11524055" y="795344"/>
                  <a:pt x="11496772" y="816164"/>
                  <a:pt x="11482841" y="844745"/>
                </a:cubicBezTo>
                <a:lnTo>
                  <a:pt x="11473653" y="875613"/>
                </a:lnTo>
                <a:lnTo>
                  <a:pt x="11473653" y="875612"/>
                </a:lnTo>
                <a:cubicBezTo>
                  <a:pt x="11438098" y="849421"/>
                  <a:pt x="11389475" y="850019"/>
                  <a:pt x="11354575" y="877078"/>
                </a:cubicBezTo>
                <a:cubicBezTo>
                  <a:pt x="11360431" y="912865"/>
                  <a:pt x="11346008" y="948957"/>
                  <a:pt x="11317099" y="970850"/>
                </a:cubicBezTo>
                <a:cubicBezTo>
                  <a:pt x="11325448" y="1024975"/>
                  <a:pt x="11376093" y="1062085"/>
                  <a:pt x="11430219" y="1053736"/>
                </a:cubicBezTo>
                <a:cubicBezTo>
                  <a:pt x="11473862" y="1047004"/>
                  <a:pt x="11507794" y="1012225"/>
                  <a:pt x="11513448" y="968429"/>
                </a:cubicBezTo>
                <a:cubicBezTo>
                  <a:pt x="11557598" y="1000820"/>
                  <a:pt x="11619649" y="991289"/>
                  <a:pt x="11652040" y="947139"/>
                </a:cubicBezTo>
                <a:cubicBezTo>
                  <a:pt x="11678190" y="911495"/>
                  <a:pt x="11677585" y="862847"/>
                  <a:pt x="11650557" y="827866"/>
                </a:cubicBezTo>
                <a:cubicBezTo>
                  <a:pt x="11645686" y="828654"/>
                  <a:pt x="11640762" y="829080"/>
                  <a:pt x="11635827" y="829141"/>
                </a:cubicBezTo>
                <a:cubicBezTo>
                  <a:pt x="11604875" y="829274"/>
                  <a:pt x="11575639" y="814934"/>
                  <a:pt x="11556798" y="790378"/>
                </a:cubicBezTo>
                <a:close/>
                <a:moveTo>
                  <a:pt x="11174127" y="637379"/>
                </a:moveTo>
                <a:cubicBezTo>
                  <a:pt x="11120002" y="645730"/>
                  <a:pt x="11082896" y="696378"/>
                  <a:pt x="11091248" y="750504"/>
                </a:cubicBezTo>
                <a:cubicBezTo>
                  <a:pt x="11097982" y="794147"/>
                  <a:pt x="11132765" y="828077"/>
                  <a:pt x="11176561" y="833728"/>
                </a:cubicBezTo>
                <a:cubicBezTo>
                  <a:pt x="11179452" y="829723"/>
                  <a:pt x="11182633" y="825937"/>
                  <a:pt x="11186080" y="822400"/>
                </a:cubicBezTo>
                <a:cubicBezTo>
                  <a:pt x="11207861" y="800424"/>
                  <a:pt x="11238663" y="789893"/>
                  <a:pt x="11269339" y="793933"/>
                </a:cubicBezTo>
                <a:cubicBezTo>
                  <a:pt x="11295530" y="758378"/>
                  <a:pt x="11294933" y="709755"/>
                  <a:pt x="11267874" y="674855"/>
                </a:cubicBezTo>
                <a:cubicBezTo>
                  <a:pt x="11236762" y="679748"/>
                  <a:pt x="11205178" y="669549"/>
                  <a:pt x="11182805" y="647382"/>
                </a:cubicBezTo>
                <a:cubicBezTo>
                  <a:pt x="11179695" y="644243"/>
                  <a:pt x="11176796" y="640901"/>
                  <a:pt x="11174127" y="637379"/>
                </a:cubicBezTo>
                <a:close/>
                <a:moveTo>
                  <a:pt x="11566960" y="473719"/>
                </a:moveTo>
                <a:cubicBezTo>
                  <a:pt x="11545970" y="473982"/>
                  <a:pt x="11525063" y="480892"/>
                  <a:pt x="11507574" y="494408"/>
                </a:cubicBezTo>
                <a:cubicBezTo>
                  <a:pt x="11510496" y="512301"/>
                  <a:pt x="11508352" y="530269"/>
                  <a:pt x="11501865" y="546501"/>
                </a:cubicBezTo>
                <a:lnTo>
                  <a:pt x="11470104" y="588173"/>
                </a:lnTo>
                <a:lnTo>
                  <a:pt x="11470098" y="588155"/>
                </a:lnTo>
                <a:lnTo>
                  <a:pt x="11470098" y="588180"/>
                </a:lnTo>
                <a:lnTo>
                  <a:pt x="11470104" y="588173"/>
                </a:lnTo>
                <a:lnTo>
                  <a:pt x="11480050" y="618787"/>
                </a:lnTo>
                <a:cubicBezTo>
                  <a:pt x="11494687" y="647014"/>
                  <a:pt x="11522477" y="667153"/>
                  <a:pt x="11555333" y="671312"/>
                </a:cubicBezTo>
                <a:cubicBezTo>
                  <a:pt x="11571208" y="649225"/>
                  <a:pt x="11595271" y="635084"/>
                  <a:pt x="11621467" y="631489"/>
                </a:cubicBezTo>
                <a:lnTo>
                  <a:pt x="11648148" y="631505"/>
                </a:lnTo>
                <a:lnTo>
                  <a:pt x="11607295" y="664326"/>
                </a:lnTo>
                <a:cubicBezTo>
                  <a:pt x="11591231" y="671218"/>
                  <a:pt x="11573319" y="673804"/>
                  <a:pt x="11555358" y="671312"/>
                </a:cubicBezTo>
                <a:cubicBezTo>
                  <a:pt x="11529168" y="706863"/>
                  <a:pt x="11529767" y="755481"/>
                  <a:pt x="11556823" y="790377"/>
                </a:cubicBezTo>
                <a:cubicBezTo>
                  <a:pt x="11587937" y="785491"/>
                  <a:pt x="11619519" y="795696"/>
                  <a:pt x="11641892" y="817863"/>
                </a:cubicBezTo>
                <a:cubicBezTo>
                  <a:pt x="11645014" y="820991"/>
                  <a:pt x="11647917" y="824328"/>
                  <a:pt x="11650583" y="827853"/>
                </a:cubicBezTo>
                <a:cubicBezTo>
                  <a:pt x="11699102" y="820357"/>
                  <a:pt x="11734842" y="778500"/>
                  <a:pt x="11734645" y="729405"/>
                </a:cubicBezTo>
                <a:cubicBezTo>
                  <a:pt x="11734455" y="692140"/>
                  <a:pt x="11713615" y="659288"/>
                  <a:pt x="11682417" y="642503"/>
                </a:cubicBezTo>
                <a:lnTo>
                  <a:pt x="11648149" y="631504"/>
                </a:lnTo>
                <a:lnTo>
                  <a:pt x="11664694" y="595778"/>
                </a:lnTo>
                <a:cubicBezTo>
                  <a:pt x="11673605" y="558181"/>
                  <a:pt x="11659961" y="517205"/>
                  <a:pt x="11626846" y="492914"/>
                </a:cubicBezTo>
                <a:cubicBezTo>
                  <a:pt x="11609023" y="479841"/>
                  <a:pt x="11587950" y="473456"/>
                  <a:pt x="11566960" y="473719"/>
                </a:cubicBezTo>
                <a:close/>
                <a:moveTo>
                  <a:pt x="11394448" y="411528"/>
                </a:moveTo>
                <a:cubicBezTo>
                  <a:pt x="11361716" y="416579"/>
                  <a:pt x="11334447" y="437407"/>
                  <a:pt x="11320474" y="465981"/>
                </a:cubicBezTo>
                <a:lnTo>
                  <a:pt x="11311225" y="496838"/>
                </a:lnTo>
                <a:lnTo>
                  <a:pt x="11311225" y="496816"/>
                </a:lnTo>
                <a:cubicBezTo>
                  <a:pt x="11267027" y="464476"/>
                  <a:pt x="11204981" y="474089"/>
                  <a:pt x="11172642" y="518286"/>
                </a:cubicBezTo>
                <a:cubicBezTo>
                  <a:pt x="11146587" y="553894"/>
                  <a:pt x="11147193" y="602432"/>
                  <a:pt x="11174128" y="637379"/>
                </a:cubicBezTo>
                <a:cubicBezTo>
                  <a:pt x="11192021" y="634457"/>
                  <a:pt x="11209989" y="636600"/>
                  <a:pt x="11226221" y="643087"/>
                </a:cubicBezTo>
                <a:lnTo>
                  <a:pt x="11267893" y="674848"/>
                </a:lnTo>
                <a:lnTo>
                  <a:pt x="11267875" y="674854"/>
                </a:lnTo>
                <a:lnTo>
                  <a:pt x="11267900" y="674854"/>
                </a:lnTo>
                <a:lnTo>
                  <a:pt x="11267893" y="674848"/>
                </a:lnTo>
                <a:lnTo>
                  <a:pt x="11298506" y="664903"/>
                </a:lnTo>
                <a:cubicBezTo>
                  <a:pt x="11326732" y="650267"/>
                  <a:pt x="11346867" y="622475"/>
                  <a:pt x="11351019" y="589620"/>
                </a:cubicBezTo>
                <a:cubicBezTo>
                  <a:pt x="11328943" y="573741"/>
                  <a:pt x="11314810" y="549683"/>
                  <a:pt x="11311213" y="523493"/>
                </a:cubicBezTo>
                <a:lnTo>
                  <a:pt x="11311225" y="496842"/>
                </a:lnTo>
                <a:lnTo>
                  <a:pt x="11322552" y="506360"/>
                </a:lnTo>
                <a:cubicBezTo>
                  <a:pt x="11344528" y="528141"/>
                  <a:pt x="11355059" y="558943"/>
                  <a:pt x="11351019" y="589619"/>
                </a:cubicBezTo>
                <a:cubicBezTo>
                  <a:pt x="11386574" y="615810"/>
                  <a:pt x="11435197" y="615213"/>
                  <a:pt x="11470097" y="588154"/>
                </a:cubicBezTo>
                <a:cubicBezTo>
                  <a:pt x="11465206" y="557039"/>
                  <a:pt x="11475410" y="525455"/>
                  <a:pt x="11497583" y="503085"/>
                </a:cubicBezTo>
                <a:cubicBezTo>
                  <a:pt x="11500718" y="499975"/>
                  <a:pt x="11504055" y="497077"/>
                  <a:pt x="11507573" y="494407"/>
                </a:cubicBezTo>
                <a:cubicBezTo>
                  <a:pt x="11499222" y="440282"/>
                  <a:pt x="11448574" y="403176"/>
                  <a:pt x="11394448" y="411528"/>
                </a:cubicBezTo>
                <a:close/>
                <a:moveTo>
                  <a:pt x="0" y="0"/>
                </a:moveTo>
                <a:lnTo>
                  <a:pt x="12191999" y="0"/>
                </a:lnTo>
                <a:lnTo>
                  <a:pt x="12191999" y="6857999"/>
                </a:lnTo>
                <a:lnTo>
                  <a:pt x="0" y="6857999"/>
                </a:lnTo>
                <a:close/>
              </a:path>
            </a:pathLst>
          </a:custGeom>
          <a:solidFill>
            <a:schemeClr val="bg1"/>
          </a:solidFill>
        </p:spPr>
        <p:txBody>
          <a:bodyPr wrap="square" lIns="360000" tIns="360000">
            <a:noAutofit/>
          </a:bodyPr>
          <a:lstStyle>
            <a:lvl1pPr marL="0" indent="0">
              <a:buNone/>
              <a:defRPr/>
            </a:lvl1pPr>
          </a:lstStyle>
          <a:p>
            <a:r>
              <a:rPr lang="sv-SE"/>
              <a:t> </a:t>
            </a:r>
          </a:p>
        </p:txBody>
      </p:sp>
      <p:sp>
        <p:nvSpPr>
          <p:cNvPr id="2" name="Rubrik 1">
            <a:extLst>
              <a:ext uri="{FF2B5EF4-FFF2-40B4-BE49-F238E27FC236}">
                <a16:creationId xmlns:a16="http://schemas.microsoft.com/office/drawing/2014/main" id="{D20F998C-8F3E-4090-94F3-7E5DB26E0041}"/>
              </a:ext>
            </a:extLst>
          </p:cNvPr>
          <p:cNvSpPr>
            <a:spLocks noGrp="1"/>
          </p:cNvSpPr>
          <p:nvPr>
            <p:ph type="title" hasCustomPrompt="1"/>
          </p:nvPr>
        </p:nvSpPr>
        <p:spPr>
          <a:xfrm>
            <a:off x="838200" y="2654598"/>
            <a:ext cx="9829801" cy="663188"/>
          </a:xfrm>
        </p:spPr>
        <p:txBody>
          <a:bodyPr anchor="t" anchorCtr="0"/>
          <a:lstStyle>
            <a:lvl1pPr>
              <a:defRPr sz="5400" b="1"/>
            </a:lvl1pPr>
          </a:lstStyle>
          <a:p>
            <a:r>
              <a:rPr lang="sv-SE"/>
              <a:t>Avsnittstitel</a:t>
            </a:r>
          </a:p>
        </p:txBody>
      </p:sp>
      <p:grpSp>
        <p:nvGrpSpPr>
          <p:cNvPr id="23" name="Bildobjekt 4">
            <a:extLst>
              <a:ext uri="{FF2B5EF4-FFF2-40B4-BE49-F238E27FC236}">
                <a16:creationId xmlns:a16="http://schemas.microsoft.com/office/drawing/2014/main" id="{55A2A061-289E-4462-9E8A-51C09602E3AE}"/>
              </a:ext>
            </a:extLst>
          </p:cNvPr>
          <p:cNvGrpSpPr/>
          <p:nvPr userDrawn="1"/>
        </p:nvGrpSpPr>
        <p:grpSpPr>
          <a:xfrm>
            <a:off x="11090075" y="410354"/>
            <a:ext cx="644571" cy="644554"/>
            <a:chOff x="11090075" y="410354"/>
            <a:chExt cx="644570" cy="644554"/>
          </a:xfrm>
          <a:solidFill>
            <a:schemeClr val="accent3"/>
          </a:solidFill>
        </p:grpSpPr>
        <p:sp>
          <p:nvSpPr>
            <p:cNvPr id="24" name="Freeform: Shape 23">
              <a:extLst>
                <a:ext uri="{FF2B5EF4-FFF2-40B4-BE49-F238E27FC236}">
                  <a16:creationId xmlns:a16="http://schemas.microsoft.com/office/drawing/2014/main" id="{35900916-BC6A-4337-80BF-A649FAB5AAFC}"/>
                </a:ext>
              </a:extLst>
            </p:cNvPr>
            <p:cNvSpPr/>
            <p:nvPr/>
          </p:nvSpPr>
          <p:spPr>
            <a:xfrm>
              <a:off x="11311225" y="410354"/>
              <a:ext cx="196349" cy="198508"/>
            </a:xfrm>
            <a:custGeom>
              <a:avLst/>
              <a:gdLst>
                <a:gd name="connsiteX0" fmla="*/ 39795 w 196349"/>
                <a:gd name="connsiteY0" fmla="*/ 179265 h 198508"/>
                <a:gd name="connsiteX1" fmla="*/ 158873 w 196349"/>
                <a:gd name="connsiteY1" fmla="*/ 177800 h 198508"/>
                <a:gd name="connsiteX2" fmla="*/ 186359 w 196349"/>
                <a:gd name="connsiteY2" fmla="*/ 92731 h 198508"/>
                <a:gd name="connsiteX3" fmla="*/ 196349 w 196349"/>
                <a:gd name="connsiteY3" fmla="*/ 84053 h 198508"/>
                <a:gd name="connsiteX4" fmla="*/ 83224 w 196349"/>
                <a:gd name="connsiteY4" fmla="*/ 1174 h 198508"/>
                <a:gd name="connsiteX5" fmla="*/ 0 w 196349"/>
                <a:gd name="connsiteY5" fmla="*/ 86487 h 198508"/>
                <a:gd name="connsiteX6" fmla="*/ 11328 w 196349"/>
                <a:gd name="connsiteY6" fmla="*/ 96006 h 198508"/>
                <a:gd name="connsiteX7" fmla="*/ 39795 w 196349"/>
                <a:gd name="connsiteY7" fmla="*/ 179265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49" h="198508">
                  <a:moveTo>
                    <a:pt x="39795" y="179265"/>
                  </a:moveTo>
                  <a:cubicBezTo>
                    <a:pt x="75350" y="205456"/>
                    <a:pt x="123973" y="204859"/>
                    <a:pt x="158873" y="177800"/>
                  </a:cubicBezTo>
                  <a:cubicBezTo>
                    <a:pt x="153982" y="146685"/>
                    <a:pt x="164186" y="115101"/>
                    <a:pt x="186359" y="92731"/>
                  </a:cubicBezTo>
                  <a:cubicBezTo>
                    <a:pt x="189494" y="89621"/>
                    <a:pt x="192831" y="86723"/>
                    <a:pt x="196349" y="84053"/>
                  </a:cubicBezTo>
                  <a:cubicBezTo>
                    <a:pt x="187998" y="29928"/>
                    <a:pt x="137350" y="-7178"/>
                    <a:pt x="83224" y="1174"/>
                  </a:cubicBezTo>
                  <a:cubicBezTo>
                    <a:pt x="39581" y="7908"/>
                    <a:pt x="5651" y="42691"/>
                    <a:pt x="0" y="86487"/>
                  </a:cubicBezTo>
                  <a:cubicBezTo>
                    <a:pt x="4005" y="89378"/>
                    <a:pt x="7791" y="92559"/>
                    <a:pt x="11328" y="96006"/>
                  </a:cubicBezTo>
                  <a:cubicBezTo>
                    <a:pt x="33304" y="117787"/>
                    <a:pt x="43835" y="148589"/>
                    <a:pt x="39795" y="179265"/>
                  </a:cubicBezTo>
                  <a:close/>
                </a:path>
              </a:pathLst>
            </a:custGeom>
            <a:grpFill/>
            <a:ln w="6350" cap="flat">
              <a:solidFill>
                <a:schemeClr val="accent3"/>
              </a:solidFill>
              <a:prstDash val="solid"/>
              <a:miter/>
            </a:ln>
          </p:spPr>
          <p:txBody>
            <a:bodyPr rtlCol="0" anchor="ctr"/>
            <a:lstStyle/>
            <a:p>
              <a:endParaRPr lang="sv-SE" sz="1800"/>
            </a:p>
          </p:txBody>
        </p:sp>
        <p:sp>
          <p:nvSpPr>
            <p:cNvPr id="25" name="Freeform: Shape 24">
              <a:extLst>
                <a:ext uri="{FF2B5EF4-FFF2-40B4-BE49-F238E27FC236}">
                  <a16:creationId xmlns:a16="http://schemas.microsoft.com/office/drawing/2014/main" id="{7263309B-29F4-4C0D-B622-C4A72BD6AE9E}"/>
                </a:ext>
              </a:extLst>
            </p:cNvPr>
            <p:cNvSpPr/>
            <p:nvPr/>
          </p:nvSpPr>
          <p:spPr>
            <a:xfrm>
              <a:off x="11470099" y="473711"/>
              <a:ext cx="197260" cy="197601"/>
            </a:xfrm>
            <a:custGeom>
              <a:avLst/>
              <a:gdLst>
                <a:gd name="connsiteX0" fmla="*/ 0 w 197260"/>
                <a:gd name="connsiteY0" fmla="*/ 114444 h 197601"/>
                <a:gd name="connsiteX1" fmla="*/ 85235 w 197260"/>
                <a:gd name="connsiteY1" fmla="*/ 197601 h 197601"/>
                <a:gd name="connsiteX2" fmla="*/ 178051 w 197260"/>
                <a:gd name="connsiteY2" fmla="*/ 157794 h 197601"/>
                <a:gd name="connsiteX3" fmla="*/ 156748 w 197260"/>
                <a:gd name="connsiteY3" fmla="*/ 19203 h 197601"/>
                <a:gd name="connsiteX4" fmla="*/ 37476 w 197260"/>
                <a:gd name="connsiteY4" fmla="*/ 20697 h 197601"/>
                <a:gd name="connsiteX5" fmla="*/ 0 w 197260"/>
                <a:gd name="connsiteY5" fmla="*/ 114469 h 19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60" h="197601">
                  <a:moveTo>
                    <a:pt x="0" y="114444"/>
                  </a:moveTo>
                  <a:cubicBezTo>
                    <a:pt x="6625" y="158102"/>
                    <a:pt x="41427" y="192056"/>
                    <a:pt x="85235" y="197601"/>
                  </a:cubicBezTo>
                  <a:cubicBezTo>
                    <a:pt x="106401" y="168151"/>
                    <a:pt x="142125" y="152829"/>
                    <a:pt x="178051" y="157794"/>
                  </a:cubicBezTo>
                  <a:cubicBezTo>
                    <a:pt x="210440" y="113641"/>
                    <a:pt x="200902" y="51591"/>
                    <a:pt x="156748" y="19203"/>
                  </a:cubicBezTo>
                  <a:cubicBezTo>
                    <a:pt x="121103" y="-6944"/>
                    <a:pt x="72454" y="-6335"/>
                    <a:pt x="37476" y="20697"/>
                  </a:cubicBezTo>
                  <a:cubicBezTo>
                    <a:pt x="43321" y="56483"/>
                    <a:pt x="28900" y="92569"/>
                    <a:pt x="0" y="114469"/>
                  </a:cubicBezTo>
                  <a:close/>
                </a:path>
              </a:pathLst>
            </a:custGeom>
            <a:grpFill/>
            <a:ln w="6350" cap="flat">
              <a:solidFill>
                <a:schemeClr val="accent3"/>
              </a:solidFill>
              <a:prstDash val="solid"/>
              <a:miter/>
            </a:ln>
          </p:spPr>
          <p:txBody>
            <a:bodyPr rtlCol="0" anchor="ctr"/>
            <a:lstStyle/>
            <a:p>
              <a:endParaRPr lang="sv-SE" sz="1800"/>
            </a:p>
          </p:txBody>
        </p:sp>
        <p:sp>
          <p:nvSpPr>
            <p:cNvPr id="26" name="Freeform: Shape 25">
              <a:extLst>
                <a:ext uri="{FF2B5EF4-FFF2-40B4-BE49-F238E27FC236}">
                  <a16:creationId xmlns:a16="http://schemas.microsoft.com/office/drawing/2014/main" id="{BA6239F7-7276-4627-94EF-4BB65C1FD41B}"/>
                </a:ext>
              </a:extLst>
            </p:cNvPr>
            <p:cNvSpPr/>
            <p:nvPr/>
          </p:nvSpPr>
          <p:spPr>
            <a:xfrm>
              <a:off x="11536117" y="631504"/>
              <a:ext cx="198529" cy="196349"/>
            </a:xfrm>
            <a:custGeom>
              <a:avLst/>
              <a:gdLst>
                <a:gd name="connsiteX0" fmla="*/ 198529 w 198529"/>
                <a:gd name="connsiteY0" fmla="*/ 97901 h 196349"/>
                <a:gd name="connsiteX1" fmla="*/ 112033 w 198529"/>
                <a:gd name="connsiteY1" fmla="*/ 0 h 196349"/>
                <a:gd name="connsiteX2" fmla="*/ 19242 w 198529"/>
                <a:gd name="connsiteY2" fmla="*/ 39808 h 196349"/>
                <a:gd name="connsiteX3" fmla="*/ 20707 w 198529"/>
                <a:gd name="connsiteY3" fmla="*/ 158873 h 196349"/>
                <a:gd name="connsiteX4" fmla="*/ 105776 w 198529"/>
                <a:gd name="connsiteY4" fmla="*/ 186359 h 196349"/>
                <a:gd name="connsiteX5" fmla="*/ 114467 w 198529"/>
                <a:gd name="connsiteY5" fmla="*/ 196349 h 196349"/>
                <a:gd name="connsiteX6" fmla="*/ 198529 w 198529"/>
                <a:gd name="connsiteY6" fmla="*/ 97901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9" h="196349">
                  <a:moveTo>
                    <a:pt x="198529" y="97901"/>
                  </a:moveTo>
                  <a:cubicBezTo>
                    <a:pt x="198275" y="48214"/>
                    <a:pt x="161311" y="6374"/>
                    <a:pt x="112033" y="0"/>
                  </a:cubicBezTo>
                  <a:cubicBezTo>
                    <a:pt x="90890" y="29464"/>
                    <a:pt x="55163" y="44791"/>
                    <a:pt x="19242" y="39808"/>
                  </a:cubicBezTo>
                  <a:cubicBezTo>
                    <a:pt x="-6948" y="75359"/>
                    <a:pt x="-6349" y="123977"/>
                    <a:pt x="20707" y="158873"/>
                  </a:cubicBezTo>
                  <a:cubicBezTo>
                    <a:pt x="51821" y="153987"/>
                    <a:pt x="83403" y="164192"/>
                    <a:pt x="105776" y="186359"/>
                  </a:cubicBezTo>
                  <a:cubicBezTo>
                    <a:pt x="108898" y="189487"/>
                    <a:pt x="111801" y="192824"/>
                    <a:pt x="114467" y="196349"/>
                  </a:cubicBezTo>
                  <a:cubicBezTo>
                    <a:pt x="162986" y="188853"/>
                    <a:pt x="198726" y="146996"/>
                    <a:pt x="198529" y="97901"/>
                  </a:cubicBezTo>
                  <a:close/>
                </a:path>
              </a:pathLst>
            </a:custGeom>
            <a:grpFill/>
            <a:ln w="6350" cap="flat">
              <a:solidFill>
                <a:schemeClr val="accent3"/>
              </a:solidFill>
              <a:prstDash val="solid"/>
              <a:miter/>
            </a:ln>
          </p:spPr>
          <p:txBody>
            <a:bodyPr rtlCol="0" anchor="ctr"/>
            <a:lstStyle/>
            <a:p>
              <a:endParaRPr lang="sv-SE" sz="1800"/>
            </a:p>
          </p:txBody>
        </p:sp>
        <p:sp>
          <p:nvSpPr>
            <p:cNvPr id="27" name="Freeform: Shape 26">
              <a:extLst>
                <a:ext uri="{FF2B5EF4-FFF2-40B4-BE49-F238E27FC236}">
                  <a16:creationId xmlns:a16="http://schemas.microsoft.com/office/drawing/2014/main" id="{EEE87B7B-38C0-4FFF-AF3C-D643B4D1261C}"/>
                </a:ext>
              </a:extLst>
            </p:cNvPr>
            <p:cNvSpPr/>
            <p:nvPr/>
          </p:nvSpPr>
          <p:spPr>
            <a:xfrm>
              <a:off x="11473654" y="790378"/>
              <a:ext cx="197595" cy="197265"/>
            </a:xfrm>
            <a:custGeom>
              <a:avLst/>
              <a:gdLst>
                <a:gd name="connsiteX0" fmla="*/ 83145 w 197595"/>
                <a:gd name="connsiteY0" fmla="*/ 0 h 197265"/>
                <a:gd name="connsiteX1" fmla="*/ 0 w 197595"/>
                <a:gd name="connsiteY1" fmla="*/ 85235 h 197265"/>
                <a:gd name="connsiteX2" fmla="*/ 39795 w 197595"/>
                <a:gd name="connsiteY2" fmla="*/ 178051 h 197265"/>
                <a:gd name="connsiteX3" fmla="*/ 178387 w 197595"/>
                <a:gd name="connsiteY3" fmla="*/ 156761 h 197265"/>
                <a:gd name="connsiteX4" fmla="*/ 176904 w 197595"/>
                <a:gd name="connsiteY4" fmla="*/ 37488 h 197265"/>
                <a:gd name="connsiteX5" fmla="*/ 162174 w 197595"/>
                <a:gd name="connsiteY5" fmla="*/ 38763 h 197265"/>
                <a:gd name="connsiteX6" fmla="*/ 83145 w 197595"/>
                <a:gd name="connsiteY6" fmla="*/ 0 h 1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95" h="197265">
                  <a:moveTo>
                    <a:pt x="83145" y="0"/>
                  </a:moveTo>
                  <a:cubicBezTo>
                    <a:pt x="39488" y="6621"/>
                    <a:pt x="5537" y="41427"/>
                    <a:pt x="0" y="85235"/>
                  </a:cubicBezTo>
                  <a:cubicBezTo>
                    <a:pt x="29439" y="106409"/>
                    <a:pt x="44754" y="142128"/>
                    <a:pt x="39795" y="178051"/>
                  </a:cubicBezTo>
                  <a:cubicBezTo>
                    <a:pt x="83945" y="210442"/>
                    <a:pt x="145996" y="200911"/>
                    <a:pt x="178387" y="156761"/>
                  </a:cubicBezTo>
                  <a:cubicBezTo>
                    <a:pt x="204537" y="121117"/>
                    <a:pt x="203932" y="72469"/>
                    <a:pt x="176904" y="37488"/>
                  </a:cubicBezTo>
                  <a:cubicBezTo>
                    <a:pt x="172033" y="38276"/>
                    <a:pt x="167109" y="38702"/>
                    <a:pt x="162174" y="38763"/>
                  </a:cubicBezTo>
                  <a:cubicBezTo>
                    <a:pt x="131222" y="38896"/>
                    <a:pt x="101986" y="24556"/>
                    <a:pt x="83145" y="0"/>
                  </a:cubicBezTo>
                  <a:close/>
                </a:path>
              </a:pathLst>
            </a:custGeom>
            <a:grpFill/>
            <a:ln w="6350" cap="flat">
              <a:solidFill>
                <a:schemeClr val="accent3"/>
              </a:solidFill>
              <a:prstDash val="solid"/>
              <a:miter/>
            </a:ln>
          </p:spPr>
          <p:txBody>
            <a:bodyPr rtlCol="0" anchor="ctr"/>
            <a:lstStyle/>
            <a:p>
              <a:endParaRPr lang="sv-SE" sz="1800"/>
            </a:p>
          </p:txBody>
        </p:sp>
        <p:sp>
          <p:nvSpPr>
            <p:cNvPr id="28" name="Freeform: Shape 27">
              <a:extLst>
                <a:ext uri="{FF2B5EF4-FFF2-40B4-BE49-F238E27FC236}">
                  <a16:creationId xmlns:a16="http://schemas.microsoft.com/office/drawing/2014/main" id="{5390F785-ACFA-458A-9584-BE02F67FEFD3}"/>
                </a:ext>
              </a:extLst>
            </p:cNvPr>
            <p:cNvSpPr/>
            <p:nvPr/>
          </p:nvSpPr>
          <p:spPr>
            <a:xfrm>
              <a:off x="11317100" y="856369"/>
              <a:ext cx="196349" cy="198539"/>
            </a:xfrm>
            <a:custGeom>
              <a:avLst/>
              <a:gdLst>
                <a:gd name="connsiteX0" fmla="*/ 156554 w 196349"/>
                <a:gd name="connsiteY0" fmla="*/ 19243 h 198539"/>
                <a:gd name="connsiteX1" fmla="*/ 37476 w 196349"/>
                <a:gd name="connsiteY1" fmla="*/ 20709 h 198539"/>
                <a:gd name="connsiteX2" fmla="*/ 0 w 196349"/>
                <a:gd name="connsiteY2" fmla="*/ 114481 h 198539"/>
                <a:gd name="connsiteX3" fmla="*/ 113120 w 196349"/>
                <a:gd name="connsiteY3" fmla="*/ 197367 h 198539"/>
                <a:gd name="connsiteX4" fmla="*/ 196349 w 196349"/>
                <a:gd name="connsiteY4" fmla="*/ 112060 h 198539"/>
                <a:gd name="connsiteX5" fmla="*/ 185021 w 196349"/>
                <a:gd name="connsiteY5" fmla="*/ 102541 h 198539"/>
                <a:gd name="connsiteX6" fmla="*/ 156554 w 196349"/>
                <a:gd name="connsiteY6" fmla="*/ 19243 h 1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9" h="198539">
                  <a:moveTo>
                    <a:pt x="156554" y="19243"/>
                  </a:moveTo>
                  <a:cubicBezTo>
                    <a:pt x="120999" y="-6948"/>
                    <a:pt x="72376" y="-6350"/>
                    <a:pt x="37476" y="20709"/>
                  </a:cubicBezTo>
                  <a:cubicBezTo>
                    <a:pt x="43332" y="56496"/>
                    <a:pt x="28909" y="92588"/>
                    <a:pt x="0" y="114481"/>
                  </a:cubicBezTo>
                  <a:cubicBezTo>
                    <a:pt x="8349" y="168606"/>
                    <a:pt x="58994" y="205716"/>
                    <a:pt x="113120" y="197367"/>
                  </a:cubicBezTo>
                  <a:cubicBezTo>
                    <a:pt x="156763" y="190635"/>
                    <a:pt x="190695" y="155856"/>
                    <a:pt x="196349" y="112060"/>
                  </a:cubicBezTo>
                  <a:cubicBezTo>
                    <a:pt x="192344" y="109168"/>
                    <a:pt x="188558" y="105988"/>
                    <a:pt x="185021" y="102541"/>
                  </a:cubicBezTo>
                  <a:cubicBezTo>
                    <a:pt x="163034" y="80751"/>
                    <a:pt x="152502" y="49932"/>
                    <a:pt x="156554" y="19243"/>
                  </a:cubicBezTo>
                  <a:close/>
                </a:path>
              </a:pathLst>
            </a:custGeom>
            <a:grpFill/>
            <a:ln w="6350" cap="flat">
              <a:solidFill>
                <a:schemeClr val="accent3"/>
              </a:solidFill>
              <a:prstDash val="solid"/>
              <a:miter/>
            </a:ln>
          </p:spPr>
          <p:txBody>
            <a:bodyPr rtlCol="0" anchor="ctr"/>
            <a:lstStyle/>
            <a:p>
              <a:endParaRPr lang="sv-SE" sz="1800"/>
            </a:p>
          </p:txBody>
        </p:sp>
        <p:sp>
          <p:nvSpPr>
            <p:cNvPr id="29" name="Freeform: Shape 28">
              <a:extLst>
                <a:ext uri="{FF2B5EF4-FFF2-40B4-BE49-F238E27FC236}">
                  <a16:creationId xmlns:a16="http://schemas.microsoft.com/office/drawing/2014/main" id="{3A3C56F8-FBD8-4D0C-B64B-8F43968B0A42}"/>
                </a:ext>
              </a:extLst>
            </p:cNvPr>
            <p:cNvSpPr/>
            <p:nvPr/>
          </p:nvSpPr>
          <p:spPr>
            <a:xfrm>
              <a:off x="11157352" y="793933"/>
              <a:ext cx="197223" cy="197572"/>
            </a:xfrm>
            <a:custGeom>
              <a:avLst/>
              <a:gdLst>
                <a:gd name="connsiteX0" fmla="*/ 197223 w 197223"/>
                <a:gd name="connsiteY0" fmla="*/ 83145 h 197572"/>
                <a:gd name="connsiteX1" fmla="*/ 111989 w 197223"/>
                <a:gd name="connsiteY1" fmla="*/ 0 h 197572"/>
                <a:gd name="connsiteX2" fmla="*/ 19185 w 197223"/>
                <a:gd name="connsiteY2" fmla="*/ 39795 h 197572"/>
                <a:gd name="connsiteX3" fmla="*/ 40554 w 197223"/>
                <a:gd name="connsiteY3" fmla="*/ 178394 h 197572"/>
                <a:gd name="connsiteX4" fmla="*/ 159747 w 197223"/>
                <a:gd name="connsiteY4" fmla="*/ 176917 h 197572"/>
                <a:gd name="connsiteX5" fmla="*/ 197223 w 197223"/>
                <a:gd name="connsiteY5" fmla="*/ 83145 h 1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23" h="197572">
                  <a:moveTo>
                    <a:pt x="197223" y="83145"/>
                  </a:moveTo>
                  <a:cubicBezTo>
                    <a:pt x="190602" y="39488"/>
                    <a:pt x="155796" y="5537"/>
                    <a:pt x="111989" y="0"/>
                  </a:cubicBezTo>
                  <a:cubicBezTo>
                    <a:pt x="90817" y="29435"/>
                    <a:pt x="55103" y="44749"/>
                    <a:pt x="19185" y="39795"/>
                  </a:cubicBezTo>
                  <a:cubicBezTo>
                    <a:pt x="-13187" y="83969"/>
                    <a:pt x="-3620" y="146021"/>
                    <a:pt x="40554" y="178394"/>
                  </a:cubicBezTo>
                  <a:cubicBezTo>
                    <a:pt x="76180" y="204502"/>
                    <a:pt x="124780" y="203900"/>
                    <a:pt x="159747" y="176917"/>
                  </a:cubicBezTo>
                  <a:cubicBezTo>
                    <a:pt x="153903" y="141131"/>
                    <a:pt x="168323" y="105045"/>
                    <a:pt x="197223" y="83145"/>
                  </a:cubicBezTo>
                  <a:close/>
                </a:path>
              </a:pathLst>
            </a:custGeom>
            <a:grpFill/>
            <a:ln w="6350" cap="flat">
              <a:solidFill>
                <a:schemeClr val="accent3"/>
              </a:solidFill>
              <a:prstDash val="solid"/>
              <a:miter/>
            </a:ln>
          </p:spPr>
          <p:txBody>
            <a:bodyPr rtlCol="0" anchor="ctr"/>
            <a:lstStyle/>
            <a:p>
              <a:endParaRPr lang="sv-SE" sz="1800"/>
            </a:p>
          </p:txBody>
        </p:sp>
        <p:sp>
          <p:nvSpPr>
            <p:cNvPr id="30" name="Freeform: Shape 29">
              <a:extLst>
                <a:ext uri="{FF2B5EF4-FFF2-40B4-BE49-F238E27FC236}">
                  <a16:creationId xmlns:a16="http://schemas.microsoft.com/office/drawing/2014/main" id="{989EEC9F-1602-4C79-9590-9CC5295828D5}"/>
                </a:ext>
              </a:extLst>
            </p:cNvPr>
            <p:cNvSpPr/>
            <p:nvPr/>
          </p:nvSpPr>
          <p:spPr>
            <a:xfrm>
              <a:off x="11090075" y="637379"/>
              <a:ext cx="198508" cy="196349"/>
            </a:xfrm>
            <a:custGeom>
              <a:avLst/>
              <a:gdLst>
                <a:gd name="connsiteX0" fmla="*/ 179265 w 198508"/>
                <a:gd name="connsiteY0" fmla="*/ 156554 h 196349"/>
                <a:gd name="connsiteX1" fmla="*/ 177800 w 198508"/>
                <a:gd name="connsiteY1" fmla="*/ 37476 h 196349"/>
                <a:gd name="connsiteX2" fmla="*/ 92731 w 198508"/>
                <a:gd name="connsiteY2" fmla="*/ 10003 h 196349"/>
                <a:gd name="connsiteX3" fmla="*/ 84053 w 198508"/>
                <a:gd name="connsiteY3" fmla="*/ 0 h 196349"/>
                <a:gd name="connsiteX4" fmla="*/ 1174 w 198508"/>
                <a:gd name="connsiteY4" fmla="*/ 113125 h 196349"/>
                <a:gd name="connsiteX5" fmla="*/ 86487 w 198508"/>
                <a:gd name="connsiteY5" fmla="*/ 196349 h 196349"/>
                <a:gd name="connsiteX6" fmla="*/ 96006 w 198508"/>
                <a:gd name="connsiteY6" fmla="*/ 185021 h 196349"/>
                <a:gd name="connsiteX7" fmla="*/ 179265 w 198508"/>
                <a:gd name="connsiteY7" fmla="*/ 156554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08" h="196349">
                  <a:moveTo>
                    <a:pt x="179265" y="156554"/>
                  </a:moveTo>
                  <a:cubicBezTo>
                    <a:pt x="205456" y="120999"/>
                    <a:pt x="204859" y="72376"/>
                    <a:pt x="177800" y="37476"/>
                  </a:cubicBezTo>
                  <a:cubicBezTo>
                    <a:pt x="146688" y="42369"/>
                    <a:pt x="115104" y="32170"/>
                    <a:pt x="92731" y="10003"/>
                  </a:cubicBezTo>
                  <a:cubicBezTo>
                    <a:pt x="89621" y="6864"/>
                    <a:pt x="86722" y="3522"/>
                    <a:pt x="84053" y="0"/>
                  </a:cubicBezTo>
                  <a:cubicBezTo>
                    <a:pt x="29928" y="8351"/>
                    <a:pt x="-7178" y="58999"/>
                    <a:pt x="1174" y="113125"/>
                  </a:cubicBezTo>
                  <a:cubicBezTo>
                    <a:pt x="7908" y="156768"/>
                    <a:pt x="42691" y="190698"/>
                    <a:pt x="86487" y="196349"/>
                  </a:cubicBezTo>
                  <a:cubicBezTo>
                    <a:pt x="89378" y="192344"/>
                    <a:pt x="92559" y="188558"/>
                    <a:pt x="96006" y="185021"/>
                  </a:cubicBezTo>
                  <a:cubicBezTo>
                    <a:pt x="117787" y="163045"/>
                    <a:pt x="148589" y="152514"/>
                    <a:pt x="179265" y="156554"/>
                  </a:cubicBezTo>
                  <a:close/>
                </a:path>
              </a:pathLst>
            </a:custGeom>
            <a:grpFill/>
            <a:ln w="6350" cap="flat">
              <a:solidFill>
                <a:schemeClr val="accent3"/>
              </a:solidFill>
              <a:prstDash val="solid"/>
              <a:miter/>
            </a:ln>
          </p:spPr>
          <p:txBody>
            <a:bodyPr rtlCol="0" anchor="ctr"/>
            <a:lstStyle/>
            <a:p>
              <a:endParaRPr lang="sv-SE" sz="1800"/>
            </a:p>
          </p:txBody>
        </p:sp>
        <p:sp>
          <p:nvSpPr>
            <p:cNvPr id="31" name="Freeform: Shape 30">
              <a:extLst>
                <a:ext uri="{FF2B5EF4-FFF2-40B4-BE49-F238E27FC236}">
                  <a16:creationId xmlns:a16="http://schemas.microsoft.com/office/drawing/2014/main" id="{0F418E69-29B3-435A-BBE6-36E2D53FA967}"/>
                </a:ext>
              </a:extLst>
            </p:cNvPr>
            <p:cNvSpPr/>
            <p:nvPr/>
          </p:nvSpPr>
          <p:spPr>
            <a:xfrm>
              <a:off x="11153507" y="477674"/>
              <a:ext cx="197513" cy="197180"/>
            </a:xfrm>
            <a:custGeom>
              <a:avLst/>
              <a:gdLst>
                <a:gd name="connsiteX0" fmla="*/ 114369 w 197513"/>
                <a:gd name="connsiteY0" fmla="*/ 197180 h 197180"/>
                <a:gd name="connsiteX1" fmla="*/ 197513 w 197513"/>
                <a:gd name="connsiteY1" fmla="*/ 111946 h 197180"/>
                <a:gd name="connsiteX2" fmla="*/ 157719 w 197513"/>
                <a:gd name="connsiteY2" fmla="*/ 19142 h 197180"/>
                <a:gd name="connsiteX3" fmla="*/ 19136 w 197513"/>
                <a:gd name="connsiteY3" fmla="*/ 40612 h 197180"/>
                <a:gd name="connsiteX4" fmla="*/ 20622 w 197513"/>
                <a:gd name="connsiteY4" fmla="*/ 159705 h 197180"/>
                <a:gd name="connsiteX5" fmla="*/ 114394 w 197513"/>
                <a:gd name="connsiteY5" fmla="*/ 197180 h 1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13" h="197180">
                  <a:moveTo>
                    <a:pt x="114369" y="197180"/>
                  </a:moveTo>
                  <a:cubicBezTo>
                    <a:pt x="158026" y="190559"/>
                    <a:pt x="191977" y="155753"/>
                    <a:pt x="197513" y="111946"/>
                  </a:cubicBezTo>
                  <a:cubicBezTo>
                    <a:pt x="168078" y="90774"/>
                    <a:pt x="152764" y="55061"/>
                    <a:pt x="157719" y="19142"/>
                  </a:cubicBezTo>
                  <a:cubicBezTo>
                    <a:pt x="113521" y="-13198"/>
                    <a:pt x="51475" y="-3585"/>
                    <a:pt x="19136" y="40612"/>
                  </a:cubicBezTo>
                  <a:cubicBezTo>
                    <a:pt x="-6919" y="76220"/>
                    <a:pt x="-6313" y="124758"/>
                    <a:pt x="20622" y="159705"/>
                  </a:cubicBezTo>
                  <a:cubicBezTo>
                    <a:pt x="56408" y="153860"/>
                    <a:pt x="92494" y="168280"/>
                    <a:pt x="114394" y="197180"/>
                  </a:cubicBezTo>
                  <a:close/>
                </a:path>
              </a:pathLst>
            </a:custGeom>
            <a:grpFill/>
            <a:ln w="6350" cap="flat">
              <a:solidFill>
                <a:schemeClr val="accent3"/>
              </a:solidFill>
              <a:prstDash val="solid"/>
              <a:miter/>
            </a:ln>
          </p:spPr>
          <p:txBody>
            <a:bodyPr rtlCol="0" anchor="ctr"/>
            <a:lstStyle/>
            <a:p>
              <a:endParaRPr lang="sv-SE" sz="1800"/>
            </a:p>
          </p:txBody>
        </p:sp>
      </p:grpSp>
    </p:spTree>
    <p:extLst>
      <p:ext uri="{BB962C8B-B14F-4D97-AF65-F5344CB8AC3E}">
        <p14:creationId xmlns:p14="http://schemas.microsoft.com/office/powerpoint/2010/main" val="127409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sida - vänsterstäl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596A89-12D3-4684-A383-E14AA8161489}"/>
              </a:ext>
            </a:extLst>
          </p:cNvPr>
          <p:cNvSpPr>
            <a:spLocks noGrp="1"/>
          </p:cNvSpPr>
          <p:nvPr>
            <p:ph type="title"/>
          </p:nvPr>
        </p:nvSpPr>
        <p:spPr>
          <a:xfrm>
            <a:off x="838201" y="926124"/>
            <a:ext cx="5550876" cy="1195753"/>
          </a:xfrm>
        </p:spPr>
        <p:txBody>
          <a:bodyPr/>
          <a:lstStyle/>
          <a:p>
            <a:r>
              <a:rPr lang="sv-SE"/>
              <a:t>Klicka här för att ändra mall för rubrikformat</a:t>
            </a:r>
          </a:p>
        </p:txBody>
      </p:sp>
      <p:sp>
        <p:nvSpPr>
          <p:cNvPr id="6" name="Platshållare för text 5">
            <a:extLst>
              <a:ext uri="{FF2B5EF4-FFF2-40B4-BE49-F238E27FC236}">
                <a16:creationId xmlns:a16="http://schemas.microsoft.com/office/drawing/2014/main" id="{84422605-FE61-4CDB-ABFF-719D2E3FDEE5}"/>
              </a:ext>
            </a:extLst>
          </p:cNvPr>
          <p:cNvSpPr>
            <a:spLocks noGrp="1"/>
          </p:cNvSpPr>
          <p:nvPr>
            <p:ph type="body" sz="quarter" idx="10"/>
          </p:nvPr>
        </p:nvSpPr>
        <p:spPr>
          <a:xfrm>
            <a:off x="838201" y="2121877"/>
            <a:ext cx="5550876" cy="3809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40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609600" y="274638"/>
            <a:ext cx="10972800" cy="1143000"/>
          </a:xfrm>
        </p:spPr>
        <p:txBody>
          <a:bodyPr/>
          <a:lstStyle/>
          <a:p>
            <a:r>
              <a:rPr lang="sv-SE"/>
              <a:t>Klicka här för att ändra format</a:t>
            </a:r>
          </a:p>
        </p:txBody>
      </p:sp>
      <p:sp>
        <p:nvSpPr>
          <p:cNvPr id="3" name="Platshållare för innehåll 2"/>
          <p:cNvSpPr>
            <a:spLocks noGrp="1"/>
          </p:cNvSpPr>
          <p:nvPr>
            <p:ph sz="quarter" idx="1"/>
          </p:nvPr>
        </p:nvSpPr>
        <p:spPr>
          <a:xfrm>
            <a:off x="609600" y="1600200"/>
            <a:ext cx="53848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197600" y="1600200"/>
            <a:ext cx="53848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609600" y="3938590"/>
            <a:ext cx="53848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4"/>
          </p:nvPr>
        </p:nvSpPr>
        <p:spPr>
          <a:xfrm>
            <a:off x="6197600" y="3938590"/>
            <a:ext cx="53848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09600" y="6245225"/>
            <a:ext cx="2844800" cy="476250"/>
          </a:xfrm>
        </p:spPr>
        <p:txBody>
          <a:bodyPr/>
          <a:lstStyle>
            <a:lvl1pPr>
              <a:defRPr/>
            </a:lvl1pPr>
          </a:lstStyle>
          <a:p>
            <a:pPr>
              <a:defRPr/>
            </a:pPr>
            <a:endParaRPr lang="sv-SE"/>
          </a:p>
        </p:txBody>
      </p:sp>
      <p:sp>
        <p:nvSpPr>
          <p:cNvPr id="8" name="Platshållare för sidfot 7"/>
          <p:cNvSpPr>
            <a:spLocks noGrp="1"/>
          </p:cNvSpPr>
          <p:nvPr>
            <p:ph type="ftr" sz="quarter" idx="11"/>
          </p:nvPr>
        </p:nvSpPr>
        <p:spPr>
          <a:xfrm>
            <a:off x="4165600" y="6245225"/>
            <a:ext cx="3860800" cy="476250"/>
          </a:xfrm>
        </p:spPr>
        <p:txBody>
          <a:bodyPr/>
          <a:lstStyle>
            <a:lvl1pPr>
              <a:defRPr/>
            </a:lvl1pPr>
          </a:lstStyle>
          <a:p>
            <a:pPr>
              <a:defRPr/>
            </a:pPr>
            <a:endParaRPr lang="sv-SE"/>
          </a:p>
        </p:txBody>
      </p:sp>
      <p:sp>
        <p:nvSpPr>
          <p:cNvPr id="9" name="Platshållare för bildnummer 8"/>
          <p:cNvSpPr>
            <a:spLocks noGrp="1"/>
          </p:cNvSpPr>
          <p:nvPr>
            <p:ph type="sldNum" sz="quarter" idx="12"/>
          </p:nvPr>
        </p:nvSpPr>
        <p:spPr>
          <a:xfrm>
            <a:off x="8737600" y="6245225"/>
            <a:ext cx="2844800" cy="476250"/>
          </a:xfrm>
        </p:spPr>
        <p:txBody>
          <a:bodyPr/>
          <a:lstStyle>
            <a:lvl1pPr>
              <a:defRPr/>
            </a:lvl1pPr>
          </a:lstStyle>
          <a:p>
            <a:pPr>
              <a:defRPr/>
            </a:pPr>
            <a:fld id="{D0281ABF-F113-4F3D-B6B9-7D64EF9BAD65}" type="slidenum">
              <a:rPr lang="sv-SE"/>
              <a:pPr>
                <a:defRPr/>
              </a:pPr>
              <a:t>‹#›</a:t>
            </a:fld>
            <a:endParaRPr lang="sv-SE"/>
          </a:p>
        </p:txBody>
      </p:sp>
    </p:spTree>
    <p:extLst>
      <p:ext uri="{BB962C8B-B14F-4D97-AF65-F5344CB8AC3E}">
        <p14:creationId xmlns:p14="http://schemas.microsoft.com/office/powerpoint/2010/main" val="7028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5"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2026-01-28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2608063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2026-01-28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4657948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2026-01-28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21113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7"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7"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7"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2026-01-28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14448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10" y="1477692"/>
            <a:ext cx="4140002"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2026-01-28</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13505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2"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57285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2"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7" y="617056"/>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24436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2026-01-28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3" y="0"/>
            <a:ext cx="345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74227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81825" y="6055201"/>
            <a:ext cx="1665481"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2" y="1825626"/>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7"/>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2026-01-28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9" y="6383924"/>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8001"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14454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8" r:id="rId16"/>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gionvarmland.se/vardgivarwebben/vard-och-behandling/strama-varmland/antibiotikasmarta-tips-for-dig-som-arbetar-pa-sjukhus/overgripande-planering" TargetMode="External"/><Relationship Id="rId2" Type="http://schemas.openxmlformats.org/officeDocument/2006/relationships/hyperlink" Target="https://www.folkhalsomyndigheten.se/antibiotikasmart-sverige/bli-antibiotikasmart/invanare/" TargetMode="External"/><Relationship Id="rId1" Type="http://schemas.openxmlformats.org/officeDocument/2006/relationships/slideLayout" Target="../slideLayouts/slideLayout4.xml"/><Relationship Id="rId6" Type="http://schemas.openxmlformats.org/officeDocument/2006/relationships/hyperlink" Target="https://skyddaantibiotikan.se/det-har-kan-du-gora/" TargetMode="External"/><Relationship Id="rId5" Type="http://schemas.openxmlformats.org/officeDocument/2006/relationships/hyperlink" Target="https://www.folkhalsomyndigheten.se/antibiotikasmart-sverige/bli-antibiotikasmart/sjukhus/" TargetMode="External"/><Relationship Id="rId4" Type="http://schemas.openxmlformats.org/officeDocument/2006/relationships/hyperlink" Target="http://www.antibiotikasmartsverige.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18EB5-CA4A-AD33-1E00-42AFABAFC648}"/>
              </a:ext>
            </a:extLst>
          </p:cNvPr>
          <p:cNvSpPr>
            <a:spLocks noGrp="1"/>
          </p:cNvSpPr>
          <p:nvPr>
            <p:ph type="ctrTitle"/>
          </p:nvPr>
        </p:nvSpPr>
        <p:spPr>
          <a:xfrm>
            <a:off x="4255644" y="2493628"/>
            <a:ext cx="6583805" cy="1311128"/>
          </a:xfrm>
        </p:spPr>
        <p:txBody>
          <a:bodyPr/>
          <a:lstStyle/>
          <a:p>
            <a:r>
              <a:rPr lang="sv-SE"/>
              <a:t>Bli en </a:t>
            </a:r>
            <a:br>
              <a:rPr lang="sv-SE"/>
            </a:br>
            <a:r>
              <a:rPr lang="sv-SE"/>
              <a:t>antibiotikasmart klinik</a:t>
            </a:r>
          </a:p>
        </p:txBody>
      </p:sp>
      <p:sp>
        <p:nvSpPr>
          <p:cNvPr id="3" name="Underrubrik 2">
            <a:extLst>
              <a:ext uri="{FF2B5EF4-FFF2-40B4-BE49-F238E27FC236}">
                <a16:creationId xmlns:a16="http://schemas.microsoft.com/office/drawing/2014/main" id="{98BA8777-3E89-85A5-26CF-2F612C54811E}"/>
              </a:ext>
            </a:extLst>
          </p:cNvPr>
          <p:cNvSpPr>
            <a:spLocks noGrp="1"/>
          </p:cNvSpPr>
          <p:nvPr>
            <p:ph type="subTitle" idx="1"/>
          </p:nvPr>
        </p:nvSpPr>
        <p:spPr>
          <a:xfrm>
            <a:off x="4360420" y="3890482"/>
            <a:ext cx="5599074" cy="645902"/>
          </a:xfrm>
        </p:spPr>
        <p:txBody>
          <a:bodyPr vert="horz" lIns="91440" tIns="45720" rIns="91440" bIns="45720" rtlCol="0" anchor="t">
            <a:noAutofit/>
          </a:bodyPr>
          <a:lstStyle/>
          <a:p>
            <a:r>
              <a:rPr lang="sv-SE" sz="1800" dirty="0"/>
              <a:t>APT-material </a:t>
            </a:r>
          </a:p>
          <a:p>
            <a:r>
              <a:rPr lang="sv-SE" sz="1800" dirty="0"/>
              <a:t>Sjukhusen i Värmland jan 2026</a:t>
            </a:r>
            <a:endParaRPr lang="sv-SE" sz="1800" dirty="0">
              <a:cs typeface="Arial"/>
            </a:endParaRPr>
          </a:p>
        </p:txBody>
      </p:sp>
    </p:spTree>
    <p:extLst>
      <p:ext uri="{BB962C8B-B14F-4D97-AF65-F5344CB8AC3E}">
        <p14:creationId xmlns:p14="http://schemas.microsoft.com/office/powerpoint/2010/main" val="409940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02B4132-2450-64EF-7E1D-94A8F7C3459E}"/>
              </a:ext>
            </a:extLst>
          </p:cNvPr>
          <p:cNvSpPr txBox="1">
            <a:spLocks noGrp="1"/>
          </p:cNvSpPr>
          <p:nvPr>
            <p:ph type="title"/>
          </p:nvPr>
        </p:nvSpPr>
        <p:spPr>
          <a:xfrm>
            <a:off x="2496809" y="1651232"/>
            <a:ext cx="7200000" cy="646331"/>
          </a:xfrm>
          <a:prstGeom prst="rect">
            <a:avLst/>
          </a:prstGeom>
          <a:noFill/>
        </p:spPr>
        <p:txBody>
          <a:bodyPr wrap="square" rtlCol="0">
            <a:spAutoFit/>
          </a:bodyPr>
          <a:lstStyle/>
          <a:p>
            <a:r>
              <a:rPr lang="sv-SE" b="1"/>
              <a:t>Länkar och lästips</a:t>
            </a:r>
            <a:endParaRPr lang="sv-SE" sz="2000">
              <a:hlinkClick r:id="rId2"/>
            </a:endParaRPr>
          </a:p>
        </p:txBody>
      </p:sp>
      <p:sp>
        <p:nvSpPr>
          <p:cNvPr id="2" name="Platshållare för text 1">
            <a:extLst>
              <a:ext uri="{FF2B5EF4-FFF2-40B4-BE49-F238E27FC236}">
                <a16:creationId xmlns:a16="http://schemas.microsoft.com/office/drawing/2014/main" id="{A6F80A98-D893-814B-11AD-51508E3E63BD}"/>
              </a:ext>
            </a:extLst>
          </p:cNvPr>
          <p:cNvSpPr>
            <a:spLocks noGrp="1"/>
          </p:cNvSpPr>
          <p:nvPr>
            <p:ph type="body" sz="quarter" idx="13"/>
          </p:nvPr>
        </p:nvSpPr>
        <p:spPr/>
        <p:txBody>
          <a:bodyPr/>
          <a:lstStyle/>
          <a:p>
            <a:r>
              <a:rPr lang="sv-SE">
                <a:hlinkClick r:id="rId3"/>
              </a:rPr>
              <a:t>Strama Värmlands hemsida</a:t>
            </a:r>
            <a:r>
              <a:rPr lang="sv-SE"/>
              <a:t> </a:t>
            </a:r>
          </a:p>
          <a:p>
            <a:r>
              <a:rPr lang="sv-SE">
                <a:hlinkClick r:id="rId4"/>
              </a:rPr>
              <a:t>Antibiotikasmartsverige.se</a:t>
            </a:r>
            <a:endParaRPr lang="sv-SE"/>
          </a:p>
          <a:p>
            <a:r>
              <a:rPr lang="sv-SE">
                <a:hlinkClick r:id="rId5"/>
              </a:rPr>
              <a:t>Bli ett antibiotikasmart sjukhus</a:t>
            </a:r>
            <a:endParaRPr lang="sv-SE"/>
          </a:p>
          <a:p>
            <a:r>
              <a:rPr lang="sv-SE">
                <a:hlinkClick r:id="rId6"/>
              </a:rPr>
              <a:t>skyddaantibiotikan.se</a:t>
            </a:r>
            <a:endParaRPr lang="sv-SE"/>
          </a:p>
        </p:txBody>
      </p:sp>
    </p:spTree>
    <p:extLst>
      <p:ext uri="{BB962C8B-B14F-4D97-AF65-F5344CB8AC3E}">
        <p14:creationId xmlns:p14="http://schemas.microsoft.com/office/powerpoint/2010/main" val="296339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8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3ABE2BD4-A7B0-CD6D-13E2-642F14C49D76}"/>
              </a:ext>
            </a:extLst>
          </p:cNvPr>
          <p:cNvSpPr>
            <a:spLocks noGrp="1"/>
          </p:cNvSpPr>
          <p:nvPr>
            <p:ph type="title"/>
          </p:nvPr>
        </p:nvSpPr>
        <p:spPr>
          <a:xfrm>
            <a:off x="1776809" y="926176"/>
            <a:ext cx="8640000" cy="710252"/>
          </a:xfrm>
        </p:spPr>
        <p:txBody>
          <a:bodyPr/>
          <a:lstStyle/>
          <a:p>
            <a:r>
              <a:rPr lang="sv-SE" sz="3200"/>
              <a:t>Visionen om ett antibiotikasmart Sverige</a:t>
            </a:r>
          </a:p>
        </p:txBody>
      </p:sp>
      <p:sp>
        <p:nvSpPr>
          <p:cNvPr id="16" name="Platshållare för innehåll 15">
            <a:extLst>
              <a:ext uri="{FF2B5EF4-FFF2-40B4-BE49-F238E27FC236}">
                <a16:creationId xmlns:a16="http://schemas.microsoft.com/office/drawing/2014/main" id="{4FE12353-C30A-26C7-69F2-AF283B3D679E}"/>
              </a:ext>
            </a:extLst>
          </p:cNvPr>
          <p:cNvSpPr>
            <a:spLocks noGrp="1"/>
          </p:cNvSpPr>
          <p:nvPr>
            <p:ph sz="half" idx="13"/>
          </p:nvPr>
        </p:nvSpPr>
        <p:spPr>
          <a:xfrm>
            <a:off x="1776809" y="2104072"/>
            <a:ext cx="4140000" cy="3240000"/>
          </a:xfrm>
        </p:spPr>
        <p:txBody>
          <a:bodyPr/>
          <a:lstStyle/>
          <a:p>
            <a:pPr>
              <a:lnSpc>
                <a:spcPct val="90000"/>
              </a:lnSpc>
            </a:pPr>
            <a:r>
              <a:rPr lang="sv-SE" altLang="sv-SE"/>
              <a:t>Antibiotikaresistens utgör en av världens största hälsoutmaningar</a:t>
            </a:r>
          </a:p>
          <a:p>
            <a:pPr>
              <a:lnSpc>
                <a:spcPct val="90000"/>
              </a:lnSpc>
            </a:pPr>
            <a:r>
              <a:rPr lang="sv-SE" altLang="sv-SE"/>
              <a:t>Region Värmland har fattat beslut om att bli en antibiotikasmart region </a:t>
            </a:r>
          </a:p>
          <a:p>
            <a:pPr>
              <a:lnSpc>
                <a:spcPct val="90000"/>
              </a:lnSpc>
            </a:pPr>
            <a:r>
              <a:rPr lang="sv-SE" altLang="sv-SE"/>
              <a:t>För att komma framåt i arbetet lanseras kriterier för antibiotikasmarta kliniker</a:t>
            </a:r>
          </a:p>
        </p:txBody>
      </p:sp>
      <p:pic>
        <p:nvPicPr>
          <p:cNvPr id="21" name="Platshållare för innehåll 20" descr="En bild som visar karta&#10;&#10;AI-genererat innehåll kan vara felaktigt.">
            <a:extLst>
              <a:ext uri="{FF2B5EF4-FFF2-40B4-BE49-F238E27FC236}">
                <a16:creationId xmlns:a16="http://schemas.microsoft.com/office/drawing/2014/main" id="{0A059C87-9A8F-C930-2547-18A404DEF0F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80817" y="1636428"/>
            <a:ext cx="5614436" cy="3068318"/>
          </a:xfrm>
        </p:spPr>
      </p:pic>
      <p:sp>
        <p:nvSpPr>
          <p:cNvPr id="22" name="textruta 21">
            <a:extLst>
              <a:ext uri="{FF2B5EF4-FFF2-40B4-BE49-F238E27FC236}">
                <a16:creationId xmlns:a16="http://schemas.microsoft.com/office/drawing/2014/main" id="{1342C8F4-1864-EEAB-4A78-0C09E7981ABE}"/>
              </a:ext>
            </a:extLst>
          </p:cNvPr>
          <p:cNvSpPr txBox="1"/>
          <p:nvPr/>
        </p:nvSpPr>
        <p:spPr>
          <a:xfrm>
            <a:off x="6756172" y="4539424"/>
            <a:ext cx="5076825" cy="1015663"/>
          </a:xfrm>
          <a:prstGeom prst="rect">
            <a:avLst/>
          </a:prstGeom>
          <a:noFill/>
        </p:spPr>
        <p:txBody>
          <a:bodyPr wrap="square" rtlCol="0">
            <a:spAutoFit/>
          </a:bodyPr>
          <a:lstStyle/>
          <a:p>
            <a:r>
              <a:rPr lang="sv-SE" altLang="sv-SE" sz="1400"/>
              <a:t>Antibiotikasmart Sverige är ett visionsdrivet samarbetsinitiativ som utgår från visionen ”</a:t>
            </a:r>
            <a:r>
              <a:rPr lang="sv-SE" altLang="sv-SE" sz="1400" i="1"/>
              <a:t>Ett samhälle där alla bidrar till att antibiotika fungerar och fortsätter rädda liv</a:t>
            </a:r>
            <a:r>
              <a:rPr lang="sv-SE" altLang="sv-SE" sz="1400"/>
              <a:t>”. </a:t>
            </a:r>
          </a:p>
          <a:p>
            <a:endParaRPr lang="sv-SE"/>
          </a:p>
        </p:txBody>
      </p:sp>
    </p:spTree>
    <p:extLst>
      <p:ext uri="{BB962C8B-B14F-4D97-AF65-F5344CB8AC3E}">
        <p14:creationId xmlns:p14="http://schemas.microsoft.com/office/powerpoint/2010/main" val="35871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D0F2D-F240-8246-D62D-C5B2D3FDC3C9}"/>
              </a:ext>
            </a:extLst>
          </p:cNvPr>
          <p:cNvSpPr>
            <a:spLocks noGrp="1"/>
          </p:cNvSpPr>
          <p:nvPr>
            <p:ph type="title"/>
          </p:nvPr>
        </p:nvSpPr>
        <p:spPr>
          <a:xfrm>
            <a:off x="1352872" y="249624"/>
            <a:ext cx="8640000" cy="1325563"/>
          </a:xfrm>
        </p:spPr>
        <p:txBody>
          <a:bodyPr anchor="b">
            <a:normAutofit/>
          </a:bodyPr>
          <a:lstStyle/>
          <a:p>
            <a:r>
              <a:rPr lang="sv-SE"/>
              <a:t>Visste du att…</a:t>
            </a:r>
          </a:p>
        </p:txBody>
      </p:sp>
      <p:sp>
        <p:nvSpPr>
          <p:cNvPr id="3" name="Platshållare för text 2">
            <a:extLst>
              <a:ext uri="{FF2B5EF4-FFF2-40B4-BE49-F238E27FC236}">
                <a16:creationId xmlns:a16="http://schemas.microsoft.com/office/drawing/2014/main" id="{7A7B6FCD-9F61-476E-710D-23AF7FF8C02F}"/>
              </a:ext>
            </a:extLst>
          </p:cNvPr>
          <p:cNvSpPr>
            <a:spLocks noGrp="1"/>
          </p:cNvSpPr>
          <p:nvPr>
            <p:ph sz="half" idx="1"/>
          </p:nvPr>
        </p:nvSpPr>
        <p:spPr>
          <a:xfrm>
            <a:off x="1352872" y="1711974"/>
            <a:ext cx="5608379" cy="4440675"/>
          </a:xfrm>
        </p:spPr>
        <p:txBody>
          <a:bodyPr>
            <a:no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effectLst/>
                <a:uLnTx/>
                <a:uFillTx/>
              </a:rPr>
              <a:t>… fungerande antibiotika är nödvändigt för att kunna bedriva cancervård, för att för tidigt födda barn ska kunna överleva och stor öppen kirurgi ska kunna utföras.</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sv-SE" sz="1000" b="0" i="0" u="none" strike="noStrike" kern="1200" cap="none" spc="0" normalizeH="0" baseline="0" noProof="0">
              <a:ln>
                <a:noFill/>
              </a:ln>
              <a:effectLst/>
              <a:uLnTx/>
              <a:uFillTx/>
            </a:endParaRPr>
          </a:p>
          <a:p>
            <a:pPr marL="0" marR="0" lvl="0" indent="0" defTabSz="914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effectLst/>
                <a:uLnTx/>
                <a:uFillTx/>
              </a:rPr>
              <a:t>… en tredjedel av patienter på svenska sjukhus behandlas med antibiotika.</a:t>
            </a:r>
          </a:p>
          <a:p>
            <a:pPr marL="0" marR="0" lvl="0" indent="0" defTabSz="914400" rtl="0" eaLnBrk="1" fontAlgn="auto" latinLnBrk="0" hangingPunct="1">
              <a:lnSpc>
                <a:spcPct val="90000"/>
              </a:lnSpc>
              <a:spcBef>
                <a:spcPts val="0"/>
              </a:spcBef>
              <a:spcAft>
                <a:spcPts val="600"/>
              </a:spcAft>
              <a:buClrTx/>
              <a:buSzTx/>
              <a:buFontTx/>
              <a:buNone/>
              <a:tabLst/>
              <a:defRPr/>
            </a:pPr>
            <a:r>
              <a:rPr kumimoji="0" lang="sv-SE" sz="1000" b="0" i="0" u="none" strike="noStrike" kern="1200" cap="none" spc="0" normalizeH="0" baseline="0" noProof="0">
                <a:ln>
                  <a:noFill/>
                </a:ln>
                <a:effectLst/>
                <a:uLnTx/>
                <a:uFillTx/>
              </a:rPr>
              <a:t> </a:t>
            </a:r>
          </a:p>
          <a:p>
            <a:pPr marL="0" marR="0" lvl="0" indent="0" defTabSz="914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effectLst/>
                <a:uLnTx/>
                <a:uFillTx/>
              </a:rPr>
              <a:t>… användning av breda antibiotikasorter riskerar att selektera fram resistenta bakteriestammar</a:t>
            </a:r>
            <a:r>
              <a:rPr lang="sv-SE" sz="1600"/>
              <a:t>.</a:t>
            </a:r>
            <a:endParaRPr kumimoji="0" lang="sv-SE" sz="1600" b="0" i="0" u="none" strike="noStrike" kern="1200" cap="none" spc="0" normalizeH="0" baseline="0" noProof="0">
              <a:ln>
                <a:noFill/>
              </a:ln>
              <a:effectLst/>
              <a:uLnTx/>
              <a:uFillTx/>
            </a:endParaRPr>
          </a:p>
          <a:p>
            <a:pPr marL="0" marR="0" lvl="0" indent="0" defTabSz="914400" rtl="0" eaLnBrk="1" fontAlgn="auto" latinLnBrk="0" hangingPunct="1">
              <a:lnSpc>
                <a:spcPct val="90000"/>
              </a:lnSpc>
              <a:spcBef>
                <a:spcPts val="0"/>
              </a:spcBef>
              <a:spcAft>
                <a:spcPts val="600"/>
              </a:spcAft>
              <a:buClrTx/>
              <a:buSzTx/>
              <a:buFontTx/>
              <a:buNone/>
              <a:tabLst/>
              <a:defRPr/>
            </a:pPr>
            <a:endParaRPr kumimoji="0" lang="sv-SE" sz="1000" b="0" i="0" u="none" strike="noStrike" kern="1200" cap="none" spc="0" normalizeH="0" baseline="0" noProof="0">
              <a:ln>
                <a:noFill/>
              </a:ln>
              <a:effectLst/>
              <a:uLnTx/>
              <a:uFillTx/>
            </a:endParaRPr>
          </a:p>
          <a:p>
            <a:pPr marL="0" marR="0" lvl="0" indent="0" defTabSz="914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effectLst/>
                <a:uLnTx/>
                <a:uFillTx/>
              </a:rPr>
              <a:t>…var tionde patient har en vårdrelaterad infektion.</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sv-SE" sz="1000" b="0" i="0" u="none" strike="noStrike" kern="1200" cap="none" spc="0" normalizeH="0" baseline="0" noProof="0">
              <a:ln>
                <a:noFill/>
              </a:ln>
              <a:effectLst/>
              <a:uLnTx/>
              <a:uFillTx/>
            </a:endParaRPr>
          </a:p>
          <a:p>
            <a:pPr marL="0" marR="0" lvl="0" indent="0" defTabSz="914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effectLst/>
                <a:uLnTx/>
                <a:uFillTx/>
              </a:rPr>
              <a:t>… en vårdrelaterad infektion förlänger vårdtiden med i genomsnitt 4 vårddygn.</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sv-SE" sz="1000" b="0" i="0" u="none" strike="noStrike" kern="1200" cap="none" spc="0" normalizeH="0" baseline="0" noProof="0">
              <a:ln>
                <a:noFill/>
              </a:ln>
              <a:effectLst/>
              <a:uLnTx/>
              <a:uFillTx/>
            </a:endParaRPr>
          </a:p>
          <a:p>
            <a:pPr marL="0" marR="0" lvl="0" indent="0" defTabSz="914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effectLst/>
                <a:uLnTx/>
                <a:uFillTx/>
              </a:rPr>
              <a:t>… vårdrelaterade infektioner kostar svenska sjukvården miljardbelopp varje år.</a:t>
            </a:r>
          </a:p>
        </p:txBody>
      </p:sp>
      <p:pic>
        <p:nvPicPr>
          <p:cNvPr id="6" name="Bild 5" descr="Märke frågetecken kontur">
            <a:extLst>
              <a:ext uri="{FF2B5EF4-FFF2-40B4-BE49-F238E27FC236}">
                <a16:creationId xmlns:a16="http://schemas.microsoft.com/office/drawing/2014/main" id="{0ED8C51C-5D47-BA2F-05C3-C8D0082358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5521" y="2484000"/>
            <a:ext cx="3240000" cy="3240000"/>
          </a:xfrm>
          <a:prstGeom prst="rect">
            <a:avLst/>
          </a:prstGeom>
        </p:spPr>
      </p:pic>
    </p:spTree>
    <p:extLst>
      <p:ext uri="{BB962C8B-B14F-4D97-AF65-F5344CB8AC3E}">
        <p14:creationId xmlns:p14="http://schemas.microsoft.com/office/powerpoint/2010/main" val="256929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EFF3DF4-8F13-1126-D355-3ABD60071FF6}"/>
              </a:ext>
            </a:extLst>
          </p:cNvPr>
          <p:cNvSpPr txBox="1">
            <a:spLocks/>
          </p:cNvSpPr>
          <p:nvPr/>
        </p:nvSpPr>
        <p:spPr>
          <a:xfrm>
            <a:off x="609600" y="274638"/>
            <a:ext cx="10972800" cy="11430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a:t>På en antibiotikasmart klinik…</a:t>
            </a:r>
          </a:p>
        </p:txBody>
      </p:sp>
      <p:sp>
        <p:nvSpPr>
          <p:cNvPr id="4" name="Platshållare för text 2">
            <a:extLst>
              <a:ext uri="{FF2B5EF4-FFF2-40B4-BE49-F238E27FC236}">
                <a16:creationId xmlns:a16="http://schemas.microsoft.com/office/drawing/2014/main" id="{7C42C612-E023-52FB-FA0E-280C76A8B734}"/>
              </a:ext>
            </a:extLst>
          </p:cNvPr>
          <p:cNvSpPr txBox="1">
            <a:spLocks/>
          </p:cNvSpPr>
          <p:nvPr/>
        </p:nvSpPr>
        <p:spPr>
          <a:xfrm>
            <a:off x="1152525" y="1800227"/>
            <a:ext cx="5384800" cy="4525963"/>
          </a:xfrm>
          <a:prstGeom prst="rect">
            <a:avLst/>
          </a:prstGeom>
        </p:spPr>
        <p:txBody>
          <a:bodyPr>
            <a:normAutofit/>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a:t>…har vi patienten i fokus. </a:t>
            </a:r>
          </a:p>
          <a:p>
            <a:pPr marL="0" indent="0">
              <a:buFont typeface="Arial" panose="020B0604020202020204" pitchFamily="34" charset="0"/>
              <a:buNone/>
            </a:pPr>
            <a:r>
              <a:rPr lang="sv-SE"/>
              <a:t>…arbetar vi fortlöpande med att minska risker och förbättra vårt arbete. Genom att hjälpas åt och återkoppla vad som kan bli bättre lär vi oss av varandra och skapar en säkrare vård.  </a:t>
            </a:r>
          </a:p>
          <a:p>
            <a:pPr marL="0" indent="0">
              <a:buFont typeface="Arial" panose="020B0604020202020204" pitchFamily="34" charset="0"/>
              <a:buNone/>
            </a:pPr>
            <a:r>
              <a:rPr lang="sv-SE"/>
              <a:t>…tar vi alla ansvar för att använda antibiotika ansvarsfullt och minska vårdrelaterade infektioner. </a:t>
            </a:r>
          </a:p>
        </p:txBody>
      </p:sp>
      <p:grpSp>
        <p:nvGrpSpPr>
          <p:cNvPr id="2" name="Grupp 1">
            <a:extLst>
              <a:ext uri="{FF2B5EF4-FFF2-40B4-BE49-F238E27FC236}">
                <a16:creationId xmlns:a16="http://schemas.microsoft.com/office/drawing/2014/main" id="{33FF53F6-C8B9-97C6-3C0B-864B4F8DFE41}"/>
              </a:ext>
            </a:extLst>
          </p:cNvPr>
          <p:cNvGrpSpPr/>
          <p:nvPr/>
        </p:nvGrpSpPr>
        <p:grpSpPr>
          <a:xfrm>
            <a:off x="6537325" y="1417638"/>
            <a:ext cx="5810973" cy="4319335"/>
            <a:chOff x="6537325" y="1417638"/>
            <a:chExt cx="5810973" cy="4319335"/>
          </a:xfrm>
        </p:grpSpPr>
        <p:pic>
          <p:nvPicPr>
            <p:cNvPr id="5" name="Platshållare för bild 4" descr="En bild som visar tecknad serie, text, design, illustration&#10;&#10;Automatiskt genererad beskrivning">
              <a:extLst>
                <a:ext uri="{FF2B5EF4-FFF2-40B4-BE49-F238E27FC236}">
                  <a16:creationId xmlns:a16="http://schemas.microsoft.com/office/drawing/2014/main" id="{8CF1C12D-FA31-C7EF-22D2-768D9788FF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72" r="3682" b="-2"/>
            <a:stretch>
              <a:fillRect/>
            </a:stretch>
          </p:blipFill>
          <p:spPr>
            <a:xfrm>
              <a:off x="6537325" y="1417638"/>
              <a:ext cx="5138963" cy="4319335"/>
            </a:xfrm>
            <a:prstGeom prst="rect">
              <a:avLst/>
            </a:prstGeom>
            <a:noFill/>
          </p:spPr>
        </p:pic>
        <p:sp>
          <p:nvSpPr>
            <p:cNvPr id="6" name="textruta 5">
              <a:extLst>
                <a:ext uri="{FF2B5EF4-FFF2-40B4-BE49-F238E27FC236}">
                  <a16:creationId xmlns:a16="http://schemas.microsoft.com/office/drawing/2014/main" id="{625B1A65-8A90-6C74-A807-37D33A41F03A}"/>
                </a:ext>
              </a:extLst>
            </p:cNvPr>
            <p:cNvSpPr txBox="1"/>
            <p:nvPr/>
          </p:nvSpPr>
          <p:spPr>
            <a:xfrm rot="19781171">
              <a:off x="9209874" y="4606060"/>
              <a:ext cx="3138424" cy="230832"/>
            </a:xfrm>
            <a:prstGeom prst="rect">
              <a:avLst/>
            </a:prstGeom>
            <a:noFill/>
          </p:spPr>
          <p:txBody>
            <a:bodyPr wrap="square">
              <a:spAutoFit/>
            </a:bodyPr>
            <a:lstStyle/>
            <a:p>
              <a:r>
                <a:rPr lang="sv-SE" sz="900">
                  <a:effectLst/>
                  <a:latin typeface="Calibri" panose="020F0502020204030204" pitchFamily="34" charset="0"/>
                  <a:ea typeface="Calibri" panose="020F0502020204030204" pitchFamily="34" charset="0"/>
                </a:rPr>
                <a:t>©Antibiotikasmart Sverige</a:t>
              </a:r>
              <a:endParaRPr lang="sv-SE" sz="900"/>
            </a:p>
          </p:txBody>
        </p:sp>
      </p:grpSp>
    </p:spTree>
    <p:extLst>
      <p:ext uri="{BB962C8B-B14F-4D97-AF65-F5344CB8AC3E}">
        <p14:creationId xmlns:p14="http://schemas.microsoft.com/office/powerpoint/2010/main" val="350952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379A7-CD94-A4C9-804A-D49C15461D20}"/>
              </a:ext>
            </a:extLst>
          </p:cNvPr>
          <p:cNvSpPr>
            <a:spLocks noGrp="1"/>
          </p:cNvSpPr>
          <p:nvPr>
            <p:ph type="title"/>
          </p:nvPr>
        </p:nvSpPr>
        <p:spPr>
          <a:xfrm>
            <a:off x="1696709" y="1157287"/>
            <a:ext cx="7200000" cy="1325563"/>
          </a:xfrm>
        </p:spPr>
        <p:txBody>
          <a:bodyPr/>
          <a:lstStyle/>
          <a:p>
            <a:r>
              <a:rPr lang="sv-SE"/>
              <a:t>Varför är detta så viktigt?</a:t>
            </a:r>
          </a:p>
        </p:txBody>
      </p:sp>
      <p:sp>
        <p:nvSpPr>
          <p:cNvPr id="3" name="Platshållare för text 2">
            <a:extLst>
              <a:ext uri="{FF2B5EF4-FFF2-40B4-BE49-F238E27FC236}">
                <a16:creationId xmlns:a16="http://schemas.microsoft.com/office/drawing/2014/main" id="{C9D5F383-1CAA-4F09-DB31-9248652F170C}"/>
              </a:ext>
            </a:extLst>
          </p:cNvPr>
          <p:cNvSpPr>
            <a:spLocks noGrp="1"/>
          </p:cNvSpPr>
          <p:nvPr>
            <p:ph type="body" sz="quarter" idx="13"/>
          </p:nvPr>
        </p:nvSpPr>
        <p:spPr>
          <a:xfrm>
            <a:off x="1826058" y="2844800"/>
            <a:ext cx="6008094" cy="3240000"/>
          </a:xfrm>
        </p:spPr>
        <p:txBody>
          <a:bodyPr/>
          <a:lstStyle/>
          <a:p>
            <a:r>
              <a:rPr lang="sv-SE"/>
              <a:t>Vi ska kunna bota infektioner</a:t>
            </a:r>
          </a:p>
          <a:p>
            <a:r>
              <a:rPr lang="sv-SE"/>
              <a:t>Vi ska inte skapa infektioner</a:t>
            </a:r>
          </a:p>
          <a:p>
            <a:pPr marL="0" indent="0">
              <a:buNone/>
            </a:pPr>
            <a:r>
              <a:rPr lang="sv-SE" i="1"/>
              <a:t>Alla kan bidra, detta handlar om mycket mer än om att ordinera antibiotika </a:t>
            </a:r>
          </a:p>
          <a:p>
            <a:endParaRPr lang="sv-SE"/>
          </a:p>
        </p:txBody>
      </p:sp>
      <p:pic>
        <p:nvPicPr>
          <p:cNvPr id="5" name="Bildobjekt 4" descr="En bild som visar planet, sfär, Himlakropp, Yttre rymden&#10;&#10;AI-genererat innehåll kan vara felaktigt.">
            <a:extLst>
              <a:ext uri="{FF2B5EF4-FFF2-40B4-BE49-F238E27FC236}">
                <a16:creationId xmlns:a16="http://schemas.microsoft.com/office/drawing/2014/main" id="{CEA9683B-FBCB-D78E-05D3-2D20439B15AC}"/>
              </a:ext>
            </a:extLst>
          </p:cNvPr>
          <p:cNvPicPr>
            <a:picLocks noChangeAspect="1"/>
          </p:cNvPicPr>
          <p:nvPr/>
        </p:nvPicPr>
        <p:blipFill>
          <a:blip r:embed="rId2" cstate="print">
            <a:extLst>
              <a:ext uri="{28A0092B-C50C-407E-A947-70E740481C1C}">
                <a14:useLocalDpi xmlns:a14="http://schemas.microsoft.com/office/drawing/2010/main" val="0"/>
              </a:ext>
            </a:extLst>
          </a:blip>
          <a:srcRect l="25828" t="17221" r="25629" b="16396"/>
          <a:stretch>
            <a:fillRect/>
          </a:stretch>
        </p:blipFill>
        <p:spPr>
          <a:xfrm>
            <a:off x="7361896" y="1170350"/>
            <a:ext cx="4439579" cy="4552500"/>
          </a:xfrm>
          <a:prstGeom prst="ellipse">
            <a:avLst/>
          </a:prstGeom>
        </p:spPr>
      </p:pic>
    </p:spTree>
    <p:extLst>
      <p:ext uri="{BB962C8B-B14F-4D97-AF65-F5344CB8AC3E}">
        <p14:creationId xmlns:p14="http://schemas.microsoft.com/office/powerpoint/2010/main" val="286822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3F5626-B8E1-651E-FA76-EFDF9DC8B495}"/>
              </a:ext>
            </a:extLst>
          </p:cNvPr>
          <p:cNvSpPr>
            <a:spLocks noGrp="1"/>
          </p:cNvSpPr>
          <p:nvPr>
            <p:ph type="title"/>
          </p:nvPr>
        </p:nvSpPr>
        <p:spPr>
          <a:xfrm>
            <a:off x="7003175" y="972000"/>
            <a:ext cx="4140000" cy="1325563"/>
          </a:xfrm>
        </p:spPr>
        <p:txBody>
          <a:bodyPr anchor="b">
            <a:normAutofit/>
          </a:bodyPr>
          <a:lstStyle/>
          <a:p>
            <a:pPr>
              <a:lnSpc>
                <a:spcPct val="90000"/>
              </a:lnSpc>
            </a:pPr>
            <a:r>
              <a:rPr lang="sv-SE" sz="2800"/>
              <a:t>Antibiotikasmarta tips för dig som arbetar på sjukhus</a:t>
            </a:r>
          </a:p>
        </p:txBody>
      </p:sp>
      <p:sp>
        <p:nvSpPr>
          <p:cNvPr id="3" name="Platshållare för innehåll 2">
            <a:extLst>
              <a:ext uri="{FF2B5EF4-FFF2-40B4-BE49-F238E27FC236}">
                <a16:creationId xmlns:a16="http://schemas.microsoft.com/office/drawing/2014/main" id="{70A1A6BC-3CC5-6D2F-B254-0CEC26E4D561}"/>
              </a:ext>
            </a:extLst>
          </p:cNvPr>
          <p:cNvSpPr>
            <a:spLocks noGrp="1"/>
          </p:cNvSpPr>
          <p:nvPr>
            <p:ph sz="half" idx="2"/>
          </p:nvPr>
        </p:nvSpPr>
        <p:spPr>
          <a:xfrm>
            <a:off x="7003175" y="2484000"/>
            <a:ext cx="4140000" cy="3240000"/>
          </a:xfrm>
        </p:spPr>
        <p:txBody>
          <a:bodyPr>
            <a:normAutofit/>
          </a:bodyPr>
          <a:lstStyle/>
          <a:p>
            <a:pPr marL="0" indent="0">
              <a:buNone/>
            </a:pPr>
            <a:r>
              <a:rPr lang="sv-SE"/>
              <a:t>Inspirationsmaterial med tips på åtgärder som kan göras i varje patientmöte för att bromsa utveckling av antibiotikaresistens och uppkomst av VRI</a:t>
            </a:r>
          </a:p>
        </p:txBody>
      </p:sp>
      <p:pic>
        <p:nvPicPr>
          <p:cNvPr id="8" name="Bildobjekt 7">
            <a:extLst>
              <a:ext uri="{FF2B5EF4-FFF2-40B4-BE49-F238E27FC236}">
                <a16:creationId xmlns:a16="http://schemas.microsoft.com/office/drawing/2014/main" id="{581854DA-8D8D-7052-8CC7-7CB55C7F2B15}"/>
              </a:ext>
            </a:extLst>
          </p:cNvPr>
          <p:cNvPicPr>
            <a:picLocks noChangeAspect="1"/>
          </p:cNvPicPr>
          <p:nvPr/>
        </p:nvPicPr>
        <p:blipFill>
          <a:blip r:embed="rId2"/>
          <a:stretch>
            <a:fillRect/>
          </a:stretch>
        </p:blipFill>
        <p:spPr>
          <a:xfrm>
            <a:off x="748112" y="157162"/>
            <a:ext cx="4646009" cy="6543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70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02956B7-D0EF-F026-6A45-205AE26AC92D}"/>
              </a:ext>
            </a:extLst>
          </p:cNvPr>
          <p:cNvSpPr txBox="1"/>
          <p:nvPr/>
        </p:nvSpPr>
        <p:spPr>
          <a:xfrm>
            <a:off x="2133600" y="1703487"/>
            <a:ext cx="9133216" cy="5109091"/>
          </a:xfrm>
          <a:prstGeom prst="rect">
            <a:avLst/>
          </a:prstGeom>
          <a:noFill/>
        </p:spPr>
        <p:txBody>
          <a:bodyPr wrap="square">
            <a:spAutoFit/>
          </a:bodyPr>
          <a:lstStyle/>
          <a:p>
            <a:pPr marL="342900" lvl="0" indent="-342900">
              <a:spcAft>
                <a:spcPts val="1200"/>
              </a:spcAft>
              <a:buFont typeface="+mj-lt"/>
              <a:buAutoNum type="arabicPeriod"/>
            </a:pPr>
            <a:r>
              <a:rPr lang="sv-SE" sz="2000" dirty="0"/>
              <a:t>Regelbundna mätningar av följsamhet till basala hygien och klädregler </a:t>
            </a:r>
            <a:br>
              <a:rPr lang="sv-SE" dirty="0"/>
            </a:br>
            <a:r>
              <a:rPr lang="sv-SE" sz="1600" dirty="0"/>
              <a:t>(</a:t>
            </a:r>
            <a:r>
              <a:rPr lang="sv-SE" sz="1600" i="1" dirty="0"/>
              <a:t>hygienombud</a:t>
            </a:r>
            <a:r>
              <a:rPr lang="sv-SE" sz="1600" dirty="0"/>
              <a:t>) </a:t>
            </a:r>
          </a:p>
          <a:p>
            <a:pPr marL="342900" lvl="0" indent="-342900">
              <a:spcAft>
                <a:spcPts val="1200"/>
              </a:spcAft>
              <a:buFont typeface="+mj-lt"/>
              <a:buAutoNum type="arabicPeriod"/>
            </a:pPr>
            <a:r>
              <a:rPr lang="sv-SE" sz="2000" dirty="0"/>
              <a:t>Årlig vårdhygienisk egenkontroll </a:t>
            </a:r>
            <a:br>
              <a:rPr lang="sv-SE" dirty="0"/>
            </a:br>
            <a:r>
              <a:rPr lang="sv-SE" sz="1600" dirty="0"/>
              <a:t>(</a:t>
            </a:r>
            <a:r>
              <a:rPr lang="sv-SE" sz="1600" i="1" dirty="0"/>
              <a:t>hygienombud + enhetschef</a:t>
            </a:r>
            <a:r>
              <a:rPr lang="sv-SE" sz="1600" dirty="0"/>
              <a:t>) </a:t>
            </a:r>
          </a:p>
          <a:p>
            <a:pPr marL="342900" lvl="0" indent="-342900">
              <a:spcAft>
                <a:spcPts val="1200"/>
              </a:spcAft>
              <a:buFont typeface="+mj-lt"/>
              <a:buAutoNum type="arabicPeriod"/>
            </a:pPr>
            <a:r>
              <a:rPr lang="sv-SE" sz="2000" dirty="0"/>
              <a:t>Årlig analys av enhetens antibiotikaanvändning och målsättning inför kommande år</a:t>
            </a:r>
            <a:br>
              <a:rPr lang="sv-SE" sz="2000" dirty="0"/>
            </a:br>
            <a:r>
              <a:rPr lang="sv-SE" sz="1600" i="1" dirty="0"/>
              <a:t>(antibiotikaansvarig läkare + antibiotikaansvarig sjuksköterska</a:t>
            </a:r>
            <a:r>
              <a:rPr lang="sv-SE" sz="1600" b="1" i="1" dirty="0"/>
              <a:t>*</a:t>
            </a:r>
            <a:r>
              <a:rPr lang="sv-SE" sz="1600" i="1" dirty="0"/>
              <a:t> +</a:t>
            </a:r>
            <a:r>
              <a:rPr lang="sv-SE" sz="1600" i="1" dirty="0" err="1"/>
              <a:t>Vch</a:t>
            </a:r>
            <a:r>
              <a:rPr lang="sv-SE" sz="1600" dirty="0"/>
              <a:t>) </a:t>
            </a:r>
          </a:p>
          <a:p>
            <a:pPr marL="342900" lvl="0" indent="-342900">
              <a:spcAft>
                <a:spcPts val="1200"/>
              </a:spcAft>
              <a:buFont typeface="+mj-lt"/>
              <a:buAutoNum type="arabicPeriod"/>
            </a:pPr>
            <a:r>
              <a:rPr lang="sv-SE" sz="2000" dirty="0"/>
              <a:t>Kontinuerlig förbättring för att minska risken för vårdrelaterade infektioner, VRI, tex VRI-onsdagar, gröna korset, markörbaserad journalgranskning, VRI-smartutbildning </a:t>
            </a:r>
            <a:br>
              <a:rPr lang="sv-SE" sz="2000" dirty="0"/>
            </a:br>
            <a:r>
              <a:rPr lang="sv-SE" sz="1600" dirty="0"/>
              <a:t>(</a:t>
            </a:r>
            <a:r>
              <a:rPr lang="sv-SE" sz="1600" i="1" dirty="0"/>
              <a:t>antibiotikaansvarig sjuksköterska</a:t>
            </a:r>
            <a:r>
              <a:rPr lang="sv-SE" sz="1600" b="1" i="1" dirty="0"/>
              <a:t>*</a:t>
            </a:r>
            <a:r>
              <a:rPr lang="sv-SE" sz="1600" i="1" dirty="0"/>
              <a:t> + enhetschef</a:t>
            </a:r>
            <a:r>
              <a:rPr lang="sv-SE" sz="1600" dirty="0"/>
              <a:t>)</a:t>
            </a:r>
          </a:p>
          <a:p>
            <a:pPr marL="342900" lvl="0" indent="-342900">
              <a:spcAft>
                <a:spcPts val="1200"/>
              </a:spcAft>
              <a:buFont typeface="+mj-lt"/>
              <a:buAutoNum type="arabicPeriod"/>
            </a:pPr>
            <a:r>
              <a:rPr lang="sv-SE" sz="2000" dirty="0"/>
              <a:t>Kontinuerliga åtgärder utifrån ett övergripande </a:t>
            </a:r>
            <a:r>
              <a:rPr lang="sv-SE" sz="2000" dirty="0" err="1"/>
              <a:t>årshjul</a:t>
            </a:r>
            <a:r>
              <a:rPr lang="sv-SE" sz="2000" dirty="0"/>
              <a:t> för patientsäkerhet som kan brytas ned på enhetsnivå</a:t>
            </a:r>
            <a:br>
              <a:rPr lang="sv-SE" dirty="0"/>
            </a:br>
            <a:r>
              <a:rPr lang="sv-SE" sz="1600" dirty="0"/>
              <a:t>(</a:t>
            </a:r>
            <a:r>
              <a:rPr lang="sv-SE" sz="1600" i="1" dirty="0"/>
              <a:t>enhetschef</a:t>
            </a:r>
            <a:r>
              <a:rPr lang="sv-SE" sz="1600" dirty="0"/>
              <a:t>)</a:t>
            </a:r>
          </a:p>
          <a:p>
            <a:pPr lvl="0">
              <a:spcAft>
                <a:spcPts val="1200"/>
              </a:spcAft>
            </a:pPr>
            <a:r>
              <a:rPr lang="sv-SE" sz="1600" b="1" dirty="0"/>
              <a:t>*</a:t>
            </a:r>
            <a:r>
              <a:rPr lang="sv-SE" sz="1600" dirty="0"/>
              <a:t> Till exempel sepsisombud</a:t>
            </a:r>
            <a:endParaRPr lang="sv-SE" sz="1200" dirty="0"/>
          </a:p>
        </p:txBody>
      </p:sp>
      <p:sp>
        <p:nvSpPr>
          <p:cNvPr id="3" name="Rubrik 2">
            <a:extLst>
              <a:ext uri="{FF2B5EF4-FFF2-40B4-BE49-F238E27FC236}">
                <a16:creationId xmlns:a16="http://schemas.microsoft.com/office/drawing/2014/main" id="{BDF37F90-DDD8-BF47-67B6-C8173EE748AA}"/>
              </a:ext>
            </a:extLst>
          </p:cNvPr>
          <p:cNvSpPr>
            <a:spLocks noGrp="1"/>
          </p:cNvSpPr>
          <p:nvPr>
            <p:ph type="title"/>
          </p:nvPr>
        </p:nvSpPr>
        <p:spPr>
          <a:xfrm>
            <a:off x="2133600" y="238575"/>
            <a:ext cx="9848850" cy="1325563"/>
          </a:xfrm>
        </p:spPr>
        <p:txBody>
          <a:bodyPr/>
          <a:lstStyle/>
          <a:p>
            <a:r>
              <a:rPr lang="sv-SE" sz="3200"/>
              <a:t>Kriterier för antibiotikasmart klinik i Värmland</a:t>
            </a:r>
          </a:p>
        </p:txBody>
      </p:sp>
    </p:spTree>
    <p:extLst>
      <p:ext uri="{BB962C8B-B14F-4D97-AF65-F5344CB8AC3E}">
        <p14:creationId xmlns:p14="http://schemas.microsoft.com/office/powerpoint/2010/main" val="12736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7D9AC-1D56-62E8-E5C6-97411BBB0826}"/>
              </a:ext>
            </a:extLst>
          </p:cNvPr>
          <p:cNvSpPr>
            <a:spLocks noGrp="1"/>
          </p:cNvSpPr>
          <p:nvPr>
            <p:ph type="title"/>
          </p:nvPr>
        </p:nvSpPr>
        <p:spPr>
          <a:xfrm>
            <a:off x="2496808" y="972000"/>
            <a:ext cx="8128519" cy="1325563"/>
          </a:xfrm>
        </p:spPr>
        <p:txBody>
          <a:bodyPr/>
          <a:lstStyle/>
          <a:p>
            <a:r>
              <a:rPr lang="sv-SE"/>
              <a:t>Hur kommer kriterierna följas upp? </a:t>
            </a:r>
          </a:p>
        </p:txBody>
      </p:sp>
      <p:sp>
        <p:nvSpPr>
          <p:cNvPr id="3" name="Platshållare för text 2">
            <a:extLst>
              <a:ext uri="{FF2B5EF4-FFF2-40B4-BE49-F238E27FC236}">
                <a16:creationId xmlns:a16="http://schemas.microsoft.com/office/drawing/2014/main" id="{A1B96483-F7C8-4EEB-CDD6-E0DAEEA7B7F1}"/>
              </a:ext>
            </a:extLst>
          </p:cNvPr>
          <p:cNvSpPr>
            <a:spLocks noGrp="1"/>
          </p:cNvSpPr>
          <p:nvPr>
            <p:ph type="body" sz="quarter" idx="13"/>
          </p:nvPr>
        </p:nvSpPr>
        <p:spPr>
          <a:xfrm>
            <a:off x="2496808" y="2482850"/>
            <a:ext cx="8064511" cy="3240000"/>
          </a:xfrm>
        </p:spPr>
        <p:txBody>
          <a:bodyPr/>
          <a:lstStyle/>
          <a:p>
            <a:r>
              <a:rPr lang="sv-SE"/>
              <a:t>Kriterierna följs upp genom självdeklaration senast 2026-10-01</a:t>
            </a:r>
          </a:p>
          <a:p>
            <a:r>
              <a:rPr lang="sv-SE"/>
              <a:t>Person/funktion inom parentes ansvarar för att detta genomförs</a:t>
            </a:r>
          </a:p>
          <a:p>
            <a:r>
              <a:rPr lang="sv-SE"/>
              <a:t>Antibiotikasmarta verksamheter kommer att uppmärksammas!</a:t>
            </a:r>
          </a:p>
          <a:p>
            <a:endParaRPr lang="sv-SE"/>
          </a:p>
        </p:txBody>
      </p:sp>
    </p:spTree>
    <p:extLst>
      <p:ext uri="{BB962C8B-B14F-4D97-AF65-F5344CB8AC3E}">
        <p14:creationId xmlns:p14="http://schemas.microsoft.com/office/powerpoint/2010/main" val="247399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DBC9C23-9E70-7503-6ECB-77CE6C249116}"/>
              </a:ext>
            </a:extLst>
          </p:cNvPr>
          <p:cNvSpPr txBox="1"/>
          <p:nvPr/>
        </p:nvSpPr>
        <p:spPr>
          <a:xfrm>
            <a:off x="1530676" y="5595677"/>
            <a:ext cx="9722449" cy="769441"/>
          </a:xfrm>
          <a:prstGeom prst="rect">
            <a:avLst/>
          </a:prstGeom>
          <a:noFill/>
        </p:spPr>
        <p:txBody>
          <a:bodyPr wrap="square">
            <a:spAutoFit/>
          </a:bodyPr>
          <a:lstStyle/>
          <a:p>
            <a:r>
              <a:rPr lang="sv-SE" sz="2800" b="1">
                <a:solidFill>
                  <a:srgbClr val="333333"/>
                </a:solidFill>
                <a:latin typeface="Arial" panose="020B0604020202020204" pitchFamily="34" charset="0"/>
                <a:cs typeface="Arial" panose="020B0604020202020204" pitchFamily="34" charset="0"/>
              </a:rPr>
              <a:t>Tack för att du bidrar</a:t>
            </a:r>
            <a:r>
              <a:rPr lang="en-US" sz="2800" b="1">
                <a:solidFill>
                  <a:srgbClr val="333333"/>
                </a:solidFill>
                <a:latin typeface="+mj-lt"/>
              </a:rPr>
              <a:t>! </a:t>
            </a:r>
          </a:p>
          <a:p>
            <a:r>
              <a:rPr lang="sv-SE" sz="1600" i="1"/>
              <a:t>Strama Värmland, Smittskydd Värmland, Patientsäkerhetsenheten</a:t>
            </a:r>
          </a:p>
        </p:txBody>
      </p:sp>
      <p:sp>
        <p:nvSpPr>
          <p:cNvPr id="4" name="textruta 3">
            <a:extLst>
              <a:ext uri="{FF2B5EF4-FFF2-40B4-BE49-F238E27FC236}">
                <a16:creationId xmlns:a16="http://schemas.microsoft.com/office/drawing/2014/main" id="{F93F57B4-E25F-4EE5-EA6C-67364408AD09}"/>
              </a:ext>
            </a:extLst>
          </p:cNvPr>
          <p:cNvSpPr txBox="1"/>
          <p:nvPr/>
        </p:nvSpPr>
        <p:spPr>
          <a:xfrm>
            <a:off x="1096032" y="837657"/>
            <a:ext cx="10591736" cy="646331"/>
          </a:xfrm>
          <a:prstGeom prst="rect">
            <a:avLst/>
          </a:prstGeom>
          <a:noFill/>
        </p:spPr>
        <p:txBody>
          <a:bodyPr wrap="square">
            <a:spAutoFit/>
          </a:bodyPr>
          <a:lstStyle/>
          <a:p>
            <a:r>
              <a:rPr lang="sv-SE" sz="3600" b="1">
                <a:solidFill>
                  <a:srgbClr val="333333"/>
                </a:solidFill>
                <a:latin typeface="Arial" panose="020B0604020202020204" pitchFamily="34" charset="0"/>
                <a:cs typeface="Arial" panose="020B0604020202020204" pitchFamily="34" charset="0"/>
              </a:rPr>
              <a:t>Vi är på väg mot ett antibiotikasmart Värmland</a:t>
            </a:r>
          </a:p>
        </p:txBody>
      </p:sp>
      <p:pic>
        <p:nvPicPr>
          <p:cNvPr id="11" name="Platshållare för innehåll 10" descr="En bild som visar karta&#10;&#10;AI-genererat innehåll kan vara felaktigt.">
            <a:extLst>
              <a:ext uri="{FF2B5EF4-FFF2-40B4-BE49-F238E27FC236}">
                <a16:creationId xmlns:a16="http://schemas.microsoft.com/office/drawing/2014/main" id="{CB1690A7-DD05-46D2-669C-FB39175DF1C5}"/>
              </a:ext>
            </a:extLst>
          </p:cNvPr>
          <p:cNvPicPr>
            <a:picLocks noGrp="1" noChangeAspect="1"/>
          </p:cNvPicPr>
          <p:nvPr>
            <p:ph sz="half" idx="14"/>
          </p:nvPr>
        </p:nvPicPr>
        <p:blipFill>
          <a:blip r:embed="rId3" cstate="print">
            <a:extLst>
              <a:ext uri="{28A0092B-C50C-407E-A947-70E740481C1C}">
                <a14:useLocalDpi xmlns:a14="http://schemas.microsoft.com/office/drawing/2010/main" val="0"/>
              </a:ext>
            </a:extLst>
          </a:blip>
          <a:stretch>
            <a:fillRect/>
          </a:stretch>
        </p:blipFill>
        <p:spPr>
          <a:xfrm>
            <a:off x="1811817" y="1572134"/>
            <a:ext cx="7362311" cy="4023543"/>
          </a:xfrm>
        </p:spPr>
      </p:pic>
    </p:spTree>
    <p:extLst>
      <p:ext uri="{BB962C8B-B14F-4D97-AF65-F5344CB8AC3E}">
        <p14:creationId xmlns:p14="http://schemas.microsoft.com/office/powerpoint/2010/main" val="422485250"/>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da619c-f891-459a-86c0-7e00aaa13cfd" xsi:nil="true"/>
    <lcf76f155ced4ddcb4097134ff3c332f xmlns="58d3a820-0123-4d66-b4fe-26423cfd97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7B2A405BFC404FA792E5543916DE1B" ma:contentTypeVersion="13" ma:contentTypeDescription="Create a new document." ma:contentTypeScope="" ma:versionID="f32d22be79492b5e00595c099c72e553">
  <xsd:schema xmlns:xsd="http://www.w3.org/2001/XMLSchema" xmlns:xs="http://www.w3.org/2001/XMLSchema" xmlns:p="http://schemas.microsoft.com/office/2006/metadata/properties" xmlns:ns2="58d3a820-0123-4d66-b4fe-26423cfd9710" xmlns:ns3="1fda619c-f891-459a-86c0-7e00aaa13cfd" targetNamespace="http://schemas.microsoft.com/office/2006/metadata/properties" ma:root="true" ma:fieldsID="66f22e8311d59d982ea780854ed020cb" ns2:_="" ns3:_="">
    <xsd:import namespace="58d3a820-0123-4d66-b4fe-26423cfd9710"/>
    <xsd:import namespace="1fda619c-f891-459a-86c0-7e00aaa13c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3a820-0123-4d66-b4fe-26423cfd9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da619c-f891-459a-86c0-7e00aaa13c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86d69cd-e472-4347-a418-ca1eeccea2fd}" ma:internalName="TaxCatchAll" ma:showField="CatchAllData" ma:web="1fda619c-f891-459a-86c0-7e00aaa13c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7E4978-035A-4BBE-A861-65E2149AA1B8}">
  <ds:schemaRefs>
    <ds:schemaRef ds:uri="http://schemas.microsoft.com/sharepoint/v3/contenttype/forms"/>
  </ds:schemaRefs>
</ds:datastoreItem>
</file>

<file path=customXml/itemProps2.xml><?xml version="1.0" encoding="utf-8"?>
<ds:datastoreItem xmlns:ds="http://schemas.openxmlformats.org/officeDocument/2006/customXml" ds:itemID="{E7E83B36-7165-4584-8938-A88C37F081C8}">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purl.org/dc/dcmitype/"/>
    <ds:schemaRef ds:uri="http://schemas.microsoft.com/office/infopath/2007/PartnerControls"/>
    <ds:schemaRef ds:uri="1fda619c-f891-459a-86c0-7e00aaa13cfd"/>
    <ds:schemaRef ds:uri="58d3a820-0123-4d66-b4fe-26423cfd9710"/>
  </ds:schemaRefs>
</ds:datastoreItem>
</file>

<file path=customXml/itemProps3.xml><?xml version="1.0" encoding="utf-8"?>
<ds:datastoreItem xmlns:ds="http://schemas.openxmlformats.org/officeDocument/2006/customXml" ds:itemID="{3B4A3AB9-920E-49B2-8498-D457F12A8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3a820-0123-4d66-b4fe-26423cfd9710"/>
    <ds:schemaRef ds:uri="1fda619c-f891-459a-86c0-7e00aaa13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TotalTime>
  <Words>538</Words>
  <Application>Microsoft Office PowerPoint</Application>
  <PresentationFormat>Bredbild</PresentationFormat>
  <Paragraphs>58</Paragraphs>
  <Slides>11</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Aptos</vt:lpstr>
      <vt:lpstr>Arial</vt:lpstr>
      <vt:lpstr>Calibri</vt:lpstr>
      <vt:lpstr>Courier New</vt:lpstr>
      <vt:lpstr>Trebuchet MS</vt:lpstr>
      <vt:lpstr>Region Varmland</vt:lpstr>
      <vt:lpstr>Bli en  antibiotikasmart klinik</vt:lpstr>
      <vt:lpstr>Visionen om ett antibiotikasmart Sverige</vt:lpstr>
      <vt:lpstr>Visste du att…</vt:lpstr>
      <vt:lpstr>PowerPoint-presentation</vt:lpstr>
      <vt:lpstr>Varför är detta så viktigt?</vt:lpstr>
      <vt:lpstr>Antibiotikasmarta tips för dig som arbetar på sjukhus</vt:lpstr>
      <vt:lpstr>Kriterier för antibiotikasmart klinik i Värmland</vt:lpstr>
      <vt:lpstr>Hur kommer kriterierna följas upp? </vt:lpstr>
      <vt:lpstr>PowerPoint-presentation</vt:lpstr>
      <vt:lpstr>Länkar och lästips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Mats Andersson</dc:creator>
  <cp:lastModifiedBy>Mats Andersson</cp:lastModifiedBy>
  <cp:revision>4</cp:revision>
  <dcterms:created xsi:type="dcterms:W3CDTF">2025-05-08T11:27:59Z</dcterms:created>
  <dcterms:modified xsi:type="dcterms:W3CDTF">2026-01-28T10:01:47Z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0x010100737B2A405BFC404FA792E5543916DE1B</vt:lpwstr>
  </property>
  <property fmtid="{D5CDD505-2E9C-101B-9397-08002B2CF9AE}" pid="3" name="MediaServiceImageTags">
    <vt:lpwstr/>
  </property>
</Properties>
</file>