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44"/>
  </p:notesMasterIdLst>
  <p:sldIdLst>
    <p:sldId id="256" r:id="rId7"/>
    <p:sldId id="257" r:id="rId8"/>
    <p:sldId id="333" r:id="rId9"/>
    <p:sldId id="8220" r:id="rId10"/>
    <p:sldId id="8224" r:id="rId11"/>
    <p:sldId id="8230" r:id="rId12"/>
    <p:sldId id="8218" r:id="rId13"/>
    <p:sldId id="8231" r:id="rId14"/>
    <p:sldId id="8232" r:id="rId15"/>
    <p:sldId id="8233" r:id="rId16"/>
    <p:sldId id="8234" r:id="rId17"/>
    <p:sldId id="8237" r:id="rId18"/>
    <p:sldId id="8238" r:id="rId19"/>
    <p:sldId id="267" r:id="rId20"/>
    <p:sldId id="8239" r:id="rId21"/>
    <p:sldId id="268" r:id="rId22"/>
    <p:sldId id="371" r:id="rId23"/>
    <p:sldId id="6532" r:id="rId24"/>
    <p:sldId id="269" r:id="rId25"/>
    <p:sldId id="339" r:id="rId26"/>
    <p:sldId id="6521" r:id="rId27"/>
    <p:sldId id="6526" r:id="rId28"/>
    <p:sldId id="8240" r:id="rId29"/>
    <p:sldId id="559" r:id="rId30"/>
    <p:sldId id="8241" r:id="rId31"/>
    <p:sldId id="555" r:id="rId32"/>
    <p:sldId id="577" r:id="rId33"/>
    <p:sldId id="580" r:id="rId34"/>
    <p:sldId id="570" r:id="rId35"/>
    <p:sldId id="569" r:id="rId36"/>
    <p:sldId id="572" r:id="rId37"/>
    <p:sldId id="573" r:id="rId38"/>
    <p:sldId id="663" r:id="rId39"/>
    <p:sldId id="665" r:id="rId40"/>
    <p:sldId id="662" r:id="rId41"/>
    <p:sldId id="258" r:id="rId42"/>
    <p:sldId id="266"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5B916-A3A3-4191-8E28-8E2B5D8649B5}" v="27" dt="2025-03-06T12:13:39.511"/>
    <p1510:client id="{2F720F7A-DE70-4A90-B11D-514D99CDF0C5}" v="213" dt="2025-03-06T12:00:21.748"/>
    <p1510:client id="{4C5E4761-4978-4CAD-9062-B745D5A7FD5B}" v="4" dt="2025-03-06T11:52:08.098"/>
    <p1510:client id="{5B0EB71F-4AF5-4423-B188-079CB0D3C01B}" v="5" dt="2025-03-06T10:16:09.055"/>
    <p1510:client id="{818EC9DF-8942-4B2B-B9A6-040163DE8777}" v="14" dt="2025-03-06T10:18:57.126"/>
    <p1510:client id="{B6931B9B-2478-409D-BF24-200D7B676FAA}" v="8" dt="2025-03-06T12:50:54.802"/>
    <p1510:client id="{D5C0DA8C-CB36-4E5C-96D9-DDBAE01026A3}" v="49" dt="2025-03-07T08:14:49.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5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123BA9-549F-4A1D-82B4-D68FFCF20048}" type="doc">
      <dgm:prSet loTypeId="urn:microsoft.com/office/officeart/2005/8/layout/vList3" loCatId="list" qsTypeId="urn:microsoft.com/office/officeart/2005/8/quickstyle/simple1" qsCatId="simple" csTypeId="urn:microsoft.com/office/officeart/2005/8/colors/accent1_2" csCatId="accent1" phldr="1"/>
      <dgm:spPr/>
    </dgm:pt>
    <dgm:pt modelId="{5674ED62-0357-4795-88A3-7A1972549033}">
      <dgm:prSet phldrT="[Text]"/>
      <dgm:spPr/>
      <dgm:t>
        <a:bodyPr/>
        <a:lstStyle/>
        <a:p>
          <a:r>
            <a:rPr lang="sv-SE"/>
            <a:t>Egenvårdsråd</a:t>
          </a:r>
        </a:p>
      </dgm:t>
    </dgm:pt>
    <dgm:pt modelId="{5C6043F8-C28D-44A4-A0F1-26C4F9E89F6E}" type="parTrans" cxnId="{B0C312DB-8FEE-4A6E-98C6-1A185069C508}">
      <dgm:prSet/>
      <dgm:spPr/>
      <dgm:t>
        <a:bodyPr/>
        <a:lstStyle/>
        <a:p>
          <a:endParaRPr lang="sv-SE"/>
        </a:p>
      </dgm:t>
    </dgm:pt>
    <dgm:pt modelId="{2A6A8150-26F1-448C-A3B3-F5C656255422}" type="sibTrans" cxnId="{B0C312DB-8FEE-4A6E-98C6-1A185069C508}">
      <dgm:prSet/>
      <dgm:spPr/>
      <dgm:t>
        <a:bodyPr/>
        <a:lstStyle/>
        <a:p>
          <a:endParaRPr lang="sv-SE"/>
        </a:p>
      </dgm:t>
    </dgm:pt>
    <dgm:pt modelId="{D5312630-F73B-46B1-9ACF-3AF47C0D90BA}">
      <dgm:prSet phldrT="[Text]"/>
      <dgm:spPr/>
      <dgm:t>
        <a:bodyPr/>
        <a:lstStyle/>
        <a:p>
          <a:r>
            <a:rPr lang="sv-SE"/>
            <a:t>Hälsotillstånd som </a:t>
          </a:r>
          <a:r>
            <a:rPr lang="sv-SE" b="1" i="1"/>
            <a:t>inte</a:t>
          </a:r>
          <a:r>
            <a:rPr lang="sv-SE"/>
            <a:t> omfattas av vårdgarantin</a:t>
          </a:r>
        </a:p>
      </dgm:t>
    </dgm:pt>
    <dgm:pt modelId="{D7D59B70-2C71-4E10-BDF3-8685F9720E65}" type="parTrans" cxnId="{F4E4732F-F866-4EAD-AAC5-11B809B702BB}">
      <dgm:prSet/>
      <dgm:spPr/>
      <dgm:t>
        <a:bodyPr/>
        <a:lstStyle/>
        <a:p>
          <a:endParaRPr lang="sv-SE"/>
        </a:p>
      </dgm:t>
    </dgm:pt>
    <dgm:pt modelId="{39AFC22B-348B-43C3-BC82-A620B13A6EE4}" type="sibTrans" cxnId="{F4E4732F-F866-4EAD-AAC5-11B809B702BB}">
      <dgm:prSet/>
      <dgm:spPr/>
      <dgm:t>
        <a:bodyPr/>
        <a:lstStyle/>
        <a:p>
          <a:endParaRPr lang="sv-SE"/>
        </a:p>
      </dgm:t>
    </dgm:pt>
    <dgm:pt modelId="{5644CC53-9258-4C77-AD28-DAEEB9BFCD32}">
      <dgm:prSet phldrT="[Text]"/>
      <dgm:spPr/>
      <dgm:t>
        <a:bodyPr/>
        <a:lstStyle/>
        <a:p>
          <a:r>
            <a:rPr lang="sv-SE"/>
            <a:t>Hälsotillstånd som omfattas av vårdgarantin</a:t>
          </a:r>
        </a:p>
      </dgm:t>
    </dgm:pt>
    <dgm:pt modelId="{37079CFD-9652-4C97-85CA-2FE50EA40C78}" type="parTrans" cxnId="{E5E26D10-0825-4F78-951C-DC0FDAEB0D9C}">
      <dgm:prSet/>
      <dgm:spPr/>
      <dgm:t>
        <a:bodyPr/>
        <a:lstStyle/>
        <a:p>
          <a:endParaRPr lang="sv-SE"/>
        </a:p>
      </dgm:t>
    </dgm:pt>
    <dgm:pt modelId="{F3F4D866-244A-478B-B2CB-955C52E33D52}" type="sibTrans" cxnId="{E5E26D10-0825-4F78-951C-DC0FDAEB0D9C}">
      <dgm:prSet/>
      <dgm:spPr/>
      <dgm:t>
        <a:bodyPr/>
        <a:lstStyle/>
        <a:p>
          <a:endParaRPr lang="sv-SE"/>
        </a:p>
      </dgm:t>
    </dgm:pt>
    <dgm:pt modelId="{EF36D299-C964-4864-81DB-E7255CD4F666}" type="pres">
      <dgm:prSet presAssocID="{B9123BA9-549F-4A1D-82B4-D68FFCF20048}" presName="linearFlow" presStyleCnt="0">
        <dgm:presLayoutVars>
          <dgm:dir/>
          <dgm:resizeHandles val="exact"/>
        </dgm:presLayoutVars>
      </dgm:prSet>
      <dgm:spPr/>
    </dgm:pt>
    <dgm:pt modelId="{3212B1D4-B605-40A9-9219-D40D27CAB9D0}" type="pres">
      <dgm:prSet presAssocID="{5674ED62-0357-4795-88A3-7A1972549033}" presName="composite" presStyleCnt="0"/>
      <dgm:spPr/>
    </dgm:pt>
    <dgm:pt modelId="{83557816-5737-40E3-86B3-552A1B38FAF4}" type="pres">
      <dgm:prSet presAssocID="{5674ED62-0357-4795-88A3-7A1972549033}"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Korsande plåster"/>
        </a:ext>
      </dgm:extLst>
    </dgm:pt>
    <dgm:pt modelId="{936ADA56-2409-466D-8D03-D8A84BD033F1}" type="pres">
      <dgm:prSet presAssocID="{5674ED62-0357-4795-88A3-7A1972549033}" presName="txShp" presStyleLbl="node1" presStyleIdx="0" presStyleCnt="3">
        <dgm:presLayoutVars>
          <dgm:bulletEnabled val="1"/>
        </dgm:presLayoutVars>
      </dgm:prSet>
      <dgm:spPr/>
    </dgm:pt>
    <dgm:pt modelId="{3909FFE9-E3C6-48C8-AAD4-5C83025DD667}" type="pres">
      <dgm:prSet presAssocID="{2A6A8150-26F1-448C-A3B3-F5C656255422}" presName="spacing" presStyleCnt="0"/>
      <dgm:spPr/>
    </dgm:pt>
    <dgm:pt modelId="{C466AFCF-C65E-4679-8C26-71B2EF6A3BEA}" type="pres">
      <dgm:prSet presAssocID="{D5312630-F73B-46B1-9ACF-3AF47C0D90BA}" presName="composite" presStyleCnt="0"/>
      <dgm:spPr/>
    </dgm:pt>
    <dgm:pt modelId="{F7DEA571-BA0C-406A-9CE3-4882226CC571}" type="pres">
      <dgm:prSet presAssocID="{D5312630-F73B-46B1-9ACF-3AF47C0D90B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Läkare som tittar på en kvinna"/>
        </a:ext>
      </dgm:extLst>
    </dgm:pt>
    <dgm:pt modelId="{33D98175-528E-4BFF-A458-43E64A1DE050}" type="pres">
      <dgm:prSet presAssocID="{D5312630-F73B-46B1-9ACF-3AF47C0D90BA}" presName="txShp" presStyleLbl="node1" presStyleIdx="1" presStyleCnt="3">
        <dgm:presLayoutVars>
          <dgm:bulletEnabled val="1"/>
        </dgm:presLayoutVars>
      </dgm:prSet>
      <dgm:spPr/>
    </dgm:pt>
    <dgm:pt modelId="{E58A45CC-FAAD-43E6-ADCB-21EA38683F82}" type="pres">
      <dgm:prSet presAssocID="{39AFC22B-348B-43C3-BC82-A620B13A6EE4}" presName="spacing" presStyleCnt="0"/>
      <dgm:spPr/>
    </dgm:pt>
    <dgm:pt modelId="{CA0B9BA0-2579-49E3-BCA3-F1FAEE7A9EC4}" type="pres">
      <dgm:prSet presAssocID="{5644CC53-9258-4C77-AD28-DAEEB9BFCD32}" presName="composite" presStyleCnt="0"/>
      <dgm:spPr/>
    </dgm:pt>
    <dgm:pt modelId="{37FCB721-2F1D-44CC-888E-3129343815C3}" type="pres">
      <dgm:prSet presAssocID="{5644CC53-9258-4C77-AD28-DAEEB9BFCD32}"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Person som håller ett rött värme paket"/>
        </a:ext>
      </dgm:extLst>
    </dgm:pt>
    <dgm:pt modelId="{DE58594F-D458-4CFD-9A16-7CDE4780D7B5}" type="pres">
      <dgm:prSet presAssocID="{5644CC53-9258-4C77-AD28-DAEEB9BFCD32}" presName="txShp" presStyleLbl="node1" presStyleIdx="2" presStyleCnt="3">
        <dgm:presLayoutVars>
          <dgm:bulletEnabled val="1"/>
        </dgm:presLayoutVars>
      </dgm:prSet>
      <dgm:spPr/>
    </dgm:pt>
  </dgm:ptLst>
  <dgm:cxnLst>
    <dgm:cxn modelId="{E5E26D10-0825-4F78-951C-DC0FDAEB0D9C}" srcId="{B9123BA9-549F-4A1D-82B4-D68FFCF20048}" destId="{5644CC53-9258-4C77-AD28-DAEEB9BFCD32}" srcOrd="2" destOrd="0" parTransId="{37079CFD-9652-4C97-85CA-2FE50EA40C78}" sibTransId="{F3F4D866-244A-478B-B2CB-955C52E33D52}"/>
    <dgm:cxn modelId="{F4E4732F-F866-4EAD-AAC5-11B809B702BB}" srcId="{B9123BA9-549F-4A1D-82B4-D68FFCF20048}" destId="{D5312630-F73B-46B1-9ACF-3AF47C0D90BA}" srcOrd="1" destOrd="0" parTransId="{D7D59B70-2C71-4E10-BDF3-8685F9720E65}" sibTransId="{39AFC22B-348B-43C3-BC82-A620B13A6EE4}"/>
    <dgm:cxn modelId="{BBD9D043-552E-46CF-BD3E-8CA1FB4B9F37}" type="presOf" srcId="{5674ED62-0357-4795-88A3-7A1972549033}" destId="{936ADA56-2409-466D-8D03-D8A84BD033F1}" srcOrd="0" destOrd="0" presId="urn:microsoft.com/office/officeart/2005/8/layout/vList3"/>
    <dgm:cxn modelId="{8AE04F85-BCEA-4FB3-AF59-81F6BC4C53B9}" type="presOf" srcId="{5644CC53-9258-4C77-AD28-DAEEB9BFCD32}" destId="{DE58594F-D458-4CFD-9A16-7CDE4780D7B5}" srcOrd="0" destOrd="0" presId="urn:microsoft.com/office/officeart/2005/8/layout/vList3"/>
    <dgm:cxn modelId="{E186E886-F37F-447B-B3B9-C37EE8C3E906}" type="presOf" srcId="{B9123BA9-549F-4A1D-82B4-D68FFCF20048}" destId="{EF36D299-C964-4864-81DB-E7255CD4F666}" srcOrd="0" destOrd="0" presId="urn:microsoft.com/office/officeart/2005/8/layout/vList3"/>
    <dgm:cxn modelId="{05A32693-9F18-4B7B-A996-8CD6B7223790}" type="presOf" srcId="{D5312630-F73B-46B1-9ACF-3AF47C0D90BA}" destId="{33D98175-528E-4BFF-A458-43E64A1DE050}" srcOrd="0" destOrd="0" presId="urn:microsoft.com/office/officeart/2005/8/layout/vList3"/>
    <dgm:cxn modelId="{B0C312DB-8FEE-4A6E-98C6-1A185069C508}" srcId="{B9123BA9-549F-4A1D-82B4-D68FFCF20048}" destId="{5674ED62-0357-4795-88A3-7A1972549033}" srcOrd="0" destOrd="0" parTransId="{5C6043F8-C28D-44A4-A0F1-26C4F9E89F6E}" sibTransId="{2A6A8150-26F1-448C-A3B3-F5C656255422}"/>
    <dgm:cxn modelId="{D290A86D-88C1-445A-9599-CA1DE8F1961F}" type="presParOf" srcId="{EF36D299-C964-4864-81DB-E7255CD4F666}" destId="{3212B1D4-B605-40A9-9219-D40D27CAB9D0}" srcOrd="0" destOrd="0" presId="urn:microsoft.com/office/officeart/2005/8/layout/vList3"/>
    <dgm:cxn modelId="{FA26A3E4-4889-402E-B7EC-86542A97EACC}" type="presParOf" srcId="{3212B1D4-B605-40A9-9219-D40D27CAB9D0}" destId="{83557816-5737-40E3-86B3-552A1B38FAF4}" srcOrd="0" destOrd="0" presId="urn:microsoft.com/office/officeart/2005/8/layout/vList3"/>
    <dgm:cxn modelId="{6264C5C5-D79A-4F3B-9706-7E16C0B7CBC5}" type="presParOf" srcId="{3212B1D4-B605-40A9-9219-D40D27CAB9D0}" destId="{936ADA56-2409-466D-8D03-D8A84BD033F1}" srcOrd="1" destOrd="0" presId="urn:microsoft.com/office/officeart/2005/8/layout/vList3"/>
    <dgm:cxn modelId="{A6C74111-9EFB-406C-B6DE-67620D0BDBFE}" type="presParOf" srcId="{EF36D299-C964-4864-81DB-E7255CD4F666}" destId="{3909FFE9-E3C6-48C8-AAD4-5C83025DD667}" srcOrd="1" destOrd="0" presId="urn:microsoft.com/office/officeart/2005/8/layout/vList3"/>
    <dgm:cxn modelId="{E9F66E5C-9F92-4872-B48E-ECA18E13B851}" type="presParOf" srcId="{EF36D299-C964-4864-81DB-E7255CD4F666}" destId="{C466AFCF-C65E-4679-8C26-71B2EF6A3BEA}" srcOrd="2" destOrd="0" presId="urn:microsoft.com/office/officeart/2005/8/layout/vList3"/>
    <dgm:cxn modelId="{7D82F6DE-110C-428D-BBAF-F7F83E46F628}" type="presParOf" srcId="{C466AFCF-C65E-4679-8C26-71B2EF6A3BEA}" destId="{F7DEA571-BA0C-406A-9CE3-4882226CC571}" srcOrd="0" destOrd="0" presId="urn:microsoft.com/office/officeart/2005/8/layout/vList3"/>
    <dgm:cxn modelId="{14E38B5B-DD62-45D2-A43B-3A5CC5284E97}" type="presParOf" srcId="{C466AFCF-C65E-4679-8C26-71B2EF6A3BEA}" destId="{33D98175-528E-4BFF-A458-43E64A1DE050}" srcOrd="1" destOrd="0" presId="urn:microsoft.com/office/officeart/2005/8/layout/vList3"/>
    <dgm:cxn modelId="{F80F3013-5DE1-4CB8-AF30-5BE6D9E5520A}" type="presParOf" srcId="{EF36D299-C964-4864-81DB-E7255CD4F666}" destId="{E58A45CC-FAAD-43E6-ADCB-21EA38683F82}" srcOrd="3" destOrd="0" presId="urn:microsoft.com/office/officeart/2005/8/layout/vList3"/>
    <dgm:cxn modelId="{F5B0C96F-E73C-4509-8F5E-FE8FE1257AE6}" type="presParOf" srcId="{EF36D299-C964-4864-81DB-E7255CD4F666}" destId="{CA0B9BA0-2579-49E3-BCA3-F1FAEE7A9EC4}" srcOrd="4" destOrd="0" presId="urn:microsoft.com/office/officeart/2005/8/layout/vList3"/>
    <dgm:cxn modelId="{5ED27516-7D10-4183-AA52-0943FEA18AE9}" type="presParOf" srcId="{CA0B9BA0-2579-49E3-BCA3-F1FAEE7A9EC4}" destId="{37FCB721-2F1D-44CC-888E-3129343815C3}" srcOrd="0" destOrd="0" presId="urn:microsoft.com/office/officeart/2005/8/layout/vList3"/>
    <dgm:cxn modelId="{7318D98D-EF79-4911-BFC2-4CE05DA0A2E4}" type="presParOf" srcId="{CA0B9BA0-2579-49E3-BCA3-F1FAEE7A9EC4}" destId="{DE58594F-D458-4CFD-9A16-7CDE4780D7B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E6CDA-D027-4BEE-A801-1631C794D8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844F0B4-AE4F-4F8E-A106-C7B32ABD2145}">
      <dgm:prSet/>
      <dgm:spPr/>
      <dgm:t>
        <a:bodyPr/>
        <a:lstStyle/>
        <a:p>
          <a:r>
            <a:rPr lang="en-US"/>
            <a:t>Den organiserade prostatacancertestningen i Värmland tar ansvar för tidig diagnostik av prostatacancer och erbjuder regelbunden testning till män med rätt intervall.</a:t>
          </a:r>
        </a:p>
      </dgm:t>
    </dgm:pt>
    <dgm:pt modelId="{0B88F8A6-07BC-4456-B959-3BC387A6BA38}" type="parTrans" cxnId="{0557FEFF-539C-41E1-AFD0-0109E21BAE76}">
      <dgm:prSet/>
      <dgm:spPr/>
      <dgm:t>
        <a:bodyPr/>
        <a:lstStyle/>
        <a:p>
          <a:endParaRPr lang="en-US"/>
        </a:p>
      </dgm:t>
    </dgm:pt>
    <dgm:pt modelId="{C9B9E221-F6A8-4BA9-8C0F-76384CFD354F}" type="sibTrans" cxnId="{0557FEFF-539C-41E1-AFD0-0109E21BAE76}">
      <dgm:prSet/>
      <dgm:spPr/>
      <dgm:t>
        <a:bodyPr/>
        <a:lstStyle/>
        <a:p>
          <a:endParaRPr lang="en-US"/>
        </a:p>
      </dgm:t>
    </dgm:pt>
    <dgm:pt modelId="{67D1AD2C-7626-4F05-BA0F-FE62CDB00060}">
      <dgm:prSet/>
      <dgm:spPr/>
      <dgm:t>
        <a:bodyPr/>
        <a:lstStyle/>
        <a:p>
          <a:r>
            <a:rPr lang="en-US"/>
            <a:t>Förslag att även patienter med LUTS kan följas med OPT – behöver inte särbehandlas. </a:t>
          </a:r>
        </a:p>
      </dgm:t>
    </dgm:pt>
    <dgm:pt modelId="{12AAE771-57DA-4AD9-AAA9-27CD62D47364}" type="parTrans" cxnId="{2B39C369-067E-4E9E-8850-0EF385D85259}">
      <dgm:prSet/>
      <dgm:spPr/>
      <dgm:t>
        <a:bodyPr/>
        <a:lstStyle/>
        <a:p>
          <a:endParaRPr lang="en-US"/>
        </a:p>
      </dgm:t>
    </dgm:pt>
    <dgm:pt modelId="{B8C944A2-A3FA-4442-B369-0414136118AE}" type="sibTrans" cxnId="{2B39C369-067E-4E9E-8850-0EF385D85259}">
      <dgm:prSet/>
      <dgm:spPr/>
      <dgm:t>
        <a:bodyPr/>
        <a:lstStyle/>
        <a:p>
          <a:endParaRPr lang="en-US"/>
        </a:p>
      </dgm:t>
    </dgm:pt>
    <dgm:pt modelId="{A9DC1CF6-CC93-4AED-B471-9D10D3F91075}">
      <dgm:prSet/>
      <dgm:spPr/>
      <dgm:t>
        <a:bodyPr/>
        <a:lstStyle/>
        <a:p>
          <a:r>
            <a:rPr lang="en-US"/>
            <a:t>Om en patient söker för LUTS och det finns PSA taget (någonsin) och palpationsfynd är normalt benignt, behöver PSA inte tas. </a:t>
          </a:r>
        </a:p>
      </dgm:t>
    </dgm:pt>
    <dgm:pt modelId="{BC887E0C-E274-4078-96B9-A7A38D06D4A2}" type="parTrans" cxnId="{0908B18D-3E67-485A-B2BF-1BA2537DBE21}">
      <dgm:prSet/>
      <dgm:spPr/>
      <dgm:t>
        <a:bodyPr/>
        <a:lstStyle/>
        <a:p>
          <a:endParaRPr lang="en-US"/>
        </a:p>
      </dgm:t>
    </dgm:pt>
    <dgm:pt modelId="{D92036A4-D8E4-465F-9B1A-A4C89358D6FD}" type="sibTrans" cxnId="{0908B18D-3E67-485A-B2BF-1BA2537DBE21}">
      <dgm:prSet/>
      <dgm:spPr/>
      <dgm:t>
        <a:bodyPr/>
        <a:lstStyle/>
        <a:p>
          <a:endParaRPr lang="en-US"/>
        </a:p>
      </dgm:t>
    </dgm:pt>
    <dgm:pt modelId="{4BD85DA1-657C-43B2-A165-E0C2A855B129}">
      <dgm:prSet/>
      <dgm:spPr/>
      <dgm:t>
        <a:bodyPr/>
        <a:lstStyle/>
        <a:p>
          <a:r>
            <a:rPr lang="en-US"/>
            <a:t>BPH samvarierar inte med prostatacancer. </a:t>
          </a:r>
        </a:p>
      </dgm:t>
    </dgm:pt>
    <dgm:pt modelId="{730BD318-6508-4AB4-9913-1DCB6976E4B4}" type="parTrans" cxnId="{EF53BC37-4E79-4E47-AD77-8A6FBE13FB55}">
      <dgm:prSet/>
      <dgm:spPr/>
      <dgm:t>
        <a:bodyPr/>
        <a:lstStyle/>
        <a:p>
          <a:endParaRPr lang="en-US"/>
        </a:p>
      </dgm:t>
    </dgm:pt>
    <dgm:pt modelId="{48F85E53-AAD3-4ED8-80EF-47B7533CDDEC}" type="sibTrans" cxnId="{EF53BC37-4E79-4E47-AD77-8A6FBE13FB55}">
      <dgm:prSet/>
      <dgm:spPr/>
      <dgm:t>
        <a:bodyPr/>
        <a:lstStyle/>
        <a:p>
          <a:endParaRPr lang="en-US"/>
        </a:p>
      </dgm:t>
    </dgm:pt>
    <dgm:pt modelId="{6AA94E1E-B176-4124-9DFB-47AF520B36DA}" type="pres">
      <dgm:prSet presAssocID="{951E6CDA-D027-4BEE-A801-1631C794D8AF}" presName="root" presStyleCnt="0">
        <dgm:presLayoutVars>
          <dgm:dir/>
          <dgm:resizeHandles val="exact"/>
        </dgm:presLayoutVars>
      </dgm:prSet>
      <dgm:spPr/>
    </dgm:pt>
    <dgm:pt modelId="{956A07E0-D854-4949-8DBC-EDB89601BE48}" type="pres">
      <dgm:prSet presAssocID="{B844F0B4-AE4F-4F8E-A106-C7B32ABD2145}" presName="compNode" presStyleCnt="0"/>
      <dgm:spPr/>
    </dgm:pt>
    <dgm:pt modelId="{2982FEE2-9CC6-4E9F-B494-0549667610A0}" type="pres">
      <dgm:prSet presAssocID="{B844F0B4-AE4F-4F8E-A106-C7B32ABD2145}" presName="bgRect" presStyleLbl="bgShp" presStyleIdx="0" presStyleCnt="4"/>
      <dgm:spPr/>
    </dgm:pt>
    <dgm:pt modelId="{9D20C784-8C34-413C-9ADB-B8617A29596F}" type="pres">
      <dgm:prSet presAssocID="{B844F0B4-AE4F-4F8E-A106-C7B32ABD21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oskop"/>
        </a:ext>
      </dgm:extLst>
    </dgm:pt>
    <dgm:pt modelId="{48E33F43-9A1D-4CA9-8FD4-EF669B2C87EF}" type="pres">
      <dgm:prSet presAssocID="{B844F0B4-AE4F-4F8E-A106-C7B32ABD2145}" presName="spaceRect" presStyleCnt="0"/>
      <dgm:spPr/>
    </dgm:pt>
    <dgm:pt modelId="{B6CE141E-F6B9-4AB8-B2E4-32CB119377A1}" type="pres">
      <dgm:prSet presAssocID="{B844F0B4-AE4F-4F8E-A106-C7B32ABD2145}" presName="parTx" presStyleLbl="revTx" presStyleIdx="0" presStyleCnt="4">
        <dgm:presLayoutVars>
          <dgm:chMax val="0"/>
          <dgm:chPref val="0"/>
        </dgm:presLayoutVars>
      </dgm:prSet>
      <dgm:spPr/>
    </dgm:pt>
    <dgm:pt modelId="{889E0100-5707-4F70-8786-4ADB59163B75}" type="pres">
      <dgm:prSet presAssocID="{C9B9E221-F6A8-4BA9-8C0F-76384CFD354F}" presName="sibTrans" presStyleCnt="0"/>
      <dgm:spPr/>
    </dgm:pt>
    <dgm:pt modelId="{2C112C6C-719C-49E0-834B-E97DCDC2A9B5}" type="pres">
      <dgm:prSet presAssocID="{67D1AD2C-7626-4F05-BA0F-FE62CDB00060}" presName="compNode" presStyleCnt="0"/>
      <dgm:spPr/>
    </dgm:pt>
    <dgm:pt modelId="{84EE1D16-9C1B-40E2-8BD0-5DAF78F14051}" type="pres">
      <dgm:prSet presAssocID="{67D1AD2C-7626-4F05-BA0F-FE62CDB00060}" presName="bgRect" presStyleLbl="bgShp" presStyleIdx="1" presStyleCnt="4"/>
      <dgm:spPr/>
    </dgm:pt>
    <dgm:pt modelId="{AD56CE5D-3AEE-49A7-840C-5C73A2754E55}" type="pres">
      <dgm:prSet presAssocID="{67D1AD2C-7626-4F05-BA0F-FE62CDB0006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
        </a:ext>
      </dgm:extLst>
    </dgm:pt>
    <dgm:pt modelId="{AE16996A-5B07-4BDC-8449-864FAB91746D}" type="pres">
      <dgm:prSet presAssocID="{67D1AD2C-7626-4F05-BA0F-FE62CDB00060}" presName="spaceRect" presStyleCnt="0"/>
      <dgm:spPr/>
    </dgm:pt>
    <dgm:pt modelId="{E15989E4-A8C8-49D4-AC0F-9BC5CA448A2C}" type="pres">
      <dgm:prSet presAssocID="{67D1AD2C-7626-4F05-BA0F-FE62CDB00060}" presName="parTx" presStyleLbl="revTx" presStyleIdx="1" presStyleCnt="4">
        <dgm:presLayoutVars>
          <dgm:chMax val="0"/>
          <dgm:chPref val="0"/>
        </dgm:presLayoutVars>
      </dgm:prSet>
      <dgm:spPr/>
    </dgm:pt>
    <dgm:pt modelId="{83D66F92-2E3A-4C72-A295-D4DBC66B03CA}" type="pres">
      <dgm:prSet presAssocID="{B8C944A2-A3FA-4442-B369-0414136118AE}" presName="sibTrans" presStyleCnt="0"/>
      <dgm:spPr/>
    </dgm:pt>
    <dgm:pt modelId="{A6B88EAD-F385-4B63-87DB-98F77154D5E8}" type="pres">
      <dgm:prSet presAssocID="{A9DC1CF6-CC93-4AED-B471-9D10D3F91075}" presName="compNode" presStyleCnt="0"/>
      <dgm:spPr/>
    </dgm:pt>
    <dgm:pt modelId="{C51D5A44-DDCB-49D3-8849-302363D29303}" type="pres">
      <dgm:prSet presAssocID="{A9DC1CF6-CC93-4AED-B471-9D10D3F91075}" presName="bgRect" presStyleLbl="bgShp" presStyleIdx="2" presStyleCnt="4"/>
      <dgm:spPr/>
    </dgm:pt>
    <dgm:pt modelId="{90FB692A-4A3F-44D8-BFC2-65DFDA5F0D03}" type="pres">
      <dgm:prSet presAssocID="{A9DC1CF6-CC93-4AED-B471-9D10D3F9107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Person"/>
        </a:ext>
      </dgm:extLst>
    </dgm:pt>
    <dgm:pt modelId="{DC5A12DA-902F-4FDF-AB2B-C579D868F1E9}" type="pres">
      <dgm:prSet presAssocID="{A9DC1CF6-CC93-4AED-B471-9D10D3F91075}" presName="spaceRect" presStyleCnt="0"/>
      <dgm:spPr/>
    </dgm:pt>
    <dgm:pt modelId="{65B2439C-07C0-4E94-8005-12B695A39C2C}" type="pres">
      <dgm:prSet presAssocID="{A9DC1CF6-CC93-4AED-B471-9D10D3F91075}" presName="parTx" presStyleLbl="revTx" presStyleIdx="2" presStyleCnt="4">
        <dgm:presLayoutVars>
          <dgm:chMax val="0"/>
          <dgm:chPref val="0"/>
        </dgm:presLayoutVars>
      </dgm:prSet>
      <dgm:spPr/>
    </dgm:pt>
    <dgm:pt modelId="{56D79103-F5CC-4DEF-AE44-C33656F405F6}" type="pres">
      <dgm:prSet presAssocID="{D92036A4-D8E4-465F-9B1A-A4C89358D6FD}" presName="sibTrans" presStyleCnt="0"/>
      <dgm:spPr/>
    </dgm:pt>
    <dgm:pt modelId="{24C07D00-A591-45A6-B444-F9967F108A10}" type="pres">
      <dgm:prSet presAssocID="{4BD85DA1-657C-43B2-A165-E0C2A855B129}" presName="compNode" presStyleCnt="0"/>
      <dgm:spPr/>
    </dgm:pt>
    <dgm:pt modelId="{D8E0BDAE-8D37-422D-8D35-B1321C454775}" type="pres">
      <dgm:prSet presAssocID="{4BD85DA1-657C-43B2-A165-E0C2A855B129}" presName="bgRect" presStyleLbl="bgShp" presStyleIdx="3" presStyleCnt="4"/>
      <dgm:spPr/>
    </dgm:pt>
    <dgm:pt modelId="{F692B827-4116-4915-8292-F00DCAD0556F}" type="pres">
      <dgm:prSet presAssocID="{4BD85DA1-657C-43B2-A165-E0C2A855B1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jukhus"/>
        </a:ext>
      </dgm:extLst>
    </dgm:pt>
    <dgm:pt modelId="{F5D1E328-0C9A-4E31-A177-2BB549820750}" type="pres">
      <dgm:prSet presAssocID="{4BD85DA1-657C-43B2-A165-E0C2A855B129}" presName="spaceRect" presStyleCnt="0"/>
      <dgm:spPr/>
    </dgm:pt>
    <dgm:pt modelId="{2F8E3BB0-D25B-426D-9653-255150970CE9}" type="pres">
      <dgm:prSet presAssocID="{4BD85DA1-657C-43B2-A165-E0C2A855B129}" presName="parTx" presStyleLbl="revTx" presStyleIdx="3" presStyleCnt="4">
        <dgm:presLayoutVars>
          <dgm:chMax val="0"/>
          <dgm:chPref val="0"/>
        </dgm:presLayoutVars>
      </dgm:prSet>
      <dgm:spPr/>
    </dgm:pt>
  </dgm:ptLst>
  <dgm:cxnLst>
    <dgm:cxn modelId="{7D805000-0288-4817-BBA5-A52BBDD1EC78}" type="presOf" srcId="{4BD85DA1-657C-43B2-A165-E0C2A855B129}" destId="{2F8E3BB0-D25B-426D-9653-255150970CE9}" srcOrd="0" destOrd="0" presId="urn:microsoft.com/office/officeart/2018/2/layout/IconVerticalSolidList"/>
    <dgm:cxn modelId="{EF53BC37-4E79-4E47-AD77-8A6FBE13FB55}" srcId="{951E6CDA-D027-4BEE-A801-1631C794D8AF}" destId="{4BD85DA1-657C-43B2-A165-E0C2A855B129}" srcOrd="3" destOrd="0" parTransId="{730BD318-6508-4AB4-9913-1DCB6976E4B4}" sibTransId="{48F85E53-AAD3-4ED8-80EF-47B7533CDDEC}"/>
    <dgm:cxn modelId="{7EE4975B-6CF7-461C-9B10-1349412051B9}" type="presOf" srcId="{951E6CDA-D027-4BEE-A801-1631C794D8AF}" destId="{6AA94E1E-B176-4124-9DFB-47AF520B36DA}" srcOrd="0" destOrd="0" presId="urn:microsoft.com/office/officeart/2018/2/layout/IconVerticalSolidList"/>
    <dgm:cxn modelId="{2B39C369-067E-4E9E-8850-0EF385D85259}" srcId="{951E6CDA-D027-4BEE-A801-1631C794D8AF}" destId="{67D1AD2C-7626-4F05-BA0F-FE62CDB00060}" srcOrd="1" destOrd="0" parTransId="{12AAE771-57DA-4AD9-AAA9-27CD62D47364}" sibTransId="{B8C944A2-A3FA-4442-B369-0414136118AE}"/>
    <dgm:cxn modelId="{07669171-CCB4-4A82-AB70-60C20DAA5C59}" type="presOf" srcId="{67D1AD2C-7626-4F05-BA0F-FE62CDB00060}" destId="{E15989E4-A8C8-49D4-AC0F-9BC5CA448A2C}" srcOrd="0" destOrd="0" presId="urn:microsoft.com/office/officeart/2018/2/layout/IconVerticalSolidList"/>
    <dgm:cxn modelId="{0908B18D-3E67-485A-B2BF-1BA2537DBE21}" srcId="{951E6CDA-D027-4BEE-A801-1631C794D8AF}" destId="{A9DC1CF6-CC93-4AED-B471-9D10D3F91075}" srcOrd="2" destOrd="0" parTransId="{BC887E0C-E274-4078-96B9-A7A38D06D4A2}" sibTransId="{D92036A4-D8E4-465F-9B1A-A4C89358D6FD}"/>
    <dgm:cxn modelId="{8948F6BE-4FB4-48BB-9422-23D40DDA699A}" type="presOf" srcId="{A9DC1CF6-CC93-4AED-B471-9D10D3F91075}" destId="{65B2439C-07C0-4E94-8005-12B695A39C2C}" srcOrd="0" destOrd="0" presId="urn:microsoft.com/office/officeart/2018/2/layout/IconVerticalSolidList"/>
    <dgm:cxn modelId="{566924CB-EA75-4271-962A-AAF2736B68D5}" type="presOf" srcId="{B844F0B4-AE4F-4F8E-A106-C7B32ABD2145}" destId="{B6CE141E-F6B9-4AB8-B2E4-32CB119377A1}" srcOrd="0" destOrd="0" presId="urn:microsoft.com/office/officeart/2018/2/layout/IconVerticalSolidList"/>
    <dgm:cxn modelId="{0557FEFF-539C-41E1-AFD0-0109E21BAE76}" srcId="{951E6CDA-D027-4BEE-A801-1631C794D8AF}" destId="{B844F0B4-AE4F-4F8E-A106-C7B32ABD2145}" srcOrd="0" destOrd="0" parTransId="{0B88F8A6-07BC-4456-B959-3BC387A6BA38}" sibTransId="{C9B9E221-F6A8-4BA9-8C0F-76384CFD354F}"/>
    <dgm:cxn modelId="{00115249-37C0-4C6D-8B3E-A3D03BECF04F}" type="presParOf" srcId="{6AA94E1E-B176-4124-9DFB-47AF520B36DA}" destId="{956A07E0-D854-4949-8DBC-EDB89601BE48}" srcOrd="0" destOrd="0" presId="urn:microsoft.com/office/officeart/2018/2/layout/IconVerticalSolidList"/>
    <dgm:cxn modelId="{709400E9-A52F-4328-8BBE-431D77F8649E}" type="presParOf" srcId="{956A07E0-D854-4949-8DBC-EDB89601BE48}" destId="{2982FEE2-9CC6-4E9F-B494-0549667610A0}" srcOrd="0" destOrd="0" presId="urn:microsoft.com/office/officeart/2018/2/layout/IconVerticalSolidList"/>
    <dgm:cxn modelId="{2AC07F0E-8D09-465B-AA6A-A124A8E7E2B2}" type="presParOf" srcId="{956A07E0-D854-4949-8DBC-EDB89601BE48}" destId="{9D20C784-8C34-413C-9ADB-B8617A29596F}" srcOrd="1" destOrd="0" presId="urn:microsoft.com/office/officeart/2018/2/layout/IconVerticalSolidList"/>
    <dgm:cxn modelId="{4E9B2B09-0D6E-4B04-A5FA-4BF9C480E98B}" type="presParOf" srcId="{956A07E0-D854-4949-8DBC-EDB89601BE48}" destId="{48E33F43-9A1D-4CA9-8FD4-EF669B2C87EF}" srcOrd="2" destOrd="0" presId="urn:microsoft.com/office/officeart/2018/2/layout/IconVerticalSolidList"/>
    <dgm:cxn modelId="{561606BF-32C1-4A59-8017-034A59DF8E01}" type="presParOf" srcId="{956A07E0-D854-4949-8DBC-EDB89601BE48}" destId="{B6CE141E-F6B9-4AB8-B2E4-32CB119377A1}" srcOrd="3" destOrd="0" presId="urn:microsoft.com/office/officeart/2018/2/layout/IconVerticalSolidList"/>
    <dgm:cxn modelId="{0D6523EE-4C46-4842-9ADE-12E3FFD14289}" type="presParOf" srcId="{6AA94E1E-B176-4124-9DFB-47AF520B36DA}" destId="{889E0100-5707-4F70-8786-4ADB59163B75}" srcOrd="1" destOrd="0" presId="urn:microsoft.com/office/officeart/2018/2/layout/IconVerticalSolidList"/>
    <dgm:cxn modelId="{29D18145-D7AE-4EEA-BBAE-962BFC5C33F3}" type="presParOf" srcId="{6AA94E1E-B176-4124-9DFB-47AF520B36DA}" destId="{2C112C6C-719C-49E0-834B-E97DCDC2A9B5}" srcOrd="2" destOrd="0" presId="urn:microsoft.com/office/officeart/2018/2/layout/IconVerticalSolidList"/>
    <dgm:cxn modelId="{E00975C1-9E41-4F57-9793-D7A03D10A006}" type="presParOf" srcId="{2C112C6C-719C-49E0-834B-E97DCDC2A9B5}" destId="{84EE1D16-9C1B-40E2-8BD0-5DAF78F14051}" srcOrd="0" destOrd="0" presId="urn:microsoft.com/office/officeart/2018/2/layout/IconVerticalSolidList"/>
    <dgm:cxn modelId="{EF8B030D-704E-49CC-9E8F-702FF160FC92}" type="presParOf" srcId="{2C112C6C-719C-49E0-834B-E97DCDC2A9B5}" destId="{AD56CE5D-3AEE-49A7-840C-5C73A2754E55}" srcOrd="1" destOrd="0" presId="urn:microsoft.com/office/officeart/2018/2/layout/IconVerticalSolidList"/>
    <dgm:cxn modelId="{5566DF16-46D2-4409-A13D-4232C39BDBFB}" type="presParOf" srcId="{2C112C6C-719C-49E0-834B-E97DCDC2A9B5}" destId="{AE16996A-5B07-4BDC-8449-864FAB91746D}" srcOrd="2" destOrd="0" presId="urn:microsoft.com/office/officeart/2018/2/layout/IconVerticalSolidList"/>
    <dgm:cxn modelId="{19185DA0-5AFD-4292-9705-F35180417FA7}" type="presParOf" srcId="{2C112C6C-719C-49E0-834B-E97DCDC2A9B5}" destId="{E15989E4-A8C8-49D4-AC0F-9BC5CA448A2C}" srcOrd="3" destOrd="0" presId="urn:microsoft.com/office/officeart/2018/2/layout/IconVerticalSolidList"/>
    <dgm:cxn modelId="{309D629A-B7A4-4D11-B3B3-3FD9BB35A702}" type="presParOf" srcId="{6AA94E1E-B176-4124-9DFB-47AF520B36DA}" destId="{83D66F92-2E3A-4C72-A295-D4DBC66B03CA}" srcOrd="3" destOrd="0" presId="urn:microsoft.com/office/officeart/2018/2/layout/IconVerticalSolidList"/>
    <dgm:cxn modelId="{559E1B26-4855-449B-AA22-3521E74F15DA}" type="presParOf" srcId="{6AA94E1E-B176-4124-9DFB-47AF520B36DA}" destId="{A6B88EAD-F385-4B63-87DB-98F77154D5E8}" srcOrd="4" destOrd="0" presId="urn:microsoft.com/office/officeart/2018/2/layout/IconVerticalSolidList"/>
    <dgm:cxn modelId="{BE41D917-139F-4C53-923E-D3F6FDA5FC82}" type="presParOf" srcId="{A6B88EAD-F385-4B63-87DB-98F77154D5E8}" destId="{C51D5A44-DDCB-49D3-8849-302363D29303}" srcOrd="0" destOrd="0" presId="urn:microsoft.com/office/officeart/2018/2/layout/IconVerticalSolidList"/>
    <dgm:cxn modelId="{CAF15A91-A3E9-4C27-AB20-C5B2B7A06430}" type="presParOf" srcId="{A6B88EAD-F385-4B63-87DB-98F77154D5E8}" destId="{90FB692A-4A3F-44D8-BFC2-65DFDA5F0D03}" srcOrd="1" destOrd="0" presId="urn:microsoft.com/office/officeart/2018/2/layout/IconVerticalSolidList"/>
    <dgm:cxn modelId="{D7CAC8AA-2346-441C-B35F-F2BB79F76B3B}" type="presParOf" srcId="{A6B88EAD-F385-4B63-87DB-98F77154D5E8}" destId="{DC5A12DA-902F-4FDF-AB2B-C579D868F1E9}" srcOrd="2" destOrd="0" presId="urn:microsoft.com/office/officeart/2018/2/layout/IconVerticalSolidList"/>
    <dgm:cxn modelId="{15DDD5C4-5040-4D07-8D7C-EFC1EF9D0463}" type="presParOf" srcId="{A6B88EAD-F385-4B63-87DB-98F77154D5E8}" destId="{65B2439C-07C0-4E94-8005-12B695A39C2C}" srcOrd="3" destOrd="0" presId="urn:microsoft.com/office/officeart/2018/2/layout/IconVerticalSolidList"/>
    <dgm:cxn modelId="{F82A4CBB-D705-4AD0-852C-F57948369CCC}" type="presParOf" srcId="{6AA94E1E-B176-4124-9DFB-47AF520B36DA}" destId="{56D79103-F5CC-4DEF-AE44-C33656F405F6}" srcOrd="5" destOrd="0" presId="urn:microsoft.com/office/officeart/2018/2/layout/IconVerticalSolidList"/>
    <dgm:cxn modelId="{52528FAC-9655-455E-9F01-7C5EDD1B1FA5}" type="presParOf" srcId="{6AA94E1E-B176-4124-9DFB-47AF520B36DA}" destId="{24C07D00-A591-45A6-B444-F9967F108A10}" srcOrd="6" destOrd="0" presId="urn:microsoft.com/office/officeart/2018/2/layout/IconVerticalSolidList"/>
    <dgm:cxn modelId="{07929A8D-0C36-4E5C-84B1-C525D89ECB88}" type="presParOf" srcId="{24C07D00-A591-45A6-B444-F9967F108A10}" destId="{D8E0BDAE-8D37-422D-8D35-B1321C454775}" srcOrd="0" destOrd="0" presId="urn:microsoft.com/office/officeart/2018/2/layout/IconVerticalSolidList"/>
    <dgm:cxn modelId="{723F8D40-415F-45C7-8259-976A94A30B53}" type="presParOf" srcId="{24C07D00-A591-45A6-B444-F9967F108A10}" destId="{F692B827-4116-4915-8292-F00DCAD0556F}" srcOrd="1" destOrd="0" presId="urn:microsoft.com/office/officeart/2018/2/layout/IconVerticalSolidList"/>
    <dgm:cxn modelId="{C32B1897-868A-4AB5-8A3A-8381F566EC86}" type="presParOf" srcId="{24C07D00-A591-45A6-B444-F9967F108A10}" destId="{F5D1E328-0C9A-4E31-A177-2BB549820750}" srcOrd="2" destOrd="0" presId="urn:microsoft.com/office/officeart/2018/2/layout/IconVerticalSolidList"/>
    <dgm:cxn modelId="{29A64C13-DD2F-4830-A22C-8FECB3E6046B}" type="presParOf" srcId="{24C07D00-A591-45A6-B444-F9967F108A10}" destId="{2F8E3BB0-D25B-426D-9653-255150970C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ADA56-2409-466D-8D03-D8A84BD033F1}">
      <dsp:nvSpPr>
        <dsp:cNvPr id="0" name=""/>
        <dsp:cNvSpPr/>
      </dsp:nvSpPr>
      <dsp:spPr>
        <a:xfrm rot="10800000">
          <a:off x="1765726" y="2249"/>
          <a:ext cx="5745051" cy="12746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089" tIns="125730" rIns="234696" bIns="125730" numCol="1" spcCol="1270" anchor="ctr" anchorCtr="0">
          <a:noAutofit/>
        </a:bodyPr>
        <a:lstStyle/>
        <a:p>
          <a:pPr marL="0" lvl="0" indent="0" algn="ctr" defTabSz="1466850">
            <a:lnSpc>
              <a:spcPct val="90000"/>
            </a:lnSpc>
            <a:spcBef>
              <a:spcPct val="0"/>
            </a:spcBef>
            <a:spcAft>
              <a:spcPct val="35000"/>
            </a:spcAft>
            <a:buNone/>
          </a:pPr>
          <a:r>
            <a:rPr lang="sv-SE" sz="3300" kern="1200"/>
            <a:t>Egenvårdsråd</a:t>
          </a:r>
        </a:p>
      </dsp:txBody>
      <dsp:txXfrm rot="10800000">
        <a:off x="2084390" y="2249"/>
        <a:ext cx="5426387" cy="1274657"/>
      </dsp:txXfrm>
    </dsp:sp>
    <dsp:sp modelId="{83557816-5737-40E3-86B3-552A1B38FAF4}">
      <dsp:nvSpPr>
        <dsp:cNvPr id="0" name=""/>
        <dsp:cNvSpPr/>
      </dsp:nvSpPr>
      <dsp:spPr>
        <a:xfrm>
          <a:off x="1128397" y="2249"/>
          <a:ext cx="1274657" cy="127465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D98175-528E-4BFF-A458-43E64A1DE050}">
      <dsp:nvSpPr>
        <dsp:cNvPr id="0" name=""/>
        <dsp:cNvSpPr/>
      </dsp:nvSpPr>
      <dsp:spPr>
        <a:xfrm rot="10800000">
          <a:off x="1765726" y="1657402"/>
          <a:ext cx="5745051" cy="12746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089" tIns="125730" rIns="234696" bIns="125730" numCol="1" spcCol="1270" anchor="ctr" anchorCtr="0">
          <a:noAutofit/>
        </a:bodyPr>
        <a:lstStyle/>
        <a:p>
          <a:pPr marL="0" lvl="0" indent="0" algn="ctr" defTabSz="1466850">
            <a:lnSpc>
              <a:spcPct val="90000"/>
            </a:lnSpc>
            <a:spcBef>
              <a:spcPct val="0"/>
            </a:spcBef>
            <a:spcAft>
              <a:spcPct val="35000"/>
            </a:spcAft>
            <a:buNone/>
          </a:pPr>
          <a:r>
            <a:rPr lang="sv-SE" sz="3300" kern="1200"/>
            <a:t>Hälsotillstånd som </a:t>
          </a:r>
          <a:r>
            <a:rPr lang="sv-SE" sz="3300" b="1" i="1" kern="1200"/>
            <a:t>inte</a:t>
          </a:r>
          <a:r>
            <a:rPr lang="sv-SE" sz="3300" kern="1200"/>
            <a:t> omfattas av vårdgarantin</a:t>
          </a:r>
        </a:p>
      </dsp:txBody>
      <dsp:txXfrm rot="10800000">
        <a:off x="2084390" y="1657402"/>
        <a:ext cx="5426387" cy="1274657"/>
      </dsp:txXfrm>
    </dsp:sp>
    <dsp:sp modelId="{F7DEA571-BA0C-406A-9CE3-4882226CC571}">
      <dsp:nvSpPr>
        <dsp:cNvPr id="0" name=""/>
        <dsp:cNvSpPr/>
      </dsp:nvSpPr>
      <dsp:spPr>
        <a:xfrm>
          <a:off x="1128397" y="1657402"/>
          <a:ext cx="1274657" cy="12746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58594F-D458-4CFD-9A16-7CDE4780D7B5}">
      <dsp:nvSpPr>
        <dsp:cNvPr id="0" name=""/>
        <dsp:cNvSpPr/>
      </dsp:nvSpPr>
      <dsp:spPr>
        <a:xfrm rot="10800000">
          <a:off x="1765726" y="3312554"/>
          <a:ext cx="5745051" cy="12746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2089" tIns="125730" rIns="234696" bIns="125730" numCol="1" spcCol="1270" anchor="ctr" anchorCtr="0">
          <a:noAutofit/>
        </a:bodyPr>
        <a:lstStyle/>
        <a:p>
          <a:pPr marL="0" lvl="0" indent="0" algn="ctr" defTabSz="1466850">
            <a:lnSpc>
              <a:spcPct val="90000"/>
            </a:lnSpc>
            <a:spcBef>
              <a:spcPct val="0"/>
            </a:spcBef>
            <a:spcAft>
              <a:spcPct val="35000"/>
            </a:spcAft>
            <a:buNone/>
          </a:pPr>
          <a:r>
            <a:rPr lang="sv-SE" sz="3300" kern="1200"/>
            <a:t>Hälsotillstånd som omfattas av vårdgarantin</a:t>
          </a:r>
        </a:p>
      </dsp:txBody>
      <dsp:txXfrm rot="10800000">
        <a:off x="2084390" y="3312554"/>
        <a:ext cx="5426387" cy="1274657"/>
      </dsp:txXfrm>
    </dsp:sp>
    <dsp:sp modelId="{37FCB721-2F1D-44CC-888E-3129343815C3}">
      <dsp:nvSpPr>
        <dsp:cNvPr id="0" name=""/>
        <dsp:cNvSpPr/>
      </dsp:nvSpPr>
      <dsp:spPr>
        <a:xfrm>
          <a:off x="1128397" y="3312554"/>
          <a:ext cx="1274657" cy="127465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2FEE2-9CC6-4E9F-B494-0549667610A0}">
      <dsp:nvSpPr>
        <dsp:cNvPr id="0" name=""/>
        <dsp:cNvSpPr/>
      </dsp:nvSpPr>
      <dsp:spPr>
        <a:xfrm>
          <a:off x="0" y="1903"/>
          <a:ext cx="10959008" cy="9645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0C784-8C34-413C-9ADB-B8617A29596F}">
      <dsp:nvSpPr>
        <dsp:cNvPr id="0" name=""/>
        <dsp:cNvSpPr/>
      </dsp:nvSpPr>
      <dsp:spPr>
        <a:xfrm>
          <a:off x="291779" y="218929"/>
          <a:ext cx="530507" cy="530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CE141E-F6B9-4AB8-B2E4-32CB119377A1}">
      <dsp:nvSpPr>
        <dsp:cNvPr id="0" name=""/>
        <dsp:cNvSpPr/>
      </dsp:nvSpPr>
      <dsp:spPr>
        <a:xfrm>
          <a:off x="1114066" y="1903"/>
          <a:ext cx="9844941" cy="96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83" tIns="102083" rIns="102083" bIns="102083" numCol="1" spcCol="1270" anchor="ctr" anchorCtr="0">
          <a:noAutofit/>
        </a:bodyPr>
        <a:lstStyle/>
        <a:p>
          <a:pPr marL="0" lvl="0" indent="0" algn="l" defTabSz="889000">
            <a:lnSpc>
              <a:spcPct val="90000"/>
            </a:lnSpc>
            <a:spcBef>
              <a:spcPct val="0"/>
            </a:spcBef>
            <a:spcAft>
              <a:spcPct val="35000"/>
            </a:spcAft>
            <a:buNone/>
          </a:pPr>
          <a:r>
            <a:rPr lang="en-US" sz="2000" kern="1200"/>
            <a:t>Den organiserade prostatacancertestningen i Värmland tar ansvar för tidig diagnostik av prostatacancer och erbjuder regelbunden testning till män med rätt intervall.</a:t>
          </a:r>
        </a:p>
      </dsp:txBody>
      <dsp:txXfrm>
        <a:off x="1114066" y="1903"/>
        <a:ext cx="9844941" cy="964559"/>
      </dsp:txXfrm>
    </dsp:sp>
    <dsp:sp modelId="{84EE1D16-9C1B-40E2-8BD0-5DAF78F14051}">
      <dsp:nvSpPr>
        <dsp:cNvPr id="0" name=""/>
        <dsp:cNvSpPr/>
      </dsp:nvSpPr>
      <dsp:spPr>
        <a:xfrm>
          <a:off x="0" y="1207602"/>
          <a:ext cx="10959008" cy="9645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6CE5D-3AEE-49A7-840C-5C73A2754E55}">
      <dsp:nvSpPr>
        <dsp:cNvPr id="0" name=""/>
        <dsp:cNvSpPr/>
      </dsp:nvSpPr>
      <dsp:spPr>
        <a:xfrm>
          <a:off x="291779" y="1424628"/>
          <a:ext cx="530507" cy="530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989E4-A8C8-49D4-AC0F-9BC5CA448A2C}">
      <dsp:nvSpPr>
        <dsp:cNvPr id="0" name=""/>
        <dsp:cNvSpPr/>
      </dsp:nvSpPr>
      <dsp:spPr>
        <a:xfrm>
          <a:off x="1114066" y="1207602"/>
          <a:ext cx="9844941" cy="96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83" tIns="102083" rIns="102083" bIns="102083" numCol="1" spcCol="1270" anchor="ctr" anchorCtr="0">
          <a:noAutofit/>
        </a:bodyPr>
        <a:lstStyle/>
        <a:p>
          <a:pPr marL="0" lvl="0" indent="0" algn="l" defTabSz="889000">
            <a:lnSpc>
              <a:spcPct val="90000"/>
            </a:lnSpc>
            <a:spcBef>
              <a:spcPct val="0"/>
            </a:spcBef>
            <a:spcAft>
              <a:spcPct val="35000"/>
            </a:spcAft>
            <a:buNone/>
          </a:pPr>
          <a:r>
            <a:rPr lang="en-US" sz="2000" kern="1200"/>
            <a:t>Förslag att även patienter med LUTS kan följas med OPT – behöver inte särbehandlas. </a:t>
          </a:r>
        </a:p>
      </dsp:txBody>
      <dsp:txXfrm>
        <a:off x="1114066" y="1207602"/>
        <a:ext cx="9844941" cy="964559"/>
      </dsp:txXfrm>
    </dsp:sp>
    <dsp:sp modelId="{C51D5A44-DDCB-49D3-8849-302363D29303}">
      <dsp:nvSpPr>
        <dsp:cNvPr id="0" name=""/>
        <dsp:cNvSpPr/>
      </dsp:nvSpPr>
      <dsp:spPr>
        <a:xfrm>
          <a:off x="0" y="2413301"/>
          <a:ext cx="10959008" cy="9645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FB692A-4A3F-44D8-BFC2-65DFDA5F0D03}">
      <dsp:nvSpPr>
        <dsp:cNvPr id="0" name=""/>
        <dsp:cNvSpPr/>
      </dsp:nvSpPr>
      <dsp:spPr>
        <a:xfrm>
          <a:off x="291779" y="2630327"/>
          <a:ext cx="530507" cy="5305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B2439C-07C0-4E94-8005-12B695A39C2C}">
      <dsp:nvSpPr>
        <dsp:cNvPr id="0" name=""/>
        <dsp:cNvSpPr/>
      </dsp:nvSpPr>
      <dsp:spPr>
        <a:xfrm>
          <a:off x="1114066" y="2413301"/>
          <a:ext cx="9844941" cy="96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83" tIns="102083" rIns="102083" bIns="102083" numCol="1" spcCol="1270" anchor="ctr" anchorCtr="0">
          <a:noAutofit/>
        </a:bodyPr>
        <a:lstStyle/>
        <a:p>
          <a:pPr marL="0" lvl="0" indent="0" algn="l" defTabSz="889000">
            <a:lnSpc>
              <a:spcPct val="90000"/>
            </a:lnSpc>
            <a:spcBef>
              <a:spcPct val="0"/>
            </a:spcBef>
            <a:spcAft>
              <a:spcPct val="35000"/>
            </a:spcAft>
            <a:buNone/>
          </a:pPr>
          <a:r>
            <a:rPr lang="en-US" sz="2000" kern="1200"/>
            <a:t>Om en patient söker för LUTS och det finns PSA taget (någonsin) och palpationsfynd är normalt benignt, behöver PSA inte tas. </a:t>
          </a:r>
        </a:p>
      </dsp:txBody>
      <dsp:txXfrm>
        <a:off x="1114066" y="2413301"/>
        <a:ext cx="9844941" cy="964559"/>
      </dsp:txXfrm>
    </dsp:sp>
    <dsp:sp modelId="{D8E0BDAE-8D37-422D-8D35-B1321C454775}">
      <dsp:nvSpPr>
        <dsp:cNvPr id="0" name=""/>
        <dsp:cNvSpPr/>
      </dsp:nvSpPr>
      <dsp:spPr>
        <a:xfrm>
          <a:off x="0" y="3619001"/>
          <a:ext cx="10959008" cy="9645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92B827-4116-4915-8292-F00DCAD0556F}">
      <dsp:nvSpPr>
        <dsp:cNvPr id="0" name=""/>
        <dsp:cNvSpPr/>
      </dsp:nvSpPr>
      <dsp:spPr>
        <a:xfrm>
          <a:off x="291779" y="3836027"/>
          <a:ext cx="530507" cy="530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8E3BB0-D25B-426D-9653-255150970CE9}">
      <dsp:nvSpPr>
        <dsp:cNvPr id="0" name=""/>
        <dsp:cNvSpPr/>
      </dsp:nvSpPr>
      <dsp:spPr>
        <a:xfrm>
          <a:off x="1114066" y="3619001"/>
          <a:ext cx="9844941" cy="964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83" tIns="102083" rIns="102083" bIns="102083" numCol="1" spcCol="1270" anchor="ctr" anchorCtr="0">
          <a:noAutofit/>
        </a:bodyPr>
        <a:lstStyle/>
        <a:p>
          <a:pPr marL="0" lvl="0" indent="0" algn="l" defTabSz="889000">
            <a:lnSpc>
              <a:spcPct val="90000"/>
            </a:lnSpc>
            <a:spcBef>
              <a:spcPct val="0"/>
            </a:spcBef>
            <a:spcAft>
              <a:spcPct val="35000"/>
            </a:spcAft>
            <a:buNone/>
          </a:pPr>
          <a:r>
            <a:rPr lang="en-US" sz="2000" kern="1200"/>
            <a:t>BPH samvarierar inte med prostatacancer. </a:t>
          </a:r>
        </a:p>
      </dsp:txBody>
      <dsp:txXfrm>
        <a:off x="1114066" y="3619001"/>
        <a:ext cx="9844941" cy="96455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B6967-73ED-45A6-8ECD-42D495B36021}" type="datetimeFigureOut">
              <a:rPr lang="sv-SE" smtClean="0"/>
              <a:t>2025-03-07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19E908-93E5-4116-823C-260CC04DE4F3}" type="slidenum">
              <a:rPr lang="sv-SE" smtClean="0"/>
              <a:t>‹#›</a:t>
            </a:fld>
            <a:endParaRPr lang="sv-SE"/>
          </a:p>
        </p:txBody>
      </p:sp>
    </p:spTree>
    <p:extLst>
      <p:ext uri="{BB962C8B-B14F-4D97-AF65-F5344CB8AC3E}">
        <p14:creationId xmlns:p14="http://schemas.microsoft.com/office/powerpoint/2010/main" val="413190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egionvarmland.se/download/18.48e30bfb17cc108e15538d6/1635422625099/Samverkans%C3%B6verenskommelse%20vid%20utskrivning%20fr%C3%A5n%20slutenv%C3%A5rden%20i%20V%C3%A4rmland.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vantetider.se/vantetiderivarden/vantetidsstatistik/vantetidsstatistikspecialiseradvard/utskrivningsklarapatienter.54395.html" TargetMode="External"/><Relationship Id="rId5" Type="http://schemas.openxmlformats.org/officeDocument/2006/relationships/hyperlink" Target="https://skr.se/skr/tjanster/rapporterochskrifter/publikationer/faktaomutskrivningsklarapatienterfranbetalningsansvartillsammanhallenvard.81407.html" TargetMode="External"/><Relationship Id="rId4" Type="http://schemas.openxmlformats.org/officeDocument/2006/relationships/hyperlink" Target="https://www.riksdagen.se/sv/dokument-och-lagar/dokument/svensk-forfattningssamling/lag-2017612-om-samverkan-vid-utskrivning-fran_sfs-2017-6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465EC47-845B-4591-AB28-A31BBDB34FF1}" type="slidenum">
              <a:rPr lang="sv-SE" smtClean="0"/>
              <a:t>3</a:t>
            </a:fld>
            <a:endParaRPr lang="sv-SE"/>
          </a:p>
        </p:txBody>
      </p:sp>
    </p:spTree>
    <p:extLst>
      <p:ext uri="{BB962C8B-B14F-4D97-AF65-F5344CB8AC3E}">
        <p14:creationId xmlns:p14="http://schemas.microsoft.com/office/powerpoint/2010/main" val="64882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Väntetiden börjar ticka från att bokningsunderlaget skapas och taggas med kontakttypen nybesök. Då mäts tiden fram till att besöket genomförts. En lösningsfokuserad kollega…</a:t>
            </a:r>
          </a:p>
        </p:txBody>
      </p:sp>
      <p:sp>
        <p:nvSpPr>
          <p:cNvPr id="4" name="Platshållare för bildnummer 3"/>
          <p:cNvSpPr>
            <a:spLocks noGrp="1"/>
          </p:cNvSpPr>
          <p:nvPr>
            <p:ph type="sldNum" sz="quarter" idx="5"/>
          </p:nvPr>
        </p:nvSpPr>
        <p:spPr/>
        <p:txBody>
          <a:bodyPr/>
          <a:lstStyle/>
          <a:p>
            <a:fld id="{DBB33CB0-7693-46C0-A9C7-08CF21A45BF8}" type="slidenum">
              <a:rPr lang="sv-SE" smtClean="0"/>
              <a:t>18</a:t>
            </a:fld>
            <a:endParaRPr lang="sv-SE"/>
          </a:p>
        </p:txBody>
      </p:sp>
    </p:spTree>
    <p:extLst>
      <p:ext uri="{BB962C8B-B14F-4D97-AF65-F5344CB8AC3E}">
        <p14:creationId xmlns:p14="http://schemas.microsoft.com/office/powerpoint/2010/main" val="416634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Om patienten inte vill ta erbjuden tid inom vårdgarantin behöver avvikelseorsak registreras.  Om patientens hälsotillstånd gör att hen inte kan ta tiden ska medicinsk orsak registreras som avvikelseorsak. </a:t>
            </a:r>
          </a:p>
          <a:p>
            <a:r>
              <a:rPr lang="sv-SE"/>
              <a:t>En lösningsfokuserad kollega föreslog att alla besök som bokades efter dag 3 skulle få en avvikelseorsak eller registreras som återbesök. Men det blir som kejsarens nya kläder. Vi har jättefin tillgänglighet men inte så bra siffror på vårdkvalité och avvikelser om fördröjd behandling. Det finns alltså ett patientsäkerhetstänk bakom de här tidsgränserna.</a:t>
            </a:r>
          </a:p>
        </p:txBody>
      </p:sp>
      <p:sp>
        <p:nvSpPr>
          <p:cNvPr id="4" name="Platshållare för bildnummer 3"/>
          <p:cNvSpPr>
            <a:spLocks noGrp="1"/>
          </p:cNvSpPr>
          <p:nvPr>
            <p:ph type="sldNum" sz="quarter" idx="5"/>
          </p:nvPr>
        </p:nvSpPr>
        <p:spPr/>
        <p:txBody>
          <a:bodyPr/>
          <a:lstStyle/>
          <a:p>
            <a:fld id="{DBB33CB0-7693-46C0-A9C7-08CF21A45BF8}" type="slidenum">
              <a:rPr lang="sv-SE" smtClean="0"/>
              <a:t>19</a:t>
            </a:fld>
            <a:endParaRPr lang="sv-SE"/>
          </a:p>
        </p:txBody>
      </p:sp>
    </p:spTree>
    <p:extLst>
      <p:ext uri="{BB962C8B-B14F-4D97-AF65-F5344CB8AC3E}">
        <p14:creationId xmlns:p14="http://schemas.microsoft.com/office/powerpoint/2010/main" val="351613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4BFB4FB-9C6B-4246-A91F-786F3B7AD105}" type="slidenum">
              <a:rPr lang="sv-SE" smtClean="0"/>
              <a:t>23</a:t>
            </a:fld>
            <a:endParaRPr lang="sv-SE"/>
          </a:p>
        </p:txBody>
      </p:sp>
    </p:spTree>
    <p:extLst>
      <p:ext uri="{BB962C8B-B14F-4D97-AF65-F5344CB8AC3E}">
        <p14:creationId xmlns:p14="http://schemas.microsoft.com/office/powerpoint/2010/main" val="475504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Mauritz Waldén</a:t>
            </a:r>
          </a:p>
          <a:p>
            <a:r>
              <a:rPr lang="sv-SE"/>
              <a:t>Inhämta synpunkter på Allmöte</a:t>
            </a:r>
          </a:p>
        </p:txBody>
      </p:sp>
      <p:sp>
        <p:nvSpPr>
          <p:cNvPr id="4" name="Platshållare för bildnummer 3"/>
          <p:cNvSpPr>
            <a:spLocks noGrp="1"/>
          </p:cNvSpPr>
          <p:nvPr>
            <p:ph type="sldNum" sz="quarter" idx="5"/>
          </p:nvPr>
        </p:nvSpPr>
        <p:spPr/>
        <p:txBody>
          <a:bodyPr/>
          <a:lstStyle/>
          <a:p>
            <a:fld id="{A5D46B26-ECD8-4A73-84F0-6EEE8985B34E}" type="slidenum">
              <a:rPr lang="sv-SE" smtClean="0"/>
              <a:t>35</a:t>
            </a:fld>
            <a:endParaRPr lang="sv-SE"/>
          </a:p>
        </p:txBody>
      </p:sp>
    </p:spTree>
    <p:extLst>
      <p:ext uri="{BB962C8B-B14F-4D97-AF65-F5344CB8AC3E}">
        <p14:creationId xmlns:p14="http://schemas.microsoft.com/office/powerpoint/2010/main" val="392224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0">
                <a:solidFill>
                  <a:schemeClr val="tx1"/>
                </a:solidFill>
                <a:effectLst/>
                <a:latin typeface="Arial" panose="020B0604020202020204" pitchFamily="34" charset="0"/>
              </a:rPr>
              <a:t>Diana Leverington (klinikchef/tandläkare  </a:t>
            </a:r>
            <a:r>
              <a:rPr lang="sv-SE" sz="1800" b="0" err="1">
                <a:solidFill>
                  <a:schemeClr val="tx1"/>
                </a:solidFill>
                <a:effectLst/>
                <a:latin typeface="Arial" panose="020B0604020202020204" pitchFamily="34" charset="0"/>
              </a:rPr>
              <a:t>orofacial</a:t>
            </a:r>
            <a:r>
              <a:rPr lang="sv-SE" sz="1800" b="0">
                <a:solidFill>
                  <a:schemeClr val="tx1"/>
                </a:solidFill>
                <a:effectLst/>
                <a:latin typeface="Arial" panose="020B0604020202020204" pitchFamily="34" charset="0"/>
              </a:rPr>
              <a:t> kirurgi), Nanny Hareide (läkare </a:t>
            </a:r>
            <a:r>
              <a:rPr lang="sv-SE" sz="1800" b="0" err="1">
                <a:solidFill>
                  <a:schemeClr val="tx1"/>
                </a:solidFill>
                <a:effectLst/>
                <a:latin typeface="Arial" panose="020B0604020202020204" pitchFamily="34" charset="0"/>
              </a:rPr>
              <a:t>AnOpIVA</a:t>
            </a:r>
            <a:r>
              <a:rPr lang="sv-SE" sz="1800" b="0">
                <a:solidFill>
                  <a:schemeClr val="tx1"/>
                </a:solidFill>
                <a:effectLst/>
                <a:latin typeface="Arial" panose="020B0604020202020204" pitchFamily="34" charset="0"/>
              </a:rPr>
              <a:t>)</a:t>
            </a:r>
            <a:endParaRPr lang="sv-SE" b="0">
              <a:solidFill>
                <a:schemeClr val="tx1"/>
              </a:solidFill>
            </a:endParaRPr>
          </a:p>
        </p:txBody>
      </p:sp>
      <p:sp>
        <p:nvSpPr>
          <p:cNvPr id="4" name="Platshållare för bildnummer 3"/>
          <p:cNvSpPr>
            <a:spLocks noGrp="1"/>
          </p:cNvSpPr>
          <p:nvPr>
            <p:ph type="sldNum" sz="quarter" idx="5"/>
          </p:nvPr>
        </p:nvSpPr>
        <p:spPr/>
        <p:txBody>
          <a:bodyPr/>
          <a:lstStyle/>
          <a:p>
            <a:fld id="{A5D46B26-ECD8-4A73-84F0-6EEE8985B34E}" type="slidenum">
              <a:rPr lang="sv-SE" smtClean="0"/>
              <a:t>36</a:t>
            </a:fld>
            <a:endParaRPr lang="sv-SE"/>
          </a:p>
        </p:txBody>
      </p:sp>
    </p:spTree>
    <p:extLst>
      <p:ext uri="{BB962C8B-B14F-4D97-AF65-F5344CB8AC3E}">
        <p14:creationId xmlns:p14="http://schemas.microsoft.com/office/powerpoint/2010/main" val="394335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9E78E-F9F7-44C7-8B7A-2272B7001D4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9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F92B73C-D4FD-468F-BED4-6F3501E76111}" type="slidenum">
              <a:rPr lang="sv-SE" smtClean="0"/>
              <a:t>4</a:t>
            </a:fld>
            <a:endParaRPr lang="sv-SE"/>
          </a:p>
        </p:txBody>
      </p:sp>
    </p:spTree>
    <p:extLst>
      <p:ext uri="{BB962C8B-B14F-4D97-AF65-F5344CB8AC3E}">
        <p14:creationId xmlns:p14="http://schemas.microsoft.com/office/powerpoint/2010/main" val="157417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F92B73C-D4FD-468F-BED4-6F3501E76111}" type="slidenum">
              <a:rPr lang="sv-SE" smtClean="0"/>
              <a:t>6</a:t>
            </a:fld>
            <a:endParaRPr lang="sv-SE"/>
          </a:p>
        </p:txBody>
      </p:sp>
    </p:spTree>
    <p:extLst>
      <p:ext uri="{BB962C8B-B14F-4D97-AF65-F5344CB8AC3E}">
        <p14:creationId xmlns:p14="http://schemas.microsoft.com/office/powerpoint/2010/main" val="275783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a:t>Fastställd vårdplats</a:t>
            </a:r>
            <a:r>
              <a:rPr lang="sv-SE" sz="1200"/>
              <a:t> är vårdplats i sluten vård beslutad av huvudman</a:t>
            </a:r>
          </a:p>
          <a:p>
            <a:endParaRPr lang="sv-SE" sz="1200" i="1"/>
          </a:p>
          <a:p>
            <a:r>
              <a:rPr lang="sv-SE" sz="1200" i="1"/>
              <a:t>Disponibel vårdplats</a:t>
            </a:r>
            <a:r>
              <a:rPr lang="sv-SE" sz="1200"/>
              <a:t> är vårdplats i sluten vård med fysisk utformning, utrustning och bemanning som säkerställer patientsäkerhet och arbetsmiljö</a:t>
            </a:r>
          </a:p>
          <a:p>
            <a:endParaRPr lang="sv-SE" sz="1200"/>
          </a:p>
          <a:p>
            <a:r>
              <a:rPr lang="sv-SE" sz="1200" i="1"/>
              <a:t>Teknisk vårdplats </a:t>
            </a:r>
            <a:r>
              <a:rPr lang="sv-SE" sz="1200"/>
              <a:t>är disponibel vårdplats på vårdenhet med särskilda resurser (IVA, förlossning)</a:t>
            </a:r>
            <a:endParaRPr lang="sv-SE" sz="1200" i="1"/>
          </a:p>
          <a:p>
            <a:endParaRPr lang="sv-SE" sz="1200" i="1"/>
          </a:p>
          <a:p>
            <a:r>
              <a:rPr lang="sv-SE" sz="1200" i="1"/>
              <a:t>Överbeläggning</a:t>
            </a:r>
            <a:r>
              <a:rPr lang="sv-SE" sz="1200"/>
              <a:t> definieras som en händelse när en inskriven patient vårdas på en vårdplats som inte uppfyller kraven på disponibel vårdplats, vilket är en vårdplats i sluten vård med fysisk utformning, utrustning och bemanning som säkerställer patientsäkerhet och arbetsmiljö.</a:t>
            </a:r>
          </a:p>
          <a:p>
            <a:endParaRPr lang="sv-SE" sz="1200" i="1"/>
          </a:p>
          <a:p>
            <a:r>
              <a:rPr lang="sv-SE" sz="1200" i="1"/>
              <a:t>Utlokaliserad patient </a:t>
            </a:r>
            <a:r>
              <a:rPr lang="sv-SE" sz="1200"/>
              <a:t>definieras som en inskriven patient som vårdas på en annan vårdenhet än den som har specifik kompetens och medicinskt ansvar för patienten.</a:t>
            </a:r>
          </a:p>
          <a:p>
            <a:endParaRPr lang="sv-SE"/>
          </a:p>
        </p:txBody>
      </p:sp>
      <p:sp>
        <p:nvSpPr>
          <p:cNvPr id="4" name="Platshållare för bildnummer 3"/>
          <p:cNvSpPr>
            <a:spLocks noGrp="1"/>
          </p:cNvSpPr>
          <p:nvPr>
            <p:ph type="sldNum" sz="quarter" idx="5"/>
          </p:nvPr>
        </p:nvSpPr>
        <p:spPr/>
        <p:txBody>
          <a:bodyPr/>
          <a:lstStyle/>
          <a:p>
            <a:fld id="{5F92B73C-D4FD-468F-BED4-6F3501E76111}" type="slidenum">
              <a:rPr lang="sv-SE" smtClean="0"/>
              <a:t>7</a:t>
            </a:fld>
            <a:endParaRPr lang="sv-SE"/>
          </a:p>
        </p:txBody>
      </p:sp>
    </p:spTree>
    <p:extLst>
      <p:ext uri="{BB962C8B-B14F-4D97-AF65-F5344CB8AC3E}">
        <p14:creationId xmlns:p14="http://schemas.microsoft.com/office/powerpoint/2010/main" val="1723901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30B8217-CFC5-48FE-9D12-48F0CEAF9E6F}" type="slidenum">
              <a:rPr lang="sv-SE" smtClean="0"/>
              <a:t>9</a:t>
            </a:fld>
            <a:endParaRPr lang="sv-SE"/>
          </a:p>
        </p:txBody>
      </p:sp>
    </p:spTree>
    <p:extLst>
      <p:ext uri="{BB962C8B-B14F-4D97-AF65-F5344CB8AC3E}">
        <p14:creationId xmlns:p14="http://schemas.microsoft.com/office/powerpoint/2010/main" val="311670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30B8217-CFC5-48FE-9D12-48F0CEAF9E6F}" type="slidenum">
              <a:rPr lang="sv-SE" smtClean="0"/>
              <a:t>10</a:t>
            </a:fld>
            <a:endParaRPr lang="sv-SE"/>
          </a:p>
        </p:txBody>
      </p:sp>
    </p:spTree>
    <p:extLst>
      <p:ext uri="{BB962C8B-B14F-4D97-AF65-F5344CB8AC3E}">
        <p14:creationId xmlns:p14="http://schemas.microsoft.com/office/powerpoint/2010/main" val="288344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lnSpc>
                <a:spcPts val="2475"/>
              </a:lnSpc>
            </a:pPr>
            <a:r>
              <a:rPr lang="sv-SE" sz="1800" b="1" i="0" u="none" strike="noStrike">
                <a:solidFill>
                  <a:srgbClr val="000000"/>
                </a:solidFill>
                <a:effectLst/>
                <a:latin typeface="Noto Sans" panose="020B0502040504020204" pitchFamily="34" charset="0"/>
              </a:rPr>
              <a:t>Befintlig överenskommelse:</a:t>
            </a:r>
            <a:r>
              <a:rPr lang="en-US" sz="1800" b="0" i="0">
                <a:solidFill>
                  <a:srgbClr val="000000"/>
                </a:solidFill>
                <a:effectLst/>
                <a:latin typeface="Noto Sans" panose="020B0502040504020204" pitchFamily="34" charset="0"/>
              </a:rPr>
              <a:t>​</a:t>
            </a:r>
            <a:endParaRPr lang="en-US" b="0" i="0">
              <a:solidFill>
                <a:srgbClr val="000000"/>
              </a:solidFill>
              <a:effectLst/>
              <a:latin typeface="Segoe UI" panose="020B0502040204020203" pitchFamily="34" charset="0"/>
            </a:endParaRPr>
          </a:p>
          <a:p>
            <a:pPr algn="l" rtl="0" fontAlgn="base">
              <a:lnSpc>
                <a:spcPts val="2475"/>
              </a:lnSpc>
            </a:pPr>
            <a:r>
              <a:rPr lang="sv-SE" sz="1800" b="0" i="0" u="sng" strike="noStrike">
                <a:solidFill>
                  <a:srgbClr val="000000"/>
                </a:solidFill>
                <a:effectLst/>
                <a:latin typeface="Noto Sans" panose="020B0502040504020204" pitchFamily="34" charset="0"/>
                <a:hlinkClick r:id="rId3"/>
              </a:rPr>
              <a:t>Samverkansöverenskommelse vid utskrivning från slutenvården i Värmland.pdf</a:t>
            </a: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475"/>
              </a:lnSpc>
            </a:pP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475"/>
              </a:lnSpc>
            </a:pPr>
            <a:r>
              <a:rPr lang="sv-SE" sz="1800" b="1" i="0" u="none" strike="noStrike">
                <a:solidFill>
                  <a:srgbClr val="000000"/>
                </a:solidFill>
                <a:effectLst/>
                <a:latin typeface="Noto Sans" panose="020B0502040504020204" pitchFamily="34" charset="0"/>
              </a:rPr>
              <a:t>Lagstiftningen:</a:t>
            </a:r>
            <a:r>
              <a:rPr lang="en-US" sz="1800" b="0" i="0">
                <a:solidFill>
                  <a:srgbClr val="000000"/>
                </a:solidFill>
                <a:effectLst/>
                <a:latin typeface="Noto Sans" panose="020B0502040504020204" pitchFamily="34" charset="0"/>
              </a:rPr>
              <a:t>​</a:t>
            </a:r>
            <a:endParaRPr lang="en-US" b="0" i="0">
              <a:solidFill>
                <a:srgbClr val="000000"/>
              </a:solidFill>
              <a:effectLst/>
              <a:latin typeface="Segoe UI" panose="020B0502040204020203" pitchFamily="34" charset="0"/>
            </a:endParaRPr>
          </a:p>
          <a:p>
            <a:pPr algn="l" rtl="0" fontAlgn="base">
              <a:lnSpc>
                <a:spcPts val="2475"/>
              </a:lnSpc>
            </a:pPr>
            <a:r>
              <a:rPr lang="sv-SE" sz="1800" b="0" i="0" u="sng" strike="noStrike">
                <a:solidFill>
                  <a:srgbClr val="000000"/>
                </a:solidFill>
                <a:effectLst/>
                <a:latin typeface="Noto Sans" panose="020B0502040504020204" pitchFamily="34" charset="0"/>
                <a:hlinkClick r:id="rId4"/>
              </a:rPr>
              <a:t>Lag (2017:612) om samverkan vid utskrivning från sluten hälso- och sjukvård | Sveriges riksdag</a:t>
            </a: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475"/>
              </a:lnSpc>
            </a:pP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175"/>
              </a:lnSpc>
            </a:pPr>
            <a:r>
              <a:rPr lang="sv-SE" sz="1800" b="1" i="0" u="none" strike="noStrike">
                <a:solidFill>
                  <a:srgbClr val="000000"/>
                </a:solidFill>
                <a:effectLst/>
                <a:latin typeface="Noto Sans" panose="020B0502040504020204" pitchFamily="34" charset="0"/>
              </a:rPr>
              <a:t>Rapport Fakta om utskrivningsklara patienter, SKR:</a:t>
            </a:r>
            <a:r>
              <a:rPr lang="en-US" sz="1800" b="0" i="0">
                <a:solidFill>
                  <a:srgbClr val="000000"/>
                </a:solidFill>
                <a:effectLst/>
                <a:latin typeface="Noto Sans" panose="020B0502040504020204" pitchFamily="34" charset="0"/>
              </a:rPr>
              <a:t>​</a:t>
            </a:r>
            <a:endParaRPr lang="en-US" b="0" i="0">
              <a:solidFill>
                <a:srgbClr val="000000"/>
              </a:solidFill>
              <a:effectLst/>
              <a:latin typeface="Segoe UI" panose="020B0502040204020203" pitchFamily="34" charset="0"/>
            </a:endParaRPr>
          </a:p>
          <a:p>
            <a:pPr algn="l" rtl="0" fontAlgn="base">
              <a:lnSpc>
                <a:spcPts val="2175"/>
              </a:lnSpc>
            </a:pPr>
            <a:r>
              <a:rPr lang="sv-SE" sz="1800" b="0" i="0" u="sng" strike="noStrike">
                <a:solidFill>
                  <a:srgbClr val="000000"/>
                </a:solidFill>
                <a:effectLst/>
                <a:latin typeface="Noto Sans" panose="020B0502040504020204" pitchFamily="34" charset="0"/>
                <a:hlinkClick r:id="rId5"/>
              </a:rPr>
              <a:t>Fakta om utskrivningsklara patienter - från betalningsansvar till sammanhållen vård</a:t>
            </a: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175"/>
              </a:lnSpc>
            </a:pPr>
            <a:r>
              <a:rPr lang="sv-SE" sz="1800" b="0" i="0">
                <a:solidFill>
                  <a:srgbClr val="000000"/>
                </a:solidFill>
                <a:effectLst/>
                <a:latin typeface="Noto Sans" panose="020B0502040504020204" pitchFamily="34" charset="0"/>
              </a:rPr>
              <a:t>​</a:t>
            </a:r>
            <a:endParaRPr lang="sv-SE" b="0" i="0">
              <a:solidFill>
                <a:srgbClr val="000000"/>
              </a:solidFill>
              <a:effectLst/>
              <a:latin typeface="Segoe UI" panose="020B0502040204020203" pitchFamily="34" charset="0"/>
            </a:endParaRPr>
          </a:p>
          <a:p>
            <a:pPr algn="l" rtl="0" fontAlgn="base">
              <a:lnSpc>
                <a:spcPts val="2475"/>
              </a:lnSpc>
            </a:pPr>
            <a:r>
              <a:rPr lang="sv-SE" sz="1800" b="1" i="0" u="none" strike="noStrike">
                <a:solidFill>
                  <a:srgbClr val="000000"/>
                </a:solidFill>
                <a:effectLst/>
                <a:latin typeface="Noto Sans" panose="020B0502040504020204" pitchFamily="34" charset="0"/>
              </a:rPr>
              <a:t>Statistik:</a:t>
            </a:r>
            <a:r>
              <a:rPr lang="en-US" sz="1800" b="0" i="0">
                <a:solidFill>
                  <a:srgbClr val="000000"/>
                </a:solidFill>
                <a:effectLst/>
                <a:latin typeface="Noto Sans" panose="020B0502040504020204" pitchFamily="34" charset="0"/>
              </a:rPr>
              <a:t>​</a:t>
            </a:r>
            <a:endParaRPr lang="en-US" b="0" i="0">
              <a:solidFill>
                <a:srgbClr val="000000"/>
              </a:solidFill>
              <a:effectLst/>
              <a:latin typeface="Segoe UI" panose="020B0502040204020203" pitchFamily="34" charset="0"/>
            </a:endParaRPr>
          </a:p>
          <a:p>
            <a:pPr algn="l" rtl="0" fontAlgn="base">
              <a:lnSpc>
                <a:spcPts val="2475"/>
              </a:lnSpc>
            </a:pPr>
            <a:r>
              <a:rPr lang="sv-SE" sz="1800" b="0" i="0" u="sng" strike="noStrike">
                <a:solidFill>
                  <a:srgbClr val="0070C0"/>
                </a:solidFill>
                <a:effectLst/>
                <a:latin typeface="Noto Sans" panose="020B0502040504020204" pitchFamily="34" charset="0"/>
                <a:hlinkClick r:id="rId6"/>
              </a:rPr>
              <a:t>https://www.vantetider.se/vantetiderivarden/vantetidsstatistik/vantetidsstatistikspecialiseradvard/utskrivningsklarapatienter.54395.html</a:t>
            </a:r>
            <a:r>
              <a:rPr lang="sv-SE" sz="1800" b="0" i="0" u="none" strike="noStrike">
                <a:solidFill>
                  <a:srgbClr val="0070C0"/>
                </a:solidFill>
                <a:effectLst/>
                <a:latin typeface="Noto Sans" panose="020B0502040504020204" pitchFamily="34" charset="0"/>
              </a:rPr>
              <a:t> </a:t>
            </a:r>
            <a:r>
              <a:rPr lang="en-US" sz="1800" b="0" i="0">
                <a:solidFill>
                  <a:srgbClr val="000000"/>
                </a:solidFill>
                <a:effectLst/>
                <a:latin typeface="Noto Sans" panose="020B0502040504020204" pitchFamily="34" charset="0"/>
              </a:rPr>
              <a:t>​</a:t>
            </a:r>
            <a:endParaRPr lang="en-US" b="0" i="0">
              <a:solidFill>
                <a:srgbClr val="000000"/>
              </a:solidFill>
              <a:effectLst/>
              <a:latin typeface="Segoe UI" panose="020B0502040204020203" pitchFamily="34" charset="0"/>
            </a:endParaRPr>
          </a:p>
          <a:p>
            <a:endParaRPr lang="sv-SE"/>
          </a:p>
        </p:txBody>
      </p:sp>
      <p:sp>
        <p:nvSpPr>
          <p:cNvPr id="4" name="Platshållare för bildnummer 3"/>
          <p:cNvSpPr>
            <a:spLocks noGrp="1"/>
          </p:cNvSpPr>
          <p:nvPr>
            <p:ph type="sldNum" sz="quarter" idx="5"/>
          </p:nvPr>
        </p:nvSpPr>
        <p:spPr/>
        <p:txBody>
          <a:bodyPr/>
          <a:lstStyle/>
          <a:p>
            <a:fld id="{130B8217-CFC5-48FE-9D12-48F0CEAF9E6F}" type="slidenum">
              <a:rPr lang="sv-SE" smtClean="0"/>
              <a:t>11</a:t>
            </a:fld>
            <a:endParaRPr lang="sv-SE"/>
          </a:p>
        </p:txBody>
      </p:sp>
    </p:spTree>
    <p:extLst>
      <p:ext uri="{BB962C8B-B14F-4D97-AF65-F5344CB8AC3E}">
        <p14:creationId xmlns:p14="http://schemas.microsoft.com/office/powerpoint/2010/main" val="745135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a:p>
        </p:txBody>
      </p:sp>
      <p:sp>
        <p:nvSpPr>
          <p:cNvPr id="4" name="Platshållare för bildnummer 3"/>
          <p:cNvSpPr>
            <a:spLocks noGrp="1"/>
          </p:cNvSpPr>
          <p:nvPr>
            <p:ph type="sldNum" sz="quarter" idx="5"/>
          </p:nvPr>
        </p:nvSpPr>
        <p:spPr/>
        <p:txBody>
          <a:bodyPr/>
          <a:lstStyle/>
          <a:p>
            <a:fld id="{130B8217-CFC5-48FE-9D12-48F0CEAF9E6F}" type="slidenum">
              <a:rPr lang="sv-SE" smtClean="0"/>
              <a:t>12</a:t>
            </a:fld>
            <a:endParaRPr lang="sv-SE"/>
          </a:p>
        </p:txBody>
      </p:sp>
    </p:spTree>
    <p:extLst>
      <p:ext uri="{BB962C8B-B14F-4D97-AF65-F5344CB8AC3E}">
        <p14:creationId xmlns:p14="http://schemas.microsoft.com/office/powerpoint/2010/main" val="3074814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Rör samtalet ett hälsoärende, behöver sjuksköterskan ta hänsyn till om det är vårdnivå egenvårdsråd, om det är ett hälsotillstånd som omfattas av vårdgarantin, eller om det är ett hälsotillstånd som omfattas av vårdgarantin.</a:t>
            </a:r>
          </a:p>
        </p:txBody>
      </p:sp>
      <p:sp>
        <p:nvSpPr>
          <p:cNvPr id="4" name="Platshållare för bildnummer 3"/>
          <p:cNvSpPr>
            <a:spLocks noGrp="1"/>
          </p:cNvSpPr>
          <p:nvPr>
            <p:ph type="sldNum" sz="quarter" idx="5"/>
          </p:nvPr>
        </p:nvSpPr>
        <p:spPr/>
        <p:txBody>
          <a:bodyPr/>
          <a:lstStyle/>
          <a:p>
            <a:fld id="{54BFF604-B6C7-4D9D-B284-50620CD18C09}" type="slidenum">
              <a:rPr lang="sv-SE" smtClean="0"/>
              <a:t>17</a:t>
            </a:fld>
            <a:endParaRPr lang="sv-SE"/>
          </a:p>
        </p:txBody>
      </p:sp>
    </p:spTree>
    <p:extLst>
      <p:ext uri="{BB962C8B-B14F-4D97-AF65-F5344CB8AC3E}">
        <p14:creationId xmlns:p14="http://schemas.microsoft.com/office/powerpoint/2010/main" val="1101424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9444113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80860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2025-03-07</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503657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tx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65157066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tx2"/>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233" t="28855"/>
          <a:stretch/>
        </p:blipFill>
        <p:spPr>
          <a:xfrm>
            <a:off x="-1" y="0"/>
            <a:ext cx="4121077" cy="3428391"/>
          </a:xfrm>
          <a:prstGeom prst="rect">
            <a:avLst/>
          </a:prstGeom>
        </p:spPr>
      </p:pic>
    </p:spTree>
    <p:extLst>
      <p:ext uri="{BB962C8B-B14F-4D97-AF65-F5344CB8AC3E}">
        <p14:creationId xmlns:p14="http://schemas.microsoft.com/office/powerpoint/2010/main" val="8706289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6968083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45960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956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73197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2025-03-07</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84619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2025-03-07</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0029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4800"/>
            <a:ext cx="5599074" cy="1311128"/>
          </a:xfrm>
        </p:spPr>
        <p:txBody>
          <a:bodyPr anchor="b">
            <a:noAutofit/>
          </a:bodyPr>
          <a:lstStyle>
            <a:lvl1pPr algn="l">
              <a:lnSpc>
                <a:spcPct val="100000"/>
              </a:lnSpc>
              <a:defRPr sz="4400" b="1">
                <a:solidFill>
                  <a:schemeClr val="accent1"/>
                </a:solidFill>
              </a:defRPr>
            </a:lvl1pPr>
          </a:lstStyle>
          <a:p>
            <a:r>
              <a:rPr lang="sv-SE"/>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109" t="28708"/>
          <a:stretch/>
        </p:blipFill>
        <p:spPr>
          <a:xfrm>
            <a:off x="0" y="0"/>
            <a:ext cx="4121077" cy="3428998"/>
          </a:xfrm>
          <a:prstGeom prst="rect">
            <a:avLst/>
          </a:prstGeom>
        </p:spPr>
      </p:pic>
    </p:spTree>
    <p:extLst>
      <p:ext uri="{BB962C8B-B14F-4D97-AF65-F5344CB8AC3E}">
        <p14:creationId xmlns:p14="http://schemas.microsoft.com/office/powerpoint/2010/main" val="187879139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7B6AD9C4-35A3-4D7A-9B19-F30406AB6CAC}" type="datetimeFigureOut">
              <a:rPr lang="sv-SE" smtClean="0"/>
              <a:t>2025-03-07</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1943B2B7-BEA8-4334-A326-592BBB640B02}"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2795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5699609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7B6AD9C4-35A3-4D7A-9B19-F30406AB6CAC}" type="datetimeFigureOut">
              <a:rPr lang="sv-SE" smtClean="0"/>
              <a:t>2025-03-07</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1943B2B7-BEA8-4334-A326-592BBB640B02}"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713" y="2898400"/>
            <a:ext cx="3422574" cy="990553"/>
          </a:xfrm>
          <a:prstGeom prst="rect">
            <a:avLst/>
          </a:prstGeom>
        </p:spPr>
      </p:pic>
    </p:spTree>
    <p:extLst>
      <p:ext uri="{BB962C8B-B14F-4D97-AF65-F5344CB8AC3E}">
        <p14:creationId xmlns:p14="http://schemas.microsoft.com/office/powerpoint/2010/main" val="219865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å">
    <p:bg>
      <p:bgPr>
        <a:solidFill>
          <a:schemeClr val="accent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41203622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ila">
    <p:bg>
      <p:bgPr>
        <a:solidFill>
          <a:schemeClr val="accent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22014783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Grön">
    <p:bg>
      <p:bgPr>
        <a:solidFill>
          <a:schemeClr val="accent3"/>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50175026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tx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tx1"/>
                </a:solidFill>
              </a:defRPr>
            </a:lvl1pPr>
          </a:lstStyle>
          <a:p>
            <a:fld id="{3EB2360C-C35F-5040-8F82-49517619CE55}" type="datetime1">
              <a:rPr lang="sv-SE" smtClean="0"/>
              <a:pPr/>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tx1"/>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15270054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jus blå">
    <p:bg>
      <p:bgPr>
        <a:solidFill>
          <a:schemeClr val="accent5"/>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73781520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öd">
    <p:bg>
      <p:bgPr>
        <a:solidFill>
          <a:schemeClr val="accent6"/>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46747059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E64001-8B8D-4A08-870E-B2A5C68E210F}"/>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856000" y="1963490"/>
            <a:ext cx="6480000" cy="2123658"/>
          </a:xfrm>
        </p:spPr>
        <p:txBody>
          <a:bodyPr anchor="ctr" anchorCtr="0">
            <a:noAutofit/>
          </a:bodyPr>
          <a:lstStyle>
            <a:lvl1pPr algn="l">
              <a:lnSpc>
                <a:spcPct val="100000"/>
              </a:lnSpc>
              <a:defRPr sz="6600" b="1">
                <a:solidFill>
                  <a:schemeClr val="bg1"/>
                </a:solidFill>
              </a:defRPr>
            </a:lvl1pPr>
          </a:lstStyle>
          <a:p>
            <a:r>
              <a:rPr lang="sv-SE"/>
              <a:t>Stor rubrik på en eller två</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3EB2360C-C35F-5040-8F82-49517619CE55}" type="datetime1">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B13FB9FB-F0A8-4F05-A3B7-7EDA3F6823CA}" type="slidenum">
              <a:rPr lang="sv-SE" smtClean="0"/>
              <a:pPr/>
              <a:t>‹#›</a:t>
            </a:fld>
            <a:endParaRPr lang="sv-SE"/>
          </a:p>
        </p:txBody>
      </p:sp>
      <p:pic>
        <p:nvPicPr>
          <p:cNvPr id="8" name="Bildobjekt 7">
            <a:extLst>
              <a:ext uri="{FF2B5EF4-FFF2-40B4-BE49-F238E27FC236}">
                <a16:creationId xmlns:a16="http://schemas.microsoft.com/office/drawing/2014/main" id="{0E5F354F-E26A-4C4E-A496-1F6686E3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312464782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7170485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Start">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4121077"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4255644" y="2493628"/>
            <a:ext cx="5599074" cy="1311128"/>
          </a:xfrm>
        </p:spPr>
        <p:txBody>
          <a:bodyPr anchor="b">
            <a:noAutofit/>
          </a:bodyPr>
          <a:lstStyle>
            <a:lvl1pPr algn="l">
              <a:lnSpc>
                <a:spcPct val="100000"/>
              </a:lnSpc>
              <a:defRPr sz="4400" b="1">
                <a:solidFill>
                  <a:schemeClr val="bg1"/>
                </a:solidFill>
              </a:defRPr>
            </a:lvl1pPr>
          </a:lstStyle>
          <a:p>
            <a:r>
              <a:rPr lang="sv-SE"/>
              <a:t>Rubrik på en eller </a:t>
            </a:r>
            <a:br>
              <a:rPr lang="sv-SE"/>
            </a:br>
            <a:r>
              <a:rPr lang="sv-SE"/>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4255645" y="3804757"/>
            <a:ext cx="5599074" cy="645902"/>
          </a:xfrm>
        </p:spPr>
        <p:txBody>
          <a:bodyPr>
            <a:noAutofit/>
          </a:bodyPr>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8872" y="6056300"/>
            <a:ext cx="1667528" cy="482612"/>
          </a:xfrm>
          <a:prstGeom prst="rect">
            <a:avLst/>
          </a:prstGeom>
        </p:spPr>
      </p:pic>
    </p:spTree>
    <p:extLst>
      <p:ext uri="{BB962C8B-B14F-4D97-AF65-F5344CB8AC3E}">
        <p14:creationId xmlns:p14="http://schemas.microsoft.com/office/powerpoint/2010/main" val="133443566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216000" y="2433976"/>
            <a:ext cx="5760000" cy="1311128"/>
          </a:xfrm>
        </p:spPr>
        <p:txBody>
          <a:bodyPr anchor="ctr" anchorCtr="0">
            <a:noAutofit/>
          </a:bodyPr>
          <a:lstStyle>
            <a:lvl1pPr algn="l">
              <a:lnSpc>
                <a:spcPct val="100000"/>
              </a:lnSpc>
              <a:defRPr sz="4400" b="1">
                <a:solidFill>
                  <a:schemeClr val="tx1"/>
                </a:solidFill>
              </a:defRPr>
            </a:lvl1pPr>
          </a:lstStyle>
          <a:p>
            <a:r>
              <a:rPr lang="sv-SE"/>
              <a:t>Rubrik på en eller </a:t>
            </a:r>
            <a:br>
              <a:rPr lang="sv-SE"/>
            </a:br>
            <a:r>
              <a:rPr lang="sv-SE"/>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37071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82604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37533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82F5661D-6934-4B32-B92C-470368BF1EC6}" type="datetimeFigureOut">
              <a:rPr lang="en-US" smtClean="0"/>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09065130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8854276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2496809" y="972000"/>
            <a:ext cx="7200000" cy="1325563"/>
          </a:xfrm>
        </p:spPr>
        <p:txBody>
          <a:bodyPr anchor="b" anchorCtr="0">
            <a:noAutofit/>
          </a:bodyPr>
          <a:lstStyle>
            <a:lvl1pPr>
              <a:defRPr sz="3600"/>
            </a:lvl1pPr>
          </a:lstStyle>
          <a:p>
            <a:r>
              <a:rPr lang="sv-SE"/>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2496809" y="2482850"/>
            <a:ext cx="7200000" cy="3240000"/>
          </a:xfrm>
        </p:spPr>
        <p:txBody>
          <a:bodyPr>
            <a:no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977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773496" y="972000"/>
            <a:ext cx="8640000" cy="1325563"/>
          </a:xfrm>
        </p:spPr>
        <p:txBody>
          <a:bodyPr anchor="b" anchorCtr="0">
            <a:noAutofit/>
          </a:bodyPr>
          <a:lstStyle>
            <a:lvl1pPr>
              <a:defRPr sz="3600"/>
            </a:lvl1pPr>
          </a:lstStyle>
          <a:p>
            <a:r>
              <a:rPr lang="sv-SE"/>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7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6273496"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557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776809" y="1477692"/>
            <a:ext cx="4140001"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6276809" y="1481733"/>
            <a:ext cx="4140000" cy="823912"/>
          </a:xfrm>
        </p:spPr>
        <p:txBody>
          <a:bodyPr anchor="b">
            <a:noAutofit/>
          </a:bodyPr>
          <a:lstStyle>
            <a:lvl1pPr marL="0" indent="0">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776809" y="585044"/>
            <a:ext cx="8640000" cy="710252"/>
          </a:xfrm>
        </p:spPr>
        <p:txBody>
          <a:bodyPr anchor="b" anchorCtr="0">
            <a:noAutofit/>
          </a:bodyPr>
          <a:lstStyle>
            <a:lvl1pPr>
              <a:defRPr sz="3600"/>
            </a:lvl1pPr>
          </a:lstStyle>
          <a:p>
            <a:r>
              <a:rPr lang="sv-SE"/>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7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6276809"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330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7003175" y="972000"/>
            <a:ext cx="4140000" cy="1325563"/>
          </a:xfrm>
        </p:spPr>
        <p:txBody>
          <a:bodyPr anchor="b" anchorCtr="0">
            <a:noAutofit/>
          </a:bodyPr>
          <a:lstStyle>
            <a:lvl1pPr>
              <a:defRPr sz="3600"/>
            </a:lvl1pPr>
          </a:lstStyle>
          <a:p>
            <a:r>
              <a:rPr lang="sv-SE"/>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7003175" y="2484000"/>
            <a:ext cx="4140000" cy="3240000"/>
          </a:xfrm>
        </p:spPr>
        <p:txBody>
          <a:bodyPr>
            <a:noAutofit/>
          </a:bodyPr>
          <a:lstStyle>
            <a:lvl1pPr>
              <a:spcBef>
                <a:spcPts val="600"/>
              </a:spcBef>
              <a:defRPr sz="2000"/>
            </a:lvl1pPr>
            <a:lvl2pPr>
              <a:spcBef>
                <a:spcPts val="600"/>
              </a:spcBef>
              <a:defRPr sz="1800"/>
            </a:lvl2pPr>
            <a:lvl3pPr>
              <a:spcBef>
                <a:spcPts val="600"/>
              </a:spcBef>
              <a:defRPr sz="1600"/>
            </a:lvl3pPr>
          </a:lstStyle>
          <a:p>
            <a:pPr lvl="0"/>
            <a:r>
              <a:rPr lang="sv-SE"/>
              <a:t>Lägg till innehåll eller skriv text</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2025-03-07</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345601" y="0"/>
            <a:ext cx="5750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4683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345601" y="0"/>
            <a:ext cx="11846400" cy="6858000"/>
          </a:xfrm>
        </p:spPr>
        <p:txBody>
          <a:bodyPr tIns="0" bIns="1800000" anchor="ctr" anchorCtr="0">
            <a:normAutofit/>
          </a:bodyPr>
          <a:lstStyle>
            <a:lvl1pPr marL="0" indent="0" algn="ctr">
              <a:buNone/>
              <a:defRPr sz="1800"/>
            </a:lvl1pPr>
          </a:lstStyle>
          <a:p>
            <a:r>
              <a:rPr lang="sv-SE"/>
              <a:t>Klicka på ikonen för att </a:t>
            </a:r>
            <a:br>
              <a:rPr lang="sv-SE"/>
            </a:br>
            <a:r>
              <a:rPr lang="sv-SE"/>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2025-03-07</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3348465" y="617055"/>
            <a:ext cx="5495070" cy="1325563"/>
          </a:xfrm>
        </p:spPr>
        <p:txBody>
          <a:bodyPr anchor="b" anchorCtr="0">
            <a:noAutofit/>
          </a:bodyPr>
          <a:lstStyle>
            <a:lvl1pPr>
              <a:defRPr sz="2800"/>
            </a:lvl1pPr>
          </a:lstStyle>
          <a:p>
            <a:r>
              <a:rPr lang="sv-SE"/>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38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2025-03-07</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800000" y="1134737"/>
            <a:ext cx="8640000" cy="4589261"/>
          </a:xfrm>
        </p:spPr>
        <p:txBody>
          <a:bodyPr>
            <a:noAutofit/>
          </a:bodyPr>
          <a:lstStyle>
            <a:lvl1pPr marL="0" indent="0">
              <a:buNone/>
              <a:defRPr sz="2000"/>
            </a:lvl1pPr>
            <a:lvl2pPr>
              <a:defRPr sz="1800"/>
            </a:lvl2pPr>
            <a:lvl3pPr>
              <a:defRPr sz="1600"/>
            </a:lvl3pPr>
          </a:lstStyle>
          <a:p>
            <a:pPr lvl="0"/>
            <a:r>
              <a:rPr lang="sv-SE"/>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345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45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6661A35B-5759-402D-A031-2298209AB0E2}" type="datetimeFigureOut">
              <a:rPr lang="sv-SE" smtClean="0"/>
              <a:t>2025-03-07</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CC95FCE1-8E5F-4560-B29E-7FB78EB7A839}" type="slidenum">
              <a:rPr lang="sv-SE" smtClean="0"/>
              <a:t>‹#›</a:t>
            </a:fld>
            <a:endParaRPr lang="sv-SE"/>
          </a:p>
        </p:txBody>
      </p:sp>
    </p:spTree>
    <p:extLst>
      <p:ext uri="{BB962C8B-B14F-4D97-AF65-F5344CB8AC3E}">
        <p14:creationId xmlns:p14="http://schemas.microsoft.com/office/powerpoint/2010/main" val="913107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7B6AD9C4-35A3-4D7A-9B19-F30406AB6CAC}" type="datetimeFigureOut">
              <a:rPr lang="sv-SE" smtClean="0"/>
              <a:t>2025-03-07</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1943B2B7-BEA8-4334-A326-592BBB640B02}" type="slidenum">
              <a:rPr lang="sv-SE" smtClean="0"/>
              <a:t>‹#›</a:t>
            </a:fld>
            <a:endParaRPr lang="sv-SE"/>
          </a:p>
        </p:txBody>
      </p:sp>
    </p:spTree>
    <p:extLst>
      <p:ext uri="{BB962C8B-B14F-4D97-AF65-F5344CB8AC3E}">
        <p14:creationId xmlns:p14="http://schemas.microsoft.com/office/powerpoint/2010/main" val="6550716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1824" y="6055200"/>
            <a:ext cx="166548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838200" y="1825625"/>
            <a:ext cx="10515600" cy="3990975"/>
          </a:xfrm>
          <a:prstGeom prst="rect">
            <a:avLst/>
          </a:prstGeom>
        </p:spPr>
        <p:txBody>
          <a:bodyPr vert="horz" lIns="91440" tIns="45720" rIns="91440" bIns="45720" rtlCol="0">
            <a:normAutofit/>
          </a:bodyPr>
          <a:lstStyle/>
          <a:p>
            <a:pPr lvl="0"/>
            <a:r>
              <a:rPr lang="sv-SE"/>
              <a:t>Skriv text här</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674838" y="6384966"/>
            <a:ext cx="1021520" cy="152845"/>
          </a:xfrm>
          <a:prstGeom prst="rect">
            <a:avLst/>
          </a:prstGeom>
        </p:spPr>
        <p:txBody>
          <a:bodyPr vert="horz" lIns="0" tIns="0" rIns="0" bIns="0" rtlCol="0" anchor="b" anchorCtr="0">
            <a:noAutofit/>
          </a:bodyPr>
          <a:lstStyle>
            <a:lvl1pPr algn="l">
              <a:defRPr sz="1000">
                <a:solidFill>
                  <a:schemeClr val="tx2"/>
                </a:solidFill>
              </a:defRPr>
            </a:lvl1pPr>
          </a:lstStyle>
          <a:p>
            <a:fld id="{517961DE-70CA-1949-9072-9D2A38C11419}" type="datetime1">
              <a:rPr lang="sv-SE" smtClean="0"/>
              <a:t>2025-03-07</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696358" y="6383923"/>
            <a:ext cx="3751641" cy="154931"/>
          </a:xfrm>
          <a:prstGeom prst="rect">
            <a:avLst/>
          </a:prstGeom>
        </p:spPr>
        <p:txBody>
          <a:bodyPr vert="horz" lIns="0" tIns="0" rIns="0" bIns="0" rtlCol="0" anchor="b" anchorCtr="0">
            <a:noAutofit/>
          </a:bodyPr>
          <a:lstStyle>
            <a:lvl1pPr algn="l">
              <a:defRPr sz="100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5447999" y="6383923"/>
            <a:ext cx="1296002" cy="153888"/>
          </a:xfrm>
          <a:prstGeom prst="rect">
            <a:avLst/>
          </a:prstGeom>
        </p:spPr>
        <p:txBody>
          <a:bodyPr vert="horz" lIns="0" tIns="0" rIns="0" bIns="0" rtlCol="0" anchor="b" anchorCtr="0">
            <a:noAutofit/>
          </a:bodyPr>
          <a:lstStyle>
            <a:lvl1pPr algn="ctr">
              <a:defRPr sz="1000">
                <a:solidFill>
                  <a:schemeClr val="tx2"/>
                </a:solidFill>
              </a:defRPr>
            </a:lvl1pPr>
          </a:lstStyle>
          <a:p>
            <a:fld id="{B13FB9FB-F0A8-4F05-A3B7-7EDA3F6823CA}" type="slidenum">
              <a:rPr lang="sv-SE" smtClean="0"/>
              <a:pPr/>
              <a:t>‹#›</a:t>
            </a:fld>
            <a:endParaRPr lang="sv-SE"/>
          </a:p>
        </p:txBody>
      </p:sp>
    </p:spTree>
    <p:extLst>
      <p:ext uri="{BB962C8B-B14F-4D97-AF65-F5344CB8AC3E}">
        <p14:creationId xmlns:p14="http://schemas.microsoft.com/office/powerpoint/2010/main" val="40958566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8" r:id="rId13"/>
  </p:sldLayoutIdLst>
  <p:hf sldNum="0"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52000" indent="-252000" algn="l" defTabSz="914400" rtl="0" eaLnBrk="1" latinLnBrk="0" hangingPunct="1">
        <a:lnSpc>
          <a:spcPct val="100000"/>
        </a:lnSpc>
        <a:spcBef>
          <a:spcPts val="1200"/>
        </a:spcBef>
        <a:buFont typeface="Arial" panose="020B0604020202020204" pitchFamily="34" charset="0"/>
        <a:buChar char="•"/>
        <a:defRPr sz="2400" kern="1200" baseline="0">
          <a:solidFill>
            <a:schemeClr val="tx1"/>
          </a:solidFill>
          <a:latin typeface="+mn-lt"/>
          <a:ea typeface="+mn-ea"/>
          <a:cs typeface="+mn-cs"/>
        </a:defRPr>
      </a:lvl1pPr>
      <a:lvl2pPr marL="504000" indent="-252000" algn="l" defTabSz="914400" rtl="0" eaLnBrk="1" latinLnBrk="0" hangingPunct="1">
        <a:lnSpc>
          <a:spcPct val="100000"/>
        </a:lnSpc>
        <a:spcBef>
          <a:spcPts val="800"/>
        </a:spcBef>
        <a:buSzPct val="70000"/>
        <a:buFont typeface="Courier New" charset="0"/>
        <a:buChar char="o"/>
        <a:defRPr sz="2200" kern="1200">
          <a:solidFill>
            <a:schemeClr val="tx1"/>
          </a:solidFill>
          <a:latin typeface="+mn-lt"/>
          <a:ea typeface="+mn-ea"/>
          <a:cs typeface="+mn-cs"/>
        </a:defRPr>
      </a:lvl2pPr>
      <a:lvl3pPr marL="756000" indent="-252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intranat.regionvarmland.se/for-chefer/chefsnyheter/valbara-arkiv/chefsnyheter-halso--och-sjukvard/2025-02-18-ansokan-ar-oppen-for-specialistutbildningstjanster" TargetMode="External"/><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regionvarmland.se/vardgivarwebben/nyhetsarkiv-vardgivarwebben/nara-vard/2025-02-18-tre-fokusomraden-for-varmland-i-arbetet-med-nara-vard-halsa-och-omsorg" TargetMode="External"/><Relationship Id="rId5" Type="http://schemas.openxmlformats.org/officeDocument/2006/relationships/hyperlink" Target="https://intranat.regionvarmland.se/nyheter/obligatoriska-arkiv/regiongemensamma-nyheter/2025-02-17-nu-ar-det-mojligt-att-gora-dokument-fran-vida-tillgangliga-externt" TargetMode="External"/><Relationship Id="rId4" Type="http://schemas.openxmlformats.org/officeDocument/2006/relationships/hyperlink" Target="https://intranat.regionvarmland.se/nyheter/obligatoriska-arkiv/regiongemensamma-nyheter/2025-02-14-sa-minskar-vi-ofrivillig-ensamhet-tillsammans" TargetMode="Externa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hyperlink" Target="https://canea.liv.se/Document/Document?DocumentNumber=11462" TargetMode="Externa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intranat.regionvarmland.se/organisation-och-styrning/sakerhet/civil-beredskap/krishantering/om-beredskapsnivaer-och-beredskapslagen?c=svid10_237acc618ccbe142cc7702&amp;c=svid10_237acc618ccbe142cc7709#svid10_237acc618ccbe142cc7709"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intranat.regionvarmland.se/nyheter/obligatoriska-arkiv/regiongemensamma-nyheter/2025-02-06-region-varmland---nyckelaktor-i-beredskapsovning"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regionvarmland.se/vardgivarwebben/samverkan-avtal-och-vardval/folkhalsa/folkhalsoarbete-i-regionen/psykisk-halsa/regionalt-utvecklingsarbete-stigma?c=svid10_59028155183a0a071c418fa5#svid10_59028155183a0a071c418fa5"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a:xfrm>
            <a:off x="4255644" y="2494800"/>
            <a:ext cx="5599074" cy="1311128"/>
          </a:xfrm>
        </p:spPr>
        <p:txBody>
          <a:bodyPr anchor="b">
            <a:normAutofit/>
          </a:bodyPr>
          <a:lstStyle/>
          <a:p>
            <a:pPr>
              <a:lnSpc>
                <a:spcPct val="90000"/>
              </a:lnSpc>
            </a:pPr>
            <a:r>
              <a:rPr lang="sv-SE"/>
              <a:t>Vårdvalsråd</a:t>
            </a:r>
            <a:br>
              <a:rPr lang="sv-SE"/>
            </a:br>
            <a:endParaRPr lang="sv-SE"/>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a:xfrm>
            <a:off x="4255645" y="3804757"/>
            <a:ext cx="5599074" cy="645902"/>
          </a:xfrm>
        </p:spPr>
        <p:txBody>
          <a:bodyPr>
            <a:normAutofit/>
          </a:bodyPr>
          <a:lstStyle/>
          <a:p>
            <a:pPr>
              <a:spcAft>
                <a:spcPts val="600"/>
              </a:spcAft>
            </a:pPr>
            <a:r>
              <a:rPr lang="sv-SE"/>
              <a:t>2025-03-06</a:t>
            </a:r>
          </a:p>
        </p:txBody>
      </p:sp>
    </p:spTree>
    <p:extLst>
      <p:ext uri="{BB962C8B-B14F-4D97-AF65-F5344CB8AC3E}">
        <p14:creationId xmlns:p14="http://schemas.microsoft.com/office/powerpoint/2010/main" val="502725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CCEA-C60F-7397-E84B-B87634BAA90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F29C341-2530-FBAB-9B4D-51164349EE94}"/>
              </a:ext>
            </a:extLst>
          </p:cNvPr>
          <p:cNvSpPr>
            <a:spLocks noGrp="1"/>
          </p:cNvSpPr>
          <p:nvPr>
            <p:ph type="title"/>
          </p:nvPr>
        </p:nvSpPr>
        <p:spPr/>
        <p:txBody>
          <a:bodyPr/>
          <a:lstStyle/>
          <a:p>
            <a:r>
              <a:rPr lang="sv-SE"/>
              <a:t>Hjälpinsatser till Ukraina samordnas</a:t>
            </a:r>
          </a:p>
        </p:txBody>
      </p:sp>
      <p:sp>
        <p:nvSpPr>
          <p:cNvPr id="3" name="Platshållare för text 2">
            <a:extLst>
              <a:ext uri="{FF2B5EF4-FFF2-40B4-BE49-F238E27FC236}">
                <a16:creationId xmlns:a16="http://schemas.microsoft.com/office/drawing/2014/main" id="{EDD284E2-1BC0-4597-83AF-929054BD43F2}"/>
              </a:ext>
            </a:extLst>
          </p:cNvPr>
          <p:cNvSpPr>
            <a:spLocks noGrp="1"/>
          </p:cNvSpPr>
          <p:nvPr>
            <p:ph type="body" sz="quarter" idx="13"/>
          </p:nvPr>
        </p:nvSpPr>
        <p:spPr>
          <a:xfrm>
            <a:off x="2496808" y="2482850"/>
            <a:ext cx="8226609" cy="3240000"/>
          </a:xfrm>
        </p:spPr>
        <p:txBody>
          <a:bodyPr/>
          <a:lstStyle/>
          <a:p>
            <a:r>
              <a:rPr lang="sv-SE"/>
              <a:t>Region Värmland skickar kontinuerligt en del sjukvårdsmaterial till Ukraina. Bland annat skickas skyddsutrustning där utgångsdatum passerat. Vi gör det i samarbete med andra organisationer.</a:t>
            </a:r>
          </a:p>
          <a:p>
            <a:r>
              <a:rPr lang="sv-SE"/>
              <a:t>Kontakt för samordning från hälso- och sjukvårdens verksamheter är biträdande hälso- och sjukvårdsdirektör Henrik Svensson.</a:t>
            </a:r>
          </a:p>
        </p:txBody>
      </p:sp>
    </p:spTree>
    <p:extLst>
      <p:ext uri="{BB962C8B-B14F-4D97-AF65-F5344CB8AC3E}">
        <p14:creationId xmlns:p14="http://schemas.microsoft.com/office/powerpoint/2010/main" val="75753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8154B-CACD-39C7-05E4-1310F210C8B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D5FC34F-03EA-50F6-2D34-F1706197EBDE}"/>
              </a:ext>
            </a:extLst>
          </p:cNvPr>
          <p:cNvSpPr>
            <a:spLocks noGrp="1"/>
          </p:cNvSpPr>
          <p:nvPr>
            <p:ph type="title"/>
          </p:nvPr>
        </p:nvSpPr>
        <p:spPr>
          <a:xfrm>
            <a:off x="2512028" y="1082836"/>
            <a:ext cx="7200000" cy="1325563"/>
          </a:xfrm>
        </p:spPr>
        <p:txBody>
          <a:bodyPr/>
          <a:lstStyle/>
          <a:p>
            <a:r>
              <a:rPr lang="sv-SE"/>
              <a:t>Revidering överenskommelse </a:t>
            </a:r>
          </a:p>
        </p:txBody>
      </p:sp>
      <p:sp>
        <p:nvSpPr>
          <p:cNvPr id="3" name="Platshållare för text 2">
            <a:extLst>
              <a:ext uri="{FF2B5EF4-FFF2-40B4-BE49-F238E27FC236}">
                <a16:creationId xmlns:a16="http://schemas.microsoft.com/office/drawing/2014/main" id="{174F489D-DB97-D707-BB0E-7815326B5670}"/>
              </a:ext>
            </a:extLst>
          </p:cNvPr>
          <p:cNvSpPr>
            <a:spLocks noGrp="1"/>
          </p:cNvSpPr>
          <p:nvPr>
            <p:ph type="body" sz="quarter" idx="13"/>
          </p:nvPr>
        </p:nvSpPr>
        <p:spPr>
          <a:xfrm>
            <a:off x="2512028" y="2593685"/>
            <a:ext cx="7200000" cy="4499841"/>
          </a:xfrm>
        </p:spPr>
        <p:txBody>
          <a:bodyPr vert="horz" lIns="91440" tIns="45720" rIns="91440" bIns="45720" rtlCol="0" anchor="t">
            <a:noAutofit/>
          </a:bodyPr>
          <a:lstStyle/>
          <a:p>
            <a:pPr marL="251460" indent="-251460"/>
            <a:r>
              <a:rPr lang="sv-SE" sz="1800"/>
              <a:t>Revidering av överenskommelse mellan Region Värmland och kommunerna i Värmland </a:t>
            </a:r>
            <a:r>
              <a:rPr lang="sv-SE" sz="1800" b="1" i="1"/>
              <a:t>om samverkan vid utskrivning från sluten hälso- och sjukvård i Värmland​ </a:t>
            </a:r>
            <a:r>
              <a:rPr lang="sv-SE" sz="1800"/>
              <a:t>pågår</a:t>
            </a:r>
            <a:endParaRPr lang="sv-SE"/>
          </a:p>
          <a:p>
            <a:pPr marL="251460" indent="-251460"/>
            <a:r>
              <a:rPr lang="sv-SE" sz="1800"/>
              <a:t>Dialog kring betalningsansvaret. Ett förslag för revidering kommer tas fram. Ingången att vi kan bli bättre tillsammans.</a:t>
            </a:r>
            <a:endParaRPr lang="sv-SE" sz="1800">
              <a:cs typeface="Arial"/>
            </a:endParaRPr>
          </a:p>
        </p:txBody>
      </p:sp>
      <p:sp>
        <p:nvSpPr>
          <p:cNvPr id="4" name="textruta 3">
            <a:extLst>
              <a:ext uri="{FF2B5EF4-FFF2-40B4-BE49-F238E27FC236}">
                <a16:creationId xmlns:a16="http://schemas.microsoft.com/office/drawing/2014/main" id="{C3B93E71-F0AC-3DFF-B5B5-58F48369908C}"/>
              </a:ext>
            </a:extLst>
          </p:cNvPr>
          <p:cNvSpPr txBox="1"/>
          <p:nvPr/>
        </p:nvSpPr>
        <p:spPr>
          <a:xfrm rot="20930210">
            <a:off x="1034882" y="1179915"/>
            <a:ext cx="2714138" cy="46166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400" b="1">
                <a:solidFill>
                  <a:srgbClr val="F8AB10"/>
                </a:solidFill>
                <a:latin typeface="Ink Free" panose="03080402000500000000" pitchFamily="66" charset="0"/>
              </a:rPr>
              <a:t>Dialog om….</a:t>
            </a:r>
          </a:p>
        </p:txBody>
      </p:sp>
    </p:spTree>
    <p:extLst>
      <p:ext uri="{BB962C8B-B14F-4D97-AF65-F5344CB8AC3E}">
        <p14:creationId xmlns:p14="http://schemas.microsoft.com/office/powerpoint/2010/main" val="320923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4349E-80B5-AF3D-B5B0-591ECA40BE61}"/>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C5AC409-0368-BE4E-E620-673482947F1F}"/>
              </a:ext>
            </a:extLst>
          </p:cNvPr>
          <p:cNvSpPr>
            <a:spLocks noGrp="1"/>
          </p:cNvSpPr>
          <p:nvPr>
            <p:ph type="title"/>
          </p:nvPr>
        </p:nvSpPr>
        <p:spPr>
          <a:xfrm>
            <a:off x="6471165" y="57603"/>
            <a:ext cx="5283032" cy="1325563"/>
          </a:xfrm>
        </p:spPr>
        <p:txBody>
          <a:bodyPr/>
          <a:lstStyle/>
          <a:p>
            <a:r>
              <a:rPr lang="sv-SE"/>
              <a:t>Aktuell kommunikation </a:t>
            </a:r>
          </a:p>
        </p:txBody>
      </p:sp>
      <p:sp>
        <p:nvSpPr>
          <p:cNvPr id="3" name="Platshållare för text 2">
            <a:extLst>
              <a:ext uri="{FF2B5EF4-FFF2-40B4-BE49-F238E27FC236}">
                <a16:creationId xmlns:a16="http://schemas.microsoft.com/office/drawing/2014/main" id="{23C77C28-F1C1-CB80-2B95-B1B48ED543E6}"/>
              </a:ext>
            </a:extLst>
          </p:cNvPr>
          <p:cNvSpPr>
            <a:spLocks noGrp="1"/>
          </p:cNvSpPr>
          <p:nvPr>
            <p:ph sz="half" idx="2"/>
          </p:nvPr>
        </p:nvSpPr>
        <p:spPr>
          <a:xfrm>
            <a:off x="6471164" y="1569603"/>
            <a:ext cx="5504706" cy="3240000"/>
          </a:xfrm>
        </p:spPr>
        <p:txBody>
          <a:bodyPr vert="horz" lIns="91440" tIns="45720" rIns="91440" bIns="45720" rtlCol="0" anchor="t">
            <a:noAutofit/>
          </a:bodyPr>
          <a:lstStyle/>
          <a:p>
            <a:pPr marL="251460" indent="-251460"/>
            <a:r>
              <a:rPr lang="sv-SE" b="1"/>
              <a:t>Specialistutbildningstjänster </a:t>
            </a:r>
            <a:r>
              <a:rPr lang="sv-SE"/>
              <a:t>ute nu för medarbetare att söka. IVA i Arvika är en prioriterad grupp. </a:t>
            </a:r>
            <a:r>
              <a:rPr lang="sv-SE">
                <a:hlinkClick r:id="rId3"/>
              </a:rPr>
              <a:t>Till chefsnyhet</a:t>
            </a:r>
            <a:r>
              <a:rPr lang="sv-SE"/>
              <a:t>.</a:t>
            </a:r>
          </a:p>
          <a:p>
            <a:pPr marL="251460" indent="-251460"/>
            <a:r>
              <a:rPr lang="sv-SE" b="1"/>
              <a:t>Om ofrivillig ensamhet. </a:t>
            </a:r>
            <a:r>
              <a:rPr lang="sv-SE"/>
              <a:t>I utbildnings-plattformen finns en grundutbildning om ensamhet </a:t>
            </a:r>
            <a:r>
              <a:rPr lang="sv-SE">
                <a:hlinkClick r:id="rId4"/>
              </a:rPr>
              <a:t>Till nyhet (intranät)</a:t>
            </a:r>
            <a:endParaRPr lang="sv-SE">
              <a:cs typeface="Arial"/>
            </a:endParaRPr>
          </a:p>
          <a:p>
            <a:pPr marL="251460" indent="-251460"/>
            <a:r>
              <a:rPr lang="sv-SE"/>
              <a:t>Dokument från </a:t>
            </a:r>
            <a:r>
              <a:rPr lang="sv-SE" b="1"/>
              <a:t>Vida </a:t>
            </a:r>
            <a:r>
              <a:rPr lang="sv-SE"/>
              <a:t>går nu att göra tillgängliga externt utanför Region Värmland. </a:t>
            </a:r>
            <a:r>
              <a:rPr lang="sv-SE">
                <a:hlinkClick r:id="rId5"/>
              </a:rPr>
              <a:t>Till nyhet (intranät)</a:t>
            </a:r>
            <a:endParaRPr lang="sv-SE">
              <a:cs typeface="Arial"/>
            </a:endParaRPr>
          </a:p>
          <a:p>
            <a:pPr marL="251460" indent="-251460"/>
            <a:r>
              <a:rPr lang="sv-SE" sz="2000" b="1"/>
              <a:t>Nära vård: </a:t>
            </a:r>
            <a:r>
              <a:rPr lang="sv-SE" sz="2000"/>
              <a:t>Tre fokusområden för Värmland i arbetet med nära vård, hälsa och omsorg. </a:t>
            </a:r>
            <a:br>
              <a:rPr lang="sv-SE"/>
            </a:br>
            <a:r>
              <a:rPr lang="sv-SE" sz="2000">
                <a:hlinkClick r:id="rId6"/>
              </a:rPr>
              <a:t>Ta del av nyhet (vardgivarwebben.se)</a:t>
            </a:r>
            <a:endParaRPr lang="sv-SE" sz="2000">
              <a:cs typeface="Arial"/>
            </a:endParaRPr>
          </a:p>
          <a:p>
            <a:pPr marL="251460" indent="-251460"/>
            <a:endParaRPr lang="sv-SE">
              <a:cs typeface="Arial"/>
            </a:endParaRPr>
          </a:p>
        </p:txBody>
      </p:sp>
      <p:pic>
        <p:nvPicPr>
          <p:cNvPr id="6" name="Platshållare för bild 5">
            <a:extLst>
              <a:ext uri="{FF2B5EF4-FFF2-40B4-BE49-F238E27FC236}">
                <a16:creationId xmlns:a16="http://schemas.microsoft.com/office/drawing/2014/main" id="{0A89442B-136F-CF67-521E-52C4A2CC14B5}"/>
              </a:ext>
            </a:extLst>
          </p:cNvPr>
          <p:cNvPicPr>
            <a:picLocks noGrp="1" noChangeAspect="1"/>
          </p:cNvPicPr>
          <p:nvPr>
            <p:ph type="pic" sz="quarter" idx="13"/>
          </p:nvPr>
        </p:nvPicPr>
        <p:blipFill>
          <a:blip r:embed="rId7"/>
          <a:srcRect l="367" r="7854" b="26667"/>
          <a:stretch/>
        </p:blipFill>
        <p:spPr>
          <a:xfrm>
            <a:off x="477699" y="-155724"/>
            <a:ext cx="4140001" cy="3916171"/>
          </a:xfrm>
        </p:spPr>
      </p:pic>
      <p:pic>
        <p:nvPicPr>
          <p:cNvPr id="5" name="Bildobjekt 4">
            <a:extLst>
              <a:ext uri="{FF2B5EF4-FFF2-40B4-BE49-F238E27FC236}">
                <a16:creationId xmlns:a16="http://schemas.microsoft.com/office/drawing/2014/main" id="{B154F97E-DC4B-1120-E26C-6E1317E5B451}"/>
              </a:ext>
            </a:extLst>
          </p:cNvPr>
          <p:cNvPicPr>
            <a:picLocks noChangeAspect="1"/>
          </p:cNvPicPr>
          <p:nvPr/>
        </p:nvPicPr>
        <p:blipFill>
          <a:blip r:embed="rId8"/>
          <a:stretch>
            <a:fillRect/>
          </a:stretch>
        </p:blipFill>
        <p:spPr>
          <a:xfrm>
            <a:off x="352449" y="3550968"/>
            <a:ext cx="4867272" cy="3307032"/>
          </a:xfrm>
          <a:prstGeom prst="rect">
            <a:avLst/>
          </a:prstGeom>
        </p:spPr>
      </p:pic>
      <p:pic>
        <p:nvPicPr>
          <p:cNvPr id="7" name="Bildobjekt 6">
            <a:extLst>
              <a:ext uri="{FF2B5EF4-FFF2-40B4-BE49-F238E27FC236}">
                <a16:creationId xmlns:a16="http://schemas.microsoft.com/office/drawing/2014/main" id="{EC219A36-9820-A2A5-0708-F25F36228E37}"/>
              </a:ext>
            </a:extLst>
          </p:cNvPr>
          <p:cNvPicPr>
            <a:picLocks noChangeAspect="1"/>
          </p:cNvPicPr>
          <p:nvPr/>
        </p:nvPicPr>
        <p:blipFill>
          <a:blip r:embed="rId9"/>
          <a:stretch>
            <a:fillRect/>
          </a:stretch>
        </p:blipFill>
        <p:spPr>
          <a:xfrm rot="594023">
            <a:off x="3837801" y="2924936"/>
            <a:ext cx="2310551" cy="4142207"/>
          </a:xfrm>
          <a:prstGeom prst="rect">
            <a:avLst/>
          </a:prstGeom>
        </p:spPr>
      </p:pic>
    </p:spTree>
    <p:extLst>
      <p:ext uri="{BB962C8B-B14F-4D97-AF65-F5344CB8AC3E}">
        <p14:creationId xmlns:p14="http://schemas.microsoft.com/office/powerpoint/2010/main" val="174861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ACD88E-F355-E664-9FDF-BFEF0E8E7F4C}"/>
              </a:ext>
            </a:extLst>
          </p:cNvPr>
          <p:cNvSpPr>
            <a:spLocks noGrp="1"/>
          </p:cNvSpPr>
          <p:nvPr>
            <p:ph type="title"/>
          </p:nvPr>
        </p:nvSpPr>
        <p:spPr>
          <a:xfrm>
            <a:off x="2496808" y="972000"/>
            <a:ext cx="7790191" cy="1850713"/>
          </a:xfrm>
        </p:spPr>
        <p:txBody>
          <a:bodyPr/>
          <a:lstStyle/>
          <a:p>
            <a:r>
              <a:rPr lang="sv-SE" i="0">
                <a:solidFill>
                  <a:srgbClr val="333333"/>
                </a:solidFill>
                <a:effectLst/>
                <a:latin typeface="helvetica neue-bold"/>
              </a:rPr>
              <a:t>De tre fokusområdena för arbete 2025–2027 är:</a:t>
            </a:r>
            <a:br>
              <a:rPr lang="sv-SE" b="0" i="0">
                <a:solidFill>
                  <a:srgbClr val="333333"/>
                </a:solidFill>
                <a:effectLst/>
                <a:latin typeface="helvetica neue-bold"/>
              </a:rPr>
            </a:br>
            <a:endParaRPr lang="sv-SE"/>
          </a:p>
        </p:txBody>
      </p:sp>
      <p:sp>
        <p:nvSpPr>
          <p:cNvPr id="3" name="Platshållare för text 2">
            <a:extLst>
              <a:ext uri="{FF2B5EF4-FFF2-40B4-BE49-F238E27FC236}">
                <a16:creationId xmlns:a16="http://schemas.microsoft.com/office/drawing/2014/main" id="{13AC1B76-5132-5CBA-A859-396392D59DE0}"/>
              </a:ext>
            </a:extLst>
          </p:cNvPr>
          <p:cNvSpPr>
            <a:spLocks noGrp="1"/>
          </p:cNvSpPr>
          <p:nvPr>
            <p:ph type="body" sz="quarter" idx="13"/>
          </p:nvPr>
        </p:nvSpPr>
        <p:spPr/>
        <p:txBody>
          <a:bodyPr/>
          <a:lstStyle/>
          <a:p>
            <a:pPr algn="l">
              <a:buFont typeface="Arial" panose="020B0604020202020204" pitchFamily="34" charset="0"/>
              <a:buChar char="•"/>
            </a:pPr>
            <a:r>
              <a:rPr lang="sv-SE" b="0" i="0">
                <a:solidFill>
                  <a:srgbClr val="333333"/>
                </a:solidFill>
                <a:effectLst/>
                <a:latin typeface="open sans" panose="020B0606030504020204" pitchFamily="34" charset="0"/>
              </a:rPr>
              <a:t>Samordnat stöd och fasta kontakter (prioriterat för personer som har eller riskerar att få komplexa behov).</a:t>
            </a:r>
          </a:p>
          <a:p>
            <a:pPr algn="l">
              <a:buFont typeface="Arial" panose="020B0604020202020204" pitchFamily="34" charset="0"/>
              <a:buChar char="•"/>
            </a:pPr>
            <a:r>
              <a:rPr lang="sv-SE" b="0" i="0">
                <a:solidFill>
                  <a:srgbClr val="333333"/>
                </a:solidFill>
                <a:effectLst/>
                <a:latin typeface="open sans" panose="020B0606030504020204" pitchFamily="34" charset="0"/>
              </a:rPr>
              <a:t>Främjande och förebyggande arbete och tidig upptäckt för barn och unga.</a:t>
            </a:r>
          </a:p>
          <a:p>
            <a:pPr algn="l">
              <a:buFont typeface="Arial" panose="020B0604020202020204" pitchFamily="34" charset="0"/>
              <a:buChar char="•"/>
            </a:pPr>
            <a:r>
              <a:rPr lang="sv-SE" b="0" i="0">
                <a:solidFill>
                  <a:srgbClr val="333333"/>
                </a:solidFill>
                <a:effectLst/>
                <a:latin typeface="open sans" panose="020B0606030504020204" pitchFamily="34" charset="0"/>
              </a:rPr>
              <a:t>Förebyggande insatser och färre förflyttningar i onödan för äldre.</a:t>
            </a:r>
          </a:p>
          <a:p>
            <a:endParaRPr lang="sv-SE"/>
          </a:p>
        </p:txBody>
      </p:sp>
    </p:spTree>
    <p:extLst>
      <p:ext uri="{BB962C8B-B14F-4D97-AF65-F5344CB8AC3E}">
        <p14:creationId xmlns:p14="http://schemas.microsoft.com/office/powerpoint/2010/main" val="1552496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p:txBody>
          <a:bodyPr/>
          <a:lstStyle/>
          <a:p>
            <a:r>
              <a:rPr lang="sv-SE"/>
              <a:t>Tillgänglighet</a:t>
            </a:r>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p:txBody>
          <a:bodyPr/>
          <a:lstStyle/>
          <a:p>
            <a:r>
              <a:rPr lang="sv-SE"/>
              <a:t>2025-03-06 Anna Egardsson</a:t>
            </a:r>
          </a:p>
        </p:txBody>
      </p:sp>
    </p:spTree>
    <p:extLst>
      <p:ext uri="{BB962C8B-B14F-4D97-AF65-F5344CB8AC3E}">
        <p14:creationId xmlns:p14="http://schemas.microsoft.com/office/powerpoint/2010/main" val="3738493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914AE8-B8B4-2024-E538-6901111B214C}"/>
              </a:ext>
            </a:extLst>
          </p:cNvPr>
          <p:cNvSpPr>
            <a:spLocks noGrp="1"/>
          </p:cNvSpPr>
          <p:nvPr>
            <p:ph type="title"/>
          </p:nvPr>
        </p:nvSpPr>
        <p:spPr>
          <a:xfrm>
            <a:off x="838200" y="365125"/>
            <a:ext cx="10515600" cy="1325563"/>
          </a:xfrm>
        </p:spPr>
        <p:txBody>
          <a:bodyPr anchor="ctr">
            <a:normAutofit/>
          </a:bodyPr>
          <a:lstStyle/>
          <a:p>
            <a:r>
              <a:rPr lang="sv-SE"/>
              <a:t>Följsamhet kontakt samma dag</a:t>
            </a:r>
          </a:p>
        </p:txBody>
      </p:sp>
      <p:sp>
        <p:nvSpPr>
          <p:cNvPr id="3" name="Platshållare för text 2">
            <a:extLst>
              <a:ext uri="{FF2B5EF4-FFF2-40B4-BE49-F238E27FC236}">
                <a16:creationId xmlns:a16="http://schemas.microsoft.com/office/drawing/2014/main" id="{ACCC38C8-E125-6F42-70B6-EE63FE95A943}"/>
              </a:ext>
            </a:extLst>
          </p:cNvPr>
          <p:cNvSpPr>
            <a:spLocks noGrp="1"/>
          </p:cNvSpPr>
          <p:nvPr>
            <p:ph idx="1"/>
          </p:nvPr>
        </p:nvSpPr>
        <p:spPr>
          <a:xfrm>
            <a:off x="838200" y="1825625"/>
            <a:ext cx="5162550" cy="3990975"/>
          </a:xfrm>
        </p:spPr>
        <p:txBody>
          <a:bodyPr>
            <a:normAutofit/>
          </a:bodyPr>
          <a:lstStyle/>
          <a:p>
            <a:pPr marL="0" indent="0">
              <a:buNone/>
            </a:pPr>
            <a:r>
              <a:rPr lang="sv-SE" b="1"/>
              <a:t>Februari 2025: 85%</a:t>
            </a:r>
          </a:p>
          <a:p>
            <a:r>
              <a:rPr lang="sv-SE"/>
              <a:t>Min: 48%</a:t>
            </a:r>
          </a:p>
          <a:p>
            <a:r>
              <a:rPr lang="sv-SE"/>
              <a:t>Max 100%</a:t>
            </a:r>
          </a:p>
          <a:p>
            <a:r>
              <a:rPr lang="sv-SE"/>
              <a:t>17 enheter över den av Hälso- och sjukvårdsnämnden beslutade lägstanivån 90%</a:t>
            </a:r>
          </a:p>
        </p:txBody>
      </p:sp>
      <p:pic>
        <p:nvPicPr>
          <p:cNvPr id="7" name="Bildobjekt 6" descr="Pastellklot på en gungbräda">
            <a:extLst>
              <a:ext uri="{FF2B5EF4-FFF2-40B4-BE49-F238E27FC236}">
                <a16:creationId xmlns:a16="http://schemas.microsoft.com/office/drawing/2014/main" id="{1E5C032D-2197-EF6B-AA6E-99E65F00AD85}"/>
              </a:ext>
            </a:extLst>
          </p:cNvPr>
          <p:cNvPicPr>
            <a:picLocks noChangeAspect="1"/>
          </p:cNvPicPr>
          <p:nvPr/>
        </p:nvPicPr>
        <p:blipFill>
          <a:blip r:embed="rId2">
            <a:extLst>
              <a:ext uri="{28A0092B-C50C-407E-A947-70E740481C1C}">
                <a14:useLocalDpi xmlns:a14="http://schemas.microsoft.com/office/drawing/2010/main" val="0"/>
              </a:ext>
            </a:extLst>
          </a:blip>
          <a:srcRect l="13656" r="-3" b="-3"/>
          <a:stretch/>
        </p:blipFill>
        <p:spPr>
          <a:xfrm>
            <a:off x="6191252" y="1825625"/>
            <a:ext cx="5162550" cy="3990975"/>
          </a:xfrm>
          <a:prstGeom prst="rect">
            <a:avLst/>
          </a:prstGeom>
          <a:noFill/>
        </p:spPr>
      </p:pic>
    </p:spTree>
    <p:extLst>
      <p:ext uri="{BB962C8B-B14F-4D97-AF65-F5344CB8AC3E}">
        <p14:creationId xmlns:p14="http://schemas.microsoft.com/office/powerpoint/2010/main" val="12544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13777409-74C6-BABE-5242-EFB6D30F4D0A}"/>
              </a:ext>
            </a:extLst>
          </p:cNvPr>
          <p:cNvSpPr txBox="1"/>
          <p:nvPr/>
        </p:nvSpPr>
        <p:spPr>
          <a:xfrm>
            <a:off x="838200" y="365125"/>
            <a:ext cx="10515600" cy="1325563"/>
          </a:xfrm>
          <a:prstGeom prst="rect">
            <a:avLst/>
          </a:prstGeom>
        </p:spPr>
        <p:txBody>
          <a:bodyPr vert="horz" lIns="91440" tIns="45720" rIns="91440" bIns="45720" rtlCol="0" anchor="ctr" anchorCtr="0">
            <a:normAutofit/>
          </a:bodyPr>
          <a:lstStyle/>
          <a:p>
            <a:pPr>
              <a:spcBef>
                <a:spcPct val="0"/>
              </a:spcBef>
              <a:spcAft>
                <a:spcPts val="600"/>
              </a:spcAft>
            </a:pPr>
            <a:r>
              <a:rPr lang="en-US" sz="4400" b="1" kern="1200" err="1"/>
              <a:t>Följsamhet</a:t>
            </a:r>
            <a:r>
              <a:rPr lang="en-US" sz="4400" b="1" kern="1200"/>
              <a:t> till </a:t>
            </a:r>
            <a:r>
              <a:rPr lang="en-US" sz="4400" b="1" kern="1200" err="1"/>
              <a:t>trean</a:t>
            </a:r>
            <a:r>
              <a:rPr lang="en-US" sz="4400" b="1" kern="1200"/>
              <a:t> i </a:t>
            </a:r>
            <a:r>
              <a:rPr lang="en-US" sz="4400" b="1" kern="1200" err="1"/>
              <a:t>vårdgarantin</a:t>
            </a:r>
            <a:r>
              <a:rPr lang="en-US" sz="4400" b="1" kern="1200"/>
              <a:t> </a:t>
            </a:r>
          </a:p>
        </p:txBody>
      </p:sp>
      <p:pic>
        <p:nvPicPr>
          <p:cNvPr id="3" name="Bildobjekt 2" descr="En bild som visar text, skärmbild, linje, Graf&#10;&#10;Automatiskt genererad beskrivning">
            <a:extLst>
              <a:ext uri="{FF2B5EF4-FFF2-40B4-BE49-F238E27FC236}">
                <a16:creationId xmlns:a16="http://schemas.microsoft.com/office/drawing/2014/main" id="{0AA0D60D-D87B-368D-2AB1-DD32D9DFA8B4}"/>
              </a:ext>
            </a:extLst>
          </p:cNvPr>
          <p:cNvPicPr>
            <a:picLocks noChangeAspect="1"/>
          </p:cNvPicPr>
          <p:nvPr/>
        </p:nvPicPr>
        <p:blipFill>
          <a:blip r:embed="rId2"/>
          <a:srcRect t="9793" b="712"/>
          <a:stretch/>
        </p:blipFill>
        <p:spPr>
          <a:xfrm>
            <a:off x="838200" y="2221430"/>
            <a:ext cx="10515600" cy="4352544"/>
          </a:xfrm>
          <a:prstGeom prst="rect">
            <a:avLst/>
          </a:prstGeom>
          <a:noFill/>
        </p:spPr>
      </p:pic>
      <p:sp>
        <p:nvSpPr>
          <p:cNvPr id="2" name="textruta 1">
            <a:extLst>
              <a:ext uri="{FF2B5EF4-FFF2-40B4-BE49-F238E27FC236}">
                <a16:creationId xmlns:a16="http://schemas.microsoft.com/office/drawing/2014/main" id="{284955EB-FA0C-7516-0B8D-FC3EA5B3B0FA}"/>
              </a:ext>
            </a:extLst>
          </p:cNvPr>
          <p:cNvSpPr txBox="1"/>
          <p:nvPr/>
        </p:nvSpPr>
        <p:spPr>
          <a:xfrm>
            <a:off x="4784651" y="3317358"/>
            <a:ext cx="4380614" cy="707886"/>
          </a:xfrm>
          <a:prstGeom prst="rect">
            <a:avLst/>
          </a:prstGeom>
          <a:noFill/>
        </p:spPr>
        <p:txBody>
          <a:bodyPr wrap="square" rtlCol="0">
            <a:spAutoFit/>
          </a:bodyPr>
          <a:lstStyle/>
          <a:p>
            <a:pPr algn="ctr"/>
            <a:r>
              <a:rPr lang="sv-SE" sz="4000" b="1"/>
              <a:t>80%</a:t>
            </a:r>
          </a:p>
        </p:txBody>
      </p:sp>
    </p:spTree>
    <p:extLst>
      <p:ext uri="{BB962C8B-B14F-4D97-AF65-F5344CB8AC3E}">
        <p14:creationId xmlns:p14="http://schemas.microsoft.com/office/powerpoint/2010/main" val="1871537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latshållare för innehåll 2">
            <a:extLst>
              <a:ext uri="{FF2B5EF4-FFF2-40B4-BE49-F238E27FC236}">
                <a16:creationId xmlns:a16="http://schemas.microsoft.com/office/drawing/2014/main" id="{AC4292F9-9E36-887F-7EF7-3A08BC8608A3}"/>
              </a:ext>
            </a:extLst>
          </p:cNvPr>
          <p:cNvGraphicFramePr>
            <a:graphicFrameLocks noGrp="1"/>
          </p:cNvGraphicFramePr>
          <p:nvPr>
            <p:ph sz="half" idx="14"/>
          </p:nvPr>
        </p:nvGraphicFramePr>
        <p:xfrm>
          <a:off x="1800225" y="1135063"/>
          <a:ext cx="8639175" cy="4589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526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81E569-B4C6-4B30-89EA-639C48186430}"/>
              </a:ext>
            </a:extLst>
          </p:cNvPr>
          <p:cNvSpPr>
            <a:spLocks noGrp="1"/>
          </p:cNvSpPr>
          <p:nvPr>
            <p:ph type="title"/>
          </p:nvPr>
        </p:nvSpPr>
        <p:spPr>
          <a:xfrm>
            <a:off x="880844" y="516836"/>
            <a:ext cx="2696370" cy="1285332"/>
          </a:xfrm>
        </p:spPr>
        <p:txBody>
          <a:bodyPr>
            <a:normAutofit fontScale="90000"/>
          </a:bodyPr>
          <a:lstStyle/>
          <a:p>
            <a:r>
              <a:rPr lang="sv-SE" sz="3600">
                <a:solidFill>
                  <a:srgbClr val="FFFFFF"/>
                </a:solidFill>
              </a:rPr>
              <a:t>Vad tankas över till från våra system</a:t>
            </a:r>
          </a:p>
        </p:txBody>
      </p:sp>
      <p:sp>
        <p:nvSpPr>
          <p:cNvPr id="3" name="Platshållare för innehåll 2">
            <a:extLst>
              <a:ext uri="{FF2B5EF4-FFF2-40B4-BE49-F238E27FC236}">
                <a16:creationId xmlns:a16="http://schemas.microsoft.com/office/drawing/2014/main" id="{1E08E7DC-61CA-45BC-95AE-EC665F40D3A9}"/>
              </a:ext>
            </a:extLst>
          </p:cNvPr>
          <p:cNvSpPr>
            <a:spLocks noGrp="1"/>
          </p:cNvSpPr>
          <p:nvPr>
            <p:ph idx="1"/>
          </p:nvPr>
        </p:nvSpPr>
        <p:spPr>
          <a:xfrm>
            <a:off x="492370" y="2095130"/>
            <a:ext cx="3721181" cy="3894189"/>
          </a:xfrm>
        </p:spPr>
        <p:txBody>
          <a:bodyPr>
            <a:normAutofit/>
          </a:bodyPr>
          <a:lstStyle/>
          <a:p>
            <a:r>
              <a:rPr lang="sv-SE" sz="1500">
                <a:solidFill>
                  <a:srgbClr val="FFFFFF"/>
                </a:solidFill>
              </a:rPr>
              <a:t>Patient som omfattas av den förstärkta vårdgarantin, använd besökstypen nybesök som startar igång väntetidsuppföljningen</a:t>
            </a:r>
          </a:p>
          <a:p>
            <a:endParaRPr lang="sv-SE" sz="1500">
              <a:solidFill>
                <a:srgbClr val="FFFFFF"/>
              </a:solidFill>
            </a:endParaRPr>
          </a:p>
          <a:p>
            <a:pPr marL="0" indent="0">
              <a:buNone/>
            </a:pPr>
            <a:endParaRPr lang="sv-SE" sz="1500">
              <a:solidFill>
                <a:srgbClr val="FFFFFF"/>
              </a:solidFill>
            </a:endParaRPr>
          </a:p>
          <a:p>
            <a:pPr marL="0" indent="0">
              <a:buNone/>
            </a:pPr>
            <a:endParaRPr lang="sv-SE" sz="1500">
              <a:solidFill>
                <a:srgbClr val="FFFFFF"/>
              </a:solidFill>
            </a:endParaRPr>
          </a:p>
        </p:txBody>
      </p:sp>
      <p:pic>
        <p:nvPicPr>
          <p:cNvPr id="4" name="Bildobjekt 3">
            <a:extLst>
              <a:ext uri="{FF2B5EF4-FFF2-40B4-BE49-F238E27FC236}">
                <a16:creationId xmlns:a16="http://schemas.microsoft.com/office/drawing/2014/main" id="{4D3E65FB-E593-4ABD-A778-B9B124AF6956}"/>
              </a:ext>
            </a:extLst>
          </p:cNvPr>
          <p:cNvPicPr>
            <a:picLocks noChangeAspect="1"/>
          </p:cNvPicPr>
          <p:nvPr/>
        </p:nvPicPr>
        <p:blipFill>
          <a:blip r:embed="rId3"/>
          <a:stretch>
            <a:fillRect/>
          </a:stretch>
        </p:blipFill>
        <p:spPr>
          <a:xfrm>
            <a:off x="4783962" y="549969"/>
            <a:ext cx="6798082" cy="5438464"/>
          </a:xfrm>
          <a:prstGeom prst="rect">
            <a:avLst/>
          </a:prstGeom>
        </p:spPr>
      </p:pic>
      <p:sp>
        <p:nvSpPr>
          <p:cNvPr id="5" name="Rektangel 4">
            <a:extLst>
              <a:ext uri="{FF2B5EF4-FFF2-40B4-BE49-F238E27FC236}">
                <a16:creationId xmlns:a16="http://schemas.microsoft.com/office/drawing/2014/main" id="{0EEA846B-C6BB-44E7-8711-0F3D87065186}"/>
              </a:ext>
            </a:extLst>
          </p:cNvPr>
          <p:cNvSpPr/>
          <p:nvPr/>
        </p:nvSpPr>
        <p:spPr>
          <a:xfrm>
            <a:off x="4847208" y="4589755"/>
            <a:ext cx="1624613" cy="390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691E9E0D-C7BF-42E8-8420-F8267FEF9827}"/>
              </a:ext>
            </a:extLst>
          </p:cNvPr>
          <p:cNvSpPr txBox="1"/>
          <p:nvPr/>
        </p:nvSpPr>
        <p:spPr>
          <a:xfrm>
            <a:off x="819151" y="2338321"/>
            <a:ext cx="3286528" cy="3231654"/>
          </a:xfrm>
          <a:prstGeom prst="rect">
            <a:avLst/>
          </a:prstGeom>
          <a:noFill/>
        </p:spPr>
        <p:txBody>
          <a:bodyPr wrap="square" rtlCol="0">
            <a:spAutoFit/>
          </a:bodyPr>
          <a:lstStyle/>
          <a:p>
            <a:r>
              <a:rPr lang="sv-SE" sz="2000" b="1"/>
              <a:t>Parametrar som tankas upp till databasen Signe på SKR</a:t>
            </a:r>
          </a:p>
          <a:p>
            <a:endParaRPr lang="sv-SE"/>
          </a:p>
          <a:p>
            <a:r>
              <a:rPr lang="sv-SE"/>
              <a:t>Har du konstaterat att patienten är en vårdgarantipatient, välj besökstypen nybesök</a:t>
            </a:r>
          </a:p>
          <a:p>
            <a:endParaRPr lang="sv-SE"/>
          </a:p>
          <a:p>
            <a:r>
              <a:rPr lang="sv-SE" b="1" i="1"/>
              <a:t>Annars registreras återbesök</a:t>
            </a:r>
          </a:p>
        </p:txBody>
      </p:sp>
      <p:sp>
        <p:nvSpPr>
          <p:cNvPr id="7" name="Ellips 6">
            <a:extLst>
              <a:ext uri="{FF2B5EF4-FFF2-40B4-BE49-F238E27FC236}">
                <a16:creationId xmlns:a16="http://schemas.microsoft.com/office/drawing/2014/main" id="{FE424382-EA03-4FCC-A78D-87DE46F3F176}"/>
              </a:ext>
            </a:extLst>
          </p:cNvPr>
          <p:cNvSpPr/>
          <p:nvPr/>
        </p:nvSpPr>
        <p:spPr>
          <a:xfrm>
            <a:off x="4634144" y="4394446"/>
            <a:ext cx="1837677" cy="5859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pilkoppling 9">
            <a:extLst>
              <a:ext uri="{FF2B5EF4-FFF2-40B4-BE49-F238E27FC236}">
                <a16:creationId xmlns:a16="http://schemas.microsoft.com/office/drawing/2014/main" id="{E2ED4171-3F61-4F56-875C-CD8BBB628074}"/>
              </a:ext>
            </a:extLst>
          </p:cNvPr>
          <p:cNvCxnSpPr>
            <a:cxnSpLocks/>
            <a:endCxn id="7" idx="2"/>
          </p:cNvCxnSpPr>
          <p:nvPr/>
        </p:nvCxnSpPr>
        <p:spPr>
          <a:xfrm>
            <a:off x="3143661" y="4527611"/>
            <a:ext cx="1490483" cy="159799"/>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9" name="Bildobjekt 8" descr="Frangipaniblomma">
            <a:extLst>
              <a:ext uri="{FF2B5EF4-FFF2-40B4-BE49-F238E27FC236}">
                <a16:creationId xmlns:a16="http://schemas.microsoft.com/office/drawing/2014/main" id="{25BD1461-3D69-61E2-4B6A-079B9D7A0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844" y="121596"/>
            <a:ext cx="3143462" cy="2095130"/>
          </a:xfrm>
          <a:prstGeom prst="rect">
            <a:avLst/>
          </a:prstGeom>
        </p:spPr>
      </p:pic>
    </p:spTree>
    <p:extLst>
      <p:ext uri="{BB962C8B-B14F-4D97-AF65-F5344CB8AC3E}">
        <p14:creationId xmlns:p14="http://schemas.microsoft.com/office/powerpoint/2010/main" val="227381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573AB0-4B87-4032-BF3E-936C0102DAE2}"/>
              </a:ext>
            </a:extLst>
          </p:cNvPr>
          <p:cNvSpPr>
            <a:spLocks noGrp="1"/>
          </p:cNvSpPr>
          <p:nvPr>
            <p:ph type="title"/>
          </p:nvPr>
        </p:nvSpPr>
        <p:spPr>
          <a:xfrm>
            <a:off x="685799" y="764373"/>
            <a:ext cx="3977639" cy="1600200"/>
          </a:xfrm>
        </p:spPr>
        <p:txBody>
          <a:bodyPr anchor="b">
            <a:normAutofit/>
          </a:bodyPr>
          <a:lstStyle/>
          <a:p>
            <a:pPr algn="l"/>
            <a:r>
              <a:rPr lang="sv-SE" sz="2700"/>
              <a:t>Avvikelseorsak</a:t>
            </a:r>
          </a:p>
        </p:txBody>
      </p:sp>
      <p:sp>
        <p:nvSpPr>
          <p:cNvPr id="3" name="Platshållare för innehåll 2">
            <a:extLst>
              <a:ext uri="{FF2B5EF4-FFF2-40B4-BE49-F238E27FC236}">
                <a16:creationId xmlns:a16="http://schemas.microsoft.com/office/drawing/2014/main" id="{C33A172E-7D83-4512-8882-B7563950261B}"/>
              </a:ext>
            </a:extLst>
          </p:cNvPr>
          <p:cNvSpPr>
            <a:spLocks noGrp="1"/>
          </p:cNvSpPr>
          <p:nvPr>
            <p:ph idx="1"/>
          </p:nvPr>
        </p:nvSpPr>
        <p:spPr>
          <a:xfrm>
            <a:off x="685800" y="2364573"/>
            <a:ext cx="3977639" cy="3854112"/>
          </a:xfrm>
        </p:spPr>
        <p:txBody>
          <a:bodyPr>
            <a:normAutofit/>
          </a:bodyPr>
          <a:lstStyle/>
          <a:p>
            <a:pPr marL="0" indent="0">
              <a:buNone/>
            </a:pPr>
            <a:r>
              <a:rPr lang="sv-SE" sz="1600"/>
              <a:t>Patient som  omfattas av den förstärkta vårdgarantin, men inte vill ta erbjuden tid inom vårdgarantin – ex kan inte komma förrän om en vecka.</a:t>
            </a:r>
          </a:p>
          <a:p>
            <a:pPr marL="0" indent="0">
              <a:buNone/>
            </a:pPr>
            <a:r>
              <a:rPr lang="sv-SE" sz="1600" b="1"/>
              <a:t>Registrera nybesök och patienten avstår vårdgarantin som avvikelseorsak</a:t>
            </a:r>
          </a:p>
          <a:p>
            <a:pPr marL="0" indent="0">
              <a:buNone/>
            </a:pPr>
            <a:endParaRPr lang="sv-SE" sz="1600"/>
          </a:p>
          <a:p>
            <a:pPr marL="0" indent="0">
              <a:buNone/>
            </a:pPr>
            <a:endParaRPr lang="sv-SE" sz="1600"/>
          </a:p>
        </p:txBody>
      </p:sp>
      <p:pic>
        <p:nvPicPr>
          <p:cNvPr id="5" name="Bildobjekt 4">
            <a:extLst>
              <a:ext uri="{FF2B5EF4-FFF2-40B4-BE49-F238E27FC236}">
                <a16:creationId xmlns:a16="http://schemas.microsoft.com/office/drawing/2014/main" id="{5C42A42A-A812-4E64-B9B6-A5B4A1B5F55F}"/>
              </a:ext>
            </a:extLst>
          </p:cNvPr>
          <p:cNvPicPr>
            <a:picLocks noChangeAspect="1"/>
          </p:cNvPicPr>
          <p:nvPr/>
        </p:nvPicPr>
        <p:blipFill>
          <a:blip r:embed="rId3"/>
          <a:stretch>
            <a:fillRect/>
          </a:stretch>
        </p:blipFill>
        <p:spPr>
          <a:xfrm>
            <a:off x="4972699" y="1154845"/>
            <a:ext cx="6533501" cy="4655119"/>
          </a:xfrm>
          <a:prstGeom prst="rect">
            <a:avLst/>
          </a:prstGeom>
        </p:spPr>
      </p:pic>
      <p:sp>
        <p:nvSpPr>
          <p:cNvPr id="4" name="Rektangel 3">
            <a:extLst>
              <a:ext uri="{FF2B5EF4-FFF2-40B4-BE49-F238E27FC236}">
                <a16:creationId xmlns:a16="http://schemas.microsoft.com/office/drawing/2014/main" id="{D88C099A-F836-4114-B760-D621A308B1AB}"/>
              </a:ext>
            </a:extLst>
          </p:cNvPr>
          <p:cNvSpPr/>
          <p:nvPr/>
        </p:nvSpPr>
        <p:spPr>
          <a:xfrm>
            <a:off x="5098741" y="2787588"/>
            <a:ext cx="1532878" cy="1509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71112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4B2128-BAC0-025F-B794-6031E8C7C204}"/>
              </a:ext>
            </a:extLst>
          </p:cNvPr>
          <p:cNvSpPr>
            <a:spLocks noGrp="1"/>
          </p:cNvSpPr>
          <p:nvPr>
            <p:ph type="title"/>
          </p:nvPr>
        </p:nvSpPr>
        <p:spPr/>
        <p:txBody>
          <a:bodyPr/>
          <a:lstStyle/>
          <a:p>
            <a:r>
              <a:rPr lang="sv-SE"/>
              <a:t>Dagens punkter</a:t>
            </a:r>
            <a:br>
              <a:rPr lang="sv-SE"/>
            </a:br>
            <a:r>
              <a:rPr lang="sv-SE"/>
              <a:t>	</a:t>
            </a:r>
          </a:p>
        </p:txBody>
      </p:sp>
      <p:sp>
        <p:nvSpPr>
          <p:cNvPr id="3" name="Platshållare för text 2">
            <a:extLst>
              <a:ext uri="{FF2B5EF4-FFF2-40B4-BE49-F238E27FC236}">
                <a16:creationId xmlns:a16="http://schemas.microsoft.com/office/drawing/2014/main" id="{B2BA704A-3634-08EE-28A5-406F89CBF8E6}"/>
              </a:ext>
            </a:extLst>
          </p:cNvPr>
          <p:cNvSpPr>
            <a:spLocks noGrp="1"/>
          </p:cNvSpPr>
          <p:nvPr>
            <p:ph type="body" sz="quarter" idx="13"/>
          </p:nvPr>
        </p:nvSpPr>
        <p:spPr>
          <a:xfrm>
            <a:off x="2496809" y="1926258"/>
            <a:ext cx="7200000" cy="4683264"/>
          </a:xfrm>
        </p:spPr>
        <p:txBody>
          <a:bodyPr vert="horz" lIns="91440" tIns="45720" rIns="91440" bIns="45720" rtlCol="0" anchor="t">
            <a:noAutofit/>
          </a:bodyPr>
          <a:lstStyle/>
          <a:p>
            <a:pPr marL="251460" indent="-251460"/>
            <a:r>
              <a:rPr lang="sv-SE"/>
              <a:t>13.00 – 13.10 	Inledning, Petra</a:t>
            </a:r>
            <a:endParaRPr lang="en-US"/>
          </a:p>
          <a:p>
            <a:pPr marL="251460" indent="-251460"/>
            <a:r>
              <a:rPr lang="sv-SE"/>
              <a:t>13.10 – 13.20 	Tillgänglighet, Anna</a:t>
            </a:r>
            <a:endParaRPr lang="sv-SE">
              <a:cs typeface="Arial"/>
            </a:endParaRPr>
          </a:p>
          <a:p>
            <a:pPr marL="251460" indent="-251460"/>
            <a:r>
              <a:rPr lang="sv-SE"/>
              <a:t>13.20 – 13.40       Allmänmedicinska frågor</a:t>
            </a:r>
          </a:p>
          <a:p>
            <a:pPr marL="251460" indent="-251460"/>
            <a:r>
              <a:rPr lang="sv-SE"/>
              <a:t>13.40 – 13.45 	Bensträckare</a:t>
            </a:r>
          </a:p>
          <a:p>
            <a:pPr marL="251460" indent="-251460"/>
            <a:r>
              <a:rPr lang="sv-SE"/>
              <a:t>13.45 – 14.45       	Revidering av FFU              			Anders</a:t>
            </a:r>
            <a:endParaRPr lang="sv-SE">
              <a:cs typeface="Arial"/>
            </a:endParaRPr>
          </a:p>
          <a:p>
            <a:pPr marL="251460" indent="-251460"/>
            <a:r>
              <a:rPr lang="sv-SE"/>
              <a:t>14.45 – 15:00      </a:t>
            </a:r>
            <a:r>
              <a:rPr lang="sv-SE">
                <a:cs typeface="Arial"/>
              </a:rPr>
              <a:t> Paus</a:t>
            </a:r>
          </a:p>
          <a:p>
            <a:pPr marL="251460" indent="-251460"/>
            <a:r>
              <a:rPr lang="sv-SE"/>
              <a:t>15:00 – 15.30       FFU-processen, Lars</a:t>
            </a:r>
            <a:r>
              <a:rPr lang="sv-SE">
                <a:cs typeface="Arial"/>
              </a:rPr>
              <a:t> &amp; </a:t>
            </a:r>
            <a:r>
              <a:rPr lang="sv-SE"/>
              <a:t>Kristin</a:t>
            </a:r>
            <a:endParaRPr lang="sv-SE">
              <a:cs typeface="Arial"/>
            </a:endParaRPr>
          </a:p>
          <a:p>
            <a:pPr marL="251460" indent="-251460"/>
            <a:r>
              <a:rPr lang="sv-SE"/>
              <a:t>15.30 – 16.00       Tilläggsuppdrag</a:t>
            </a:r>
            <a:endParaRPr lang="sv-SE">
              <a:cs typeface="Arial"/>
            </a:endParaRPr>
          </a:p>
        </p:txBody>
      </p:sp>
    </p:spTree>
    <p:extLst>
      <p:ext uri="{BB962C8B-B14F-4D97-AF65-F5344CB8AC3E}">
        <p14:creationId xmlns:p14="http://schemas.microsoft.com/office/powerpoint/2010/main" val="408476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CF6488-46DA-4D4F-91AD-8173B3B5B33F}"/>
              </a:ext>
            </a:extLst>
          </p:cNvPr>
          <p:cNvSpPr>
            <a:spLocks noGrp="1"/>
          </p:cNvSpPr>
          <p:nvPr>
            <p:ph type="title"/>
          </p:nvPr>
        </p:nvSpPr>
        <p:spPr>
          <a:xfrm>
            <a:off x="2496809" y="972000"/>
            <a:ext cx="7200000" cy="1325563"/>
          </a:xfrm>
          <a:prstGeom prst="rect">
            <a:avLst/>
          </a:prstGeom>
        </p:spPr>
        <p:txBody>
          <a:bodyPr anchor="b">
            <a:normAutofit/>
          </a:bodyPr>
          <a:lstStyle/>
          <a:p>
            <a:pPr algn="ctr"/>
            <a:r>
              <a:rPr lang="sv-SE"/>
              <a:t>Vad omfattas av vårdgarantin inom primärvården?</a:t>
            </a:r>
          </a:p>
        </p:txBody>
      </p:sp>
      <p:sp>
        <p:nvSpPr>
          <p:cNvPr id="3" name="Platshållare för innehåll 2">
            <a:extLst>
              <a:ext uri="{FF2B5EF4-FFF2-40B4-BE49-F238E27FC236}">
                <a16:creationId xmlns:a16="http://schemas.microsoft.com/office/drawing/2014/main" id="{9A742A14-933B-4ED0-8A05-B1294CF1201D}"/>
              </a:ext>
            </a:extLst>
          </p:cNvPr>
          <p:cNvSpPr>
            <a:spLocks noGrp="1"/>
          </p:cNvSpPr>
          <p:nvPr>
            <p:ph type="body" sz="quarter" idx="13"/>
          </p:nvPr>
        </p:nvSpPr>
        <p:spPr>
          <a:xfrm>
            <a:off x="2496809" y="2482850"/>
            <a:ext cx="7200000" cy="3240000"/>
          </a:xfrm>
          <a:prstGeom prst="rect">
            <a:avLst/>
          </a:prstGeom>
        </p:spPr>
        <p:txBody>
          <a:bodyPr vert="horz" lIns="91440" tIns="45720" rIns="91440" bIns="45720" rtlCol="0" anchor="t">
            <a:normAutofit/>
          </a:bodyPr>
          <a:lstStyle/>
          <a:p>
            <a:pPr marL="0" indent="0">
              <a:lnSpc>
                <a:spcPct val="90000"/>
              </a:lnSpc>
              <a:buNone/>
            </a:pPr>
            <a:r>
              <a:rPr lang="sv-SE" sz="2800" b="1" i="1"/>
              <a:t>Tänk utifrån patientens hälsotillstånd! </a:t>
            </a:r>
          </a:p>
          <a:p>
            <a:pPr marL="251460" indent="-251460">
              <a:lnSpc>
                <a:spcPct val="90000"/>
              </a:lnSpc>
            </a:pPr>
            <a:r>
              <a:rPr lang="sv-SE" sz="2800"/>
              <a:t>Av vården </a:t>
            </a:r>
            <a:r>
              <a:rPr lang="sv-SE" sz="2800" i="1" err="1"/>
              <a:t>obedömt</a:t>
            </a:r>
            <a:r>
              <a:rPr lang="sv-SE" sz="2800"/>
              <a:t> hälsotillstånd, där behovsbedömningen visar behov av medicinsk bedömning</a:t>
            </a:r>
            <a:endParaRPr lang="sv-SE" sz="2800">
              <a:cs typeface="Arial"/>
            </a:endParaRPr>
          </a:p>
          <a:p>
            <a:pPr marL="251460" indent="-251460">
              <a:lnSpc>
                <a:spcPct val="90000"/>
              </a:lnSpc>
            </a:pPr>
            <a:r>
              <a:rPr lang="sv-SE" sz="2800"/>
              <a:t>Känt hälsotillstånd som har försämrats</a:t>
            </a:r>
            <a:endParaRPr lang="sv-SE" sz="2800">
              <a:cs typeface="Arial"/>
            </a:endParaRPr>
          </a:p>
          <a:p>
            <a:pPr marL="251460" indent="-251460">
              <a:lnSpc>
                <a:spcPct val="90000"/>
              </a:lnSpc>
            </a:pPr>
            <a:r>
              <a:rPr lang="sv-SE" sz="2800"/>
              <a:t>Känt hälsotillstånd med utebliven förväntad effekt av behandling</a:t>
            </a:r>
            <a:endParaRPr lang="sv-SE" sz="2800">
              <a:cs typeface="Arial"/>
            </a:endParaRPr>
          </a:p>
          <a:p>
            <a:pPr marL="0" indent="0">
              <a:lnSpc>
                <a:spcPct val="90000"/>
              </a:lnSpc>
              <a:buNone/>
            </a:pPr>
            <a:endParaRPr lang="sv-SE" sz="1700" b="1" i="1"/>
          </a:p>
          <a:p>
            <a:pPr marL="0" indent="0">
              <a:lnSpc>
                <a:spcPct val="90000"/>
              </a:lnSpc>
              <a:buNone/>
            </a:pPr>
            <a:endParaRPr lang="sv-SE" sz="1700"/>
          </a:p>
          <a:p>
            <a:pPr marL="0" indent="0">
              <a:lnSpc>
                <a:spcPct val="90000"/>
              </a:lnSpc>
              <a:buNone/>
            </a:pPr>
            <a:endParaRPr lang="sv-SE" sz="1700"/>
          </a:p>
        </p:txBody>
      </p:sp>
    </p:spTree>
    <p:extLst>
      <p:ext uri="{BB962C8B-B14F-4D97-AF65-F5344CB8AC3E}">
        <p14:creationId xmlns:p14="http://schemas.microsoft.com/office/powerpoint/2010/main" val="635682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BA845F-07D4-B3E6-2A8D-425BB2572215}"/>
              </a:ext>
            </a:extLst>
          </p:cNvPr>
          <p:cNvSpPr>
            <a:spLocks noGrp="1"/>
          </p:cNvSpPr>
          <p:nvPr>
            <p:ph type="title"/>
          </p:nvPr>
        </p:nvSpPr>
        <p:spPr>
          <a:xfrm>
            <a:off x="2496809" y="390975"/>
            <a:ext cx="7200000" cy="1325563"/>
          </a:xfrm>
        </p:spPr>
        <p:txBody>
          <a:bodyPr/>
          <a:lstStyle/>
          <a:p>
            <a:r>
              <a:rPr lang="sv-SE"/>
              <a:t>Vem omfattas </a:t>
            </a:r>
            <a:r>
              <a:rPr lang="sv-SE" i="1"/>
              <a:t>inte</a:t>
            </a:r>
            <a:r>
              <a:rPr lang="sv-SE"/>
              <a:t> av den förstärkta vårdgarantin?</a:t>
            </a:r>
          </a:p>
        </p:txBody>
      </p:sp>
      <p:sp>
        <p:nvSpPr>
          <p:cNvPr id="3" name="Platshållare för text 2">
            <a:extLst>
              <a:ext uri="{FF2B5EF4-FFF2-40B4-BE49-F238E27FC236}">
                <a16:creationId xmlns:a16="http://schemas.microsoft.com/office/drawing/2014/main" id="{11E05258-A558-2E0D-D3B4-1E794A8D56B1}"/>
              </a:ext>
            </a:extLst>
          </p:cNvPr>
          <p:cNvSpPr>
            <a:spLocks noGrp="1"/>
          </p:cNvSpPr>
          <p:nvPr>
            <p:ph type="body" sz="quarter" idx="13"/>
          </p:nvPr>
        </p:nvSpPr>
        <p:spPr>
          <a:xfrm>
            <a:off x="2496809" y="1987550"/>
            <a:ext cx="7200000" cy="3240000"/>
          </a:xfrm>
        </p:spPr>
        <p:txBody>
          <a:bodyPr/>
          <a:lstStyle/>
          <a:p>
            <a:pPr marL="0" indent="0">
              <a:buNone/>
            </a:pPr>
            <a:r>
              <a:rPr lang="sv-SE" b="1" i="1"/>
              <a:t>Tänk utifrån patientens hälsotillstånd! </a:t>
            </a:r>
            <a:endParaRPr lang="sv-SE"/>
          </a:p>
          <a:p>
            <a:r>
              <a:rPr lang="sv-SE"/>
              <a:t>Patient som är aktuell för uppföljningsbesök (återbesök)</a:t>
            </a:r>
          </a:p>
          <a:p>
            <a:r>
              <a:rPr lang="sv-SE"/>
              <a:t>Patient som kommer på remiss</a:t>
            </a:r>
          </a:p>
          <a:p>
            <a:r>
              <a:rPr lang="sv-SE"/>
              <a:t>Patient där besöket ingår i en vårdkedja och medicinsk bedömning är genomförd, samt att hälsotillståndet är oförändrat</a:t>
            </a:r>
          </a:p>
          <a:p>
            <a:r>
              <a:rPr lang="sv-SE"/>
              <a:t>Sjukintyg är en del av behandlingen, inte ett hälsotillstånd</a:t>
            </a:r>
          </a:p>
        </p:txBody>
      </p:sp>
    </p:spTree>
    <p:extLst>
      <p:ext uri="{BB962C8B-B14F-4D97-AF65-F5344CB8AC3E}">
        <p14:creationId xmlns:p14="http://schemas.microsoft.com/office/powerpoint/2010/main" val="4190150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DD2E36-E24E-67D4-5242-5B6DB47A036C}"/>
              </a:ext>
            </a:extLst>
          </p:cNvPr>
          <p:cNvSpPr>
            <a:spLocks noGrp="1"/>
          </p:cNvSpPr>
          <p:nvPr>
            <p:ph type="title"/>
          </p:nvPr>
        </p:nvSpPr>
        <p:spPr>
          <a:xfrm>
            <a:off x="2496809" y="492242"/>
            <a:ext cx="7200000" cy="938546"/>
          </a:xfrm>
        </p:spPr>
        <p:txBody>
          <a:bodyPr/>
          <a:lstStyle/>
          <a:p>
            <a:r>
              <a:rPr lang="sv-SE"/>
              <a:t>Behovsbedömning och tidsgränser</a:t>
            </a:r>
          </a:p>
        </p:txBody>
      </p:sp>
      <p:sp>
        <p:nvSpPr>
          <p:cNvPr id="3" name="Platshållare för text 2">
            <a:extLst>
              <a:ext uri="{FF2B5EF4-FFF2-40B4-BE49-F238E27FC236}">
                <a16:creationId xmlns:a16="http://schemas.microsoft.com/office/drawing/2014/main" id="{53096FDF-4A22-9E8F-7A57-2C7DB60C3037}"/>
              </a:ext>
            </a:extLst>
          </p:cNvPr>
          <p:cNvSpPr>
            <a:spLocks noGrp="1"/>
          </p:cNvSpPr>
          <p:nvPr>
            <p:ph type="body" sz="quarter" idx="13"/>
          </p:nvPr>
        </p:nvSpPr>
        <p:spPr>
          <a:xfrm>
            <a:off x="2496809" y="1711324"/>
            <a:ext cx="7200000" cy="3569607"/>
          </a:xfrm>
        </p:spPr>
        <p:txBody>
          <a:bodyPr/>
          <a:lstStyle/>
          <a:p>
            <a:pPr marL="0" indent="0">
              <a:buNone/>
            </a:pPr>
            <a:r>
              <a:rPr lang="sv-SE"/>
              <a:t>Vid behovsbedömningen bedöms det om</a:t>
            </a:r>
          </a:p>
          <a:p>
            <a:r>
              <a:rPr lang="sv-SE"/>
              <a:t>Patientens hälsotillstånd är vårdnivå egenvårdsråd</a:t>
            </a:r>
          </a:p>
          <a:p>
            <a:r>
              <a:rPr lang="sv-SE"/>
              <a:t>Patientens hälsotillstånd omfattas av vårdgarantin</a:t>
            </a:r>
          </a:p>
          <a:p>
            <a:r>
              <a:rPr lang="sv-SE"/>
              <a:t>Hälsotillståndet är brådskande och en medicinsk bedömning behöver ske idag (dag 0)</a:t>
            </a:r>
          </a:p>
          <a:p>
            <a:r>
              <a:rPr lang="sv-SE"/>
              <a:t>Hälsotillståndet är subakut och en medicinsk bedömning behöver ske imorgon, i övermorgon eller dagen efter övermorgon (dag 1-3)</a:t>
            </a:r>
          </a:p>
        </p:txBody>
      </p:sp>
      <p:sp>
        <p:nvSpPr>
          <p:cNvPr id="4" name="Rektangel 3" descr="Kalenderdatum">
            <a:extLst>
              <a:ext uri="{FF2B5EF4-FFF2-40B4-BE49-F238E27FC236}">
                <a16:creationId xmlns:a16="http://schemas.microsoft.com/office/drawing/2014/main" id="{532E9CA5-72FF-C450-65C2-B839FDE3EFA9}"/>
              </a:ext>
            </a:extLst>
          </p:cNvPr>
          <p:cNvSpPr/>
          <p:nvPr/>
        </p:nvSpPr>
        <p:spPr>
          <a:xfrm>
            <a:off x="1227195" y="2574234"/>
            <a:ext cx="976788" cy="1465183"/>
          </a:xfrm>
          <a:prstGeom prst="rect">
            <a:avLst/>
          </a:prstGeom>
          <a:blipFill>
            <a:blip r:embed="rId2"/>
            <a:srcRect/>
            <a:stretch>
              <a:fillRect l="-63000" r="-6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sv-SE"/>
          </a:p>
        </p:txBody>
      </p:sp>
    </p:spTree>
    <p:extLst>
      <p:ext uri="{BB962C8B-B14F-4D97-AF65-F5344CB8AC3E}">
        <p14:creationId xmlns:p14="http://schemas.microsoft.com/office/powerpoint/2010/main" val="3974948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AC52F1-5923-18C1-C77F-AA2AEC64BF25}"/>
              </a:ext>
            </a:extLst>
          </p:cNvPr>
          <p:cNvSpPr>
            <a:spLocks noGrp="1"/>
          </p:cNvSpPr>
          <p:nvPr>
            <p:ph type="ctrTitle"/>
          </p:nvPr>
        </p:nvSpPr>
        <p:spPr>
          <a:xfrm>
            <a:off x="4255643" y="2493628"/>
            <a:ext cx="6935641" cy="1311128"/>
          </a:xfrm>
        </p:spPr>
        <p:txBody>
          <a:bodyPr/>
          <a:lstStyle/>
          <a:p>
            <a:r>
              <a:rPr lang="sv-SE"/>
              <a:t>Aktuella allmänmedicinska frågor</a:t>
            </a:r>
          </a:p>
        </p:txBody>
      </p:sp>
      <p:sp>
        <p:nvSpPr>
          <p:cNvPr id="3" name="Underrubrik 2">
            <a:extLst>
              <a:ext uri="{FF2B5EF4-FFF2-40B4-BE49-F238E27FC236}">
                <a16:creationId xmlns:a16="http://schemas.microsoft.com/office/drawing/2014/main" id="{A8761A35-C769-28F3-F82A-88C74D1659BC}"/>
              </a:ext>
            </a:extLst>
          </p:cNvPr>
          <p:cNvSpPr>
            <a:spLocks noGrp="1"/>
          </p:cNvSpPr>
          <p:nvPr>
            <p:ph type="subTitle" idx="1"/>
          </p:nvPr>
        </p:nvSpPr>
        <p:spPr/>
        <p:txBody>
          <a:bodyPr/>
          <a:lstStyle/>
          <a:p>
            <a:r>
              <a:rPr lang="sv-SE"/>
              <a:t>Eric Le Brasseur</a:t>
            </a:r>
          </a:p>
          <a:p>
            <a:r>
              <a:rPr lang="sv-SE"/>
              <a:t>Vårdvalsråd 2025-03-06</a:t>
            </a:r>
          </a:p>
        </p:txBody>
      </p:sp>
    </p:spTree>
    <p:extLst>
      <p:ext uri="{BB962C8B-B14F-4D97-AF65-F5344CB8AC3E}">
        <p14:creationId xmlns:p14="http://schemas.microsoft.com/office/powerpoint/2010/main" val="1441625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7E04AA5-2778-446A-1976-DA0FE81DE0A2}"/>
              </a:ext>
            </a:extLst>
          </p:cNvPr>
          <p:cNvPicPr>
            <a:picLocks noChangeAspect="1"/>
          </p:cNvPicPr>
          <p:nvPr/>
        </p:nvPicPr>
        <p:blipFill>
          <a:blip r:embed="rId2"/>
          <a:stretch>
            <a:fillRect/>
          </a:stretch>
        </p:blipFill>
        <p:spPr>
          <a:xfrm>
            <a:off x="0" y="62143"/>
            <a:ext cx="12192000" cy="6761039"/>
          </a:xfrm>
          <a:prstGeom prst="rect">
            <a:avLst/>
          </a:prstGeom>
        </p:spPr>
      </p:pic>
    </p:spTree>
    <p:extLst>
      <p:ext uri="{BB962C8B-B14F-4D97-AF65-F5344CB8AC3E}">
        <p14:creationId xmlns:p14="http://schemas.microsoft.com/office/powerpoint/2010/main" val="288725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E564D34-7BBE-E512-B1F0-FF4579575C5F}"/>
              </a:ext>
            </a:extLst>
          </p:cNvPr>
          <p:cNvSpPr>
            <a:spLocks noGrp="1"/>
          </p:cNvSpPr>
          <p:nvPr>
            <p:ph type="title"/>
          </p:nvPr>
        </p:nvSpPr>
        <p:spPr/>
        <p:txBody>
          <a:bodyPr/>
          <a:lstStyle/>
          <a:p>
            <a:r>
              <a:rPr lang="sv-SE"/>
              <a:t>Antal besök sedan maj 2023</a:t>
            </a:r>
          </a:p>
        </p:txBody>
      </p:sp>
      <p:pic>
        <p:nvPicPr>
          <p:cNvPr id="7" name="Platshållare för innehåll 6">
            <a:extLst>
              <a:ext uri="{FF2B5EF4-FFF2-40B4-BE49-F238E27FC236}">
                <a16:creationId xmlns:a16="http://schemas.microsoft.com/office/drawing/2014/main" id="{7F2F1CDA-639E-B30F-C8E1-7D90231BB031}"/>
              </a:ext>
            </a:extLst>
          </p:cNvPr>
          <p:cNvPicPr>
            <a:picLocks noGrp="1" noChangeAspect="1"/>
          </p:cNvPicPr>
          <p:nvPr>
            <p:ph idx="1"/>
          </p:nvPr>
        </p:nvPicPr>
        <p:blipFill>
          <a:blip r:embed="rId2"/>
          <a:stretch>
            <a:fillRect/>
          </a:stretch>
        </p:blipFill>
        <p:spPr>
          <a:xfrm>
            <a:off x="1881101" y="1600200"/>
            <a:ext cx="8415510" cy="4584700"/>
          </a:xfrm>
        </p:spPr>
      </p:pic>
      <p:sp>
        <p:nvSpPr>
          <p:cNvPr id="8" name="Pil: nedåt 7">
            <a:extLst>
              <a:ext uri="{FF2B5EF4-FFF2-40B4-BE49-F238E27FC236}">
                <a16:creationId xmlns:a16="http://schemas.microsoft.com/office/drawing/2014/main" id="{7A845069-0F51-B1EF-59D9-90591CE853E4}"/>
              </a:ext>
            </a:extLst>
          </p:cNvPr>
          <p:cNvSpPr/>
          <p:nvPr/>
        </p:nvSpPr>
        <p:spPr>
          <a:xfrm>
            <a:off x="5638800" y="4724400"/>
            <a:ext cx="371475" cy="4286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8134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D48C14F-DF70-13C7-4720-809CC99679B2}"/>
              </a:ext>
            </a:extLst>
          </p:cNvPr>
          <p:cNvPicPr>
            <a:picLocks noChangeAspect="1"/>
          </p:cNvPicPr>
          <p:nvPr/>
        </p:nvPicPr>
        <p:blipFill>
          <a:blip r:embed="rId2"/>
          <a:stretch>
            <a:fillRect/>
          </a:stretch>
        </p:blipFill>
        <p:spPr>
          <a:xfrm>
            <a:off x="0" y="308629"/>
            <a:ext cx="12192000" cy="6240742"/>
          </a:xfrm>
          <a:prstGeom prst="rect">
            <a:avLst/>
          </a:prstGeom>
        </p:spPr>
      </p:pic>
    </p:spTree>
    <p:extLst>
      <p:ext uri="{BB962C8B-B14F-4D97-AF65-F5344CB8AC3E}">
        <p14:creationId xmlns:p14="http://schemas.microsoft.com/office/powerpoint/2010/main" val="188325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7F7D5E6-8225-FA73-DCA1-EA645283B515}"/>
              </a:ext>
            </a:extLst>
          </p:cNvPr>
          <p:cNvPicPr>
            <a:picLocks noChangeAspect="1"/>
          </p:cNvPicPr>
          <p:nvPr/>
        </p:nvPicPr>
        <p:blipFill>
          <a:blip r:embed="rId2"/>
          <a:stretch>
            <a:fillRect/>
          </a:stretch>
        </p:blipFill>
        <p:spPr>
          <a:xfrm>
            <a:off x="0" y="257070"/>
            <a:ext cx="12192000" cy="6343859"/>
          </a:xfrm>
          <a:prstGeom prst="rect">
            <a:avLst/>
          </a:prstGeom>
        </p:spPr>
      </p:pic>
    </p:spTree>
    <p:extLst>
      <p:ext uri="{BB962C8B-B14F-4D97-AF65-F5344CB8AC3E}">
        <p14:creationId xmlns:p14="http://schemas.microsoft.com/office/powerpoint/2010/main" val="394194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2CC92AF-B134-7283-2FC4-EEC59BEFE207}"/>
              </a:ext>
            </a:extLst>
          </p:cNvPr>
          <p:cNvPicPr>
            <a:picLocks noChangeAspect="1"/>
          </p:cNvPicPr>
          <p:nvPr/>
        </p:nvPicPr>
        <p:blipFill>
          <a:blip r:embed="rId2"/>
          <a:stretch>
            <a:fillRect/>
          </a:stretch>
        </p:blipFill>
        <p:spPr>
          <a:xfrm>
            <a:off x="0" y="299520"/>
            <a:ext cx="12192000" cy="6258959"/>
          </a:xfrm>
          <a:prstGeom prst="rect">
            <a:avLst/>
          </a:prstGeom>
        </p:spPr>
      </p:pic>
    </p:spTree>
    <p:extLst>
      <p:ext uri="{BB962C8B-B14F-4D97-AF65-F5344CB8AC3E}">
        <p14:creationId xmlns:p14="http://schemas.microsoft.com/office/powerpoint/2010/main" val="116966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28C45-A5D8-6E4F-1090-B291ADF1E66E}"/>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E03828DA-6037-EEB7-A61B-F92FF581CB8F}"/>
              </a:ext>
            </a:extLst>
          </p:cNvPr>
          <p:cNvPicPr>
            <a:picLocks noChangeAspect="1"/>
          </p:cNvPicPr>
          <p:nvPr/>
        </p:nvPicPr>
        <p:blipFill>
          <a:blip r:embed="rId2"/>
          <a:stretch>
            <a:fillRect/>
          </a:stretch>
        </p:blipFill>
        <p:spPr>
          <a:xfrm>
            <a:off x="0" y="303622"/>
            <a:ext cx="12192000" cy="6250755"/>
          </a:xfrm>
          <a:prstGeom prst="rect">
            <a:avLst/>
          </a:prstGeom>
        </p:spPr>
      </p:pic>
      <p:sp>
        <p:nvSpPr>
          <p:cNvPr id="6" name="Pil: höger 5">
            <a:extLst>
              <a:ext uri="{FF2B5EF4-FFF2-40B4-BE49-F238E27FC236}">
                <a16:creationId xmlns:a16="http://schemas.microsoft.com/office/drawing/2014/main" id="{E58755CB-3EF2-107C-59D9-1C019241DC90}"/>
              </a:ext>
            </a:extLst>
          </p:cNvPr>
          <p:cNvSpPr/>
          <p:nvPr/>
        </p:nvSpPr>
        <p:spPr>
          <a:xfrm>
            <a:off x="11384355" y="1730343"/>
            <a:ext cx="438150" cy="247650"/>
          </a:xfrm>
          <a:prstGeom prst="rightArrow">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7290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a:xfrm>
            <a:off x="4255643" y="2493628"/>
            <a:ext cx="6428921" cy="1311128"/>
          </a:xfrm>
        </p:spPr>
        <p:txBody>
          <a:bodyPr/>
          <a:lstStyle/>
          <a:p>
            <a:r>
              <a:rPr lang="sv-SE"/>
              <a:t>Ledningsinformation vårdvalsråd</a:t>
            </a:r>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p:txBody>
          <a:bodyPr vert="horz" lIns="91440" tIns="45720" rIns="91440" bIns="45720" rtlCol="0" anchor="t">
            <a:noAutofit/>
          </a:bodyPr>
          <a:lstStyle/>
          <a:p>
            <a:r>
              <a:rPr lang="sv-SE"/>
              <a:t>2025-03-06</a:t>
            </a:r>
          </a:p>
        </p:txBody>
      </p:sp>
    </p:spTree>
    <p:extLst>
      <p:ext uri="{BB962C8B-B14F-4D97-AF65-F5344CB8AC3E}">
        <p14:creationId xmlns:p14="http://schemas.microsoft.com/office/powerpoint/2010/main" val="166502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CA85F14-D412-3CC3-E5D8-DFFD774F54DD}"/>
              </a:ext>
            </a:extLst>
          </p:cNvPr>
          <p:cNvPicPr>
            <a:picLocks noChangeAspect="1"/>
          </p:cNvPicPr>
          <p:nvPr/>
        </p:nvPicPr>
        <p:blipFill>
          <a:blip r:embed="rId2"/>
          <a:stretch>
            <a:fillRect/>
          </a:stretch>
        </p:blipFill>
        <p:spPr>
          <a:xfrm>
            <a:off x="0" y="296427"/>
            <a:ext cx="12192000" cy="6265145"/>
          </a:xfrm>
          <a:prstGeom prst="rect">
            <a:avLst/>
          </a:prstGeom>
        </p:spPr>
      </p:pic>
    </p:spTree>
    <p:extLst>
      <p:ext uri="{BB962C8B-B14F-4D97-AF65-F5344CB8AC3E}">
        <p14:creationId xmlns:p14="http://schemas.microsoft.com/office/powerpoint/2010/main" val="13907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7ECD60B-CF85-268B-810D-257E273B79D2}"/>
              </a:ext>
            </a:extLst>
          </p:cNvPr>
          <p:cNvPicPr>
            <a:picLocks noChangeAspect="1"/>
          </p:cNvPicPr>
          <p:nvPr/>
        </p:nvPicPr>
        <p:blipFill>
          <a:blip r:embed="rId2"/>
          <a:stretch>
            <a:fillRect/>
          </a:stretch>
        </p:blipFill>
        <p:spPr>
          <a:xfrm>
            <a:off x="0" y="382655"/>
            <a:ext cx="12192000" cy="6092689"/>
          </a:xfrm>
          <a:prstGeom prst="rect">
            <a:avLst/>
          </a:prstGeom>
        </p:spPr>
      </p:pic>
    </p:spTree>
    <p:extLst>
      <p:ext uri="{BB962C8B-B14F-4D97-AF65-F5344CB8AC3E}">
        <p14:creationId xmlns:p14="http://schemas.microsoft.com/office/powerpoint/2010/main" val="38835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38328F6-4A98-E978-6016-9C0EDA136F75}"/>
              </a:ext>
            </a:extLst>
          </p:cNvPr>
          <p:cNvPicPr>
            <a:picLocks noChangeAspect="1"/>
          </p:cNvPicPr>
          <p:nvPr/>
        </p:nvPicPr>
        <p:blipFill>
          <a:blip r:embed="rId2"/>
          <a:stretch>
            <a:fillRect/>
          </a:stretch>
        </p:blipFill>
        <p:spPr>
          <a:xfrm>
            <a:off x="2396496" y="1453128"/>
            <a:ext cx="7399008" cy="3951743"/>
          </a:xfrm>
          <a:prstGeom prst="rect">
            <a:avLst/>
          </a:prstGeom>
        </p:spPr>
      </p:pic>
    </p:spTree>
    <p:extLst>
      <p:ext uri="{BB962C8B-B14F-4D97-AF65-F5344CB8AC3E}">
        <p14:creationId xmlns:p14="http://schemas.microsoft.com/office/powerpoint/2010/main" val="55052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38E34F-F5AD-C129-4635-98FC8A311D24}"/>
              </a:ext>
            </a:extLst>
          </p:cNvPr>
          <p:cNvSpPr>
            <a:spLocks noGrp="1"/>
          </p:cNvSpPr>
          <p:nvPr>
            <p:ph type="title"/>
          </p:nvPr>
        </p:nvSpPr>
        <p:spPr/>
        <p:txBody>
          <a:bodyPr>
            <a:normAutofit/>
          </a:bodyPr>
          <a:lstStyle/>
          <a:p>
            <a:r>
              <a:rPr lang="sv-SE">
                <a:solidFill>
                  <a:srgbClr val="3D3D3D"/>
                </a:solidFill>
              </a:rPr>
              <a:t>Remiss vid misstanke om DVT</a:t>
            </a:r>
            <a:endParaRPr lang="sv-SE"/>
          </a:p>
        </p:txBody>
      </p:sp>
      <p:sp>
        <p:nvSpPr>
          <p:cNvPr id="7" name="Platshållare för innehåll 6">
            <a:extLst>
              <a:ext uri="{FF2B5EF4-FFF2-40B4-BE49-F238E27FC236}">
                <a16:creationId xmlns:a16="http://schemas.microsoft.com/office/drawing/2014/main" id="{88A7CE97-55E2-DFA1-3F90-623E50A9E5CB}"/>
              </a:ext>
            </a:extLst>
          </p:cNvPr>
          <p:cNvSpPr>
            <a:spLocks noGrp="1"/>
          </p:cNvSpPr>
          <p:nvPr>
            <p:ph idx="1"/>
          </p:nvPr>
        </p:nvSpPr>
        <p:spPr/>
        <p:txBody>
          <a:bodyPr vert="horz" lIns="91440" tIns="45720" rIns="91440" bIns="45720" rtlCol="0" anchor="t">
            <a:normAutofit/>
          </a:bodyPr>
          <a:lstStyle/>
          <a:p>
            <a:pPr marL="251460" indent="-251460"/>
            <a:r>
              <a:rPr lang="sv-SE"/>
              <a:t>Vid misstanke om DVT ska allmänläkare remittera patienten direkt till ultraljud. </a:t>
            </a:r>
          </a:p>
          <a:p>
            <a:pPr marL="251460" indent="-251460"/>
            <a:r>
              <a:rPr lang="sv-SE"/>
              <a:t>Ring alltid röntgenavdelningen för bokning av akut ultraljud</a:t>
            </a:r>
            <a:endParaRPr lang="sv-SE">
              <a:cs typeface="Arial"/>
            </a:endParaRPr>
          </a:p>
          <a:p>
            <a:pPr marL="0" indent="0">
              <a:buNone/>
            </a:pPr>
            <a:endParaRPr lang="sv-SE">
              <a:cs typeface="Arial"/>
            </a:endParaRPr>
          </a:p>
          <a:p>
            <a:pPr marL="251460" indent="-251460"/>
            <a:endParaRPr lang="sv-SE">
              <a:cs typeface="Arial"/>
            </a:endParaRPr>
          </a:p>
          <a:p>
            <a:pPr marL="0" indent="0">
              <a:buNone/>
            </a:pPr>
            <a:r>
              <a:rPr lang="sv-SE">
                <a:hlinkClick r:id="rId2"/>
              </a:rPr>
              <a:t>VÅR-11462-v.7.0 Handläggning i öppenvård vid misstanke om DVT och SVT i nedre extremitet</a:t>
            </a:r>
            <a:endParaRPr lang="sv-SE"/>
          </a:p>
        </p:txBody>
      </p:sp>
    </p:spTree>
    <p:extLst>
      <p:ext uri="{BB962C8B-B14F-4D97-AF65-F5344CB8AC3E}">
        <p14:creationId xmlns:p14="http://schemas.microsoft.com/office/powerpoint/2010/main" val="952125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23A9F752-83DD-6202-2F70-9A313A98DF15}"/>
              </a:ext>
            </a:extLst>
          </p:cNvPr>
          <p:cNvPicPr>
            <a:picLocks noChangeAspect="1"/>
          </p:cNvPicPr>
          <p:nvPr/>
        </p:nvPicPr>
        <p:blipFill>
          <a:blip r:embed="rId2"/>
          <a:stretch>
            <a:fillRect/>
          </a:stretch>
        </p:blipFill>
        <p:spPr>
          <a:xfrm>
            <a:off x="0" y="1846082"/>
            <a:ext cx="12192000" cy="3165835"/>
          </a:xfrm>
          <a:prstGeom prst="rect">
            <a:avLst/>
          </a:prstGeom>
        </p:spPr>
      </p:pic>
    </p:spTree>
    <p:extLst>
      <p:ext uri="{BB962C8B-B14F-4D97-AF65-F5344CB8AC3E}">
        <p14:creationId xmlns:p14="http://schemas.microsoft.com/office/powerpoint/2010/main" val="137723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D6F822-180C-EB80-15F9-9E9D038BE8AF}"/>
              </a:ext>
            </a:extLst>
          </p:cNvPr>
          <p:cNvSpPr>
            <a:spLocks noGrp="1"/>
          </p:cNvSpPr>
          <p:nvPr>
            <p:ph type="title"/>
          </p:nvPr>
        </p:nvSpPr>
        <p:spPr>
          <a:xfrm>
            <a:off x="609600" y="274639"/>
            <a:ext cx="10959008" cy="1143000"/>
          </a:xfrm>
        </p:spPr>
        <p:txBody>
          <a:bodyPr anchor="ctr">
            <a:normAutofit/>
          </a:bodyPr>
          <a:lstStyle/>
          <a:p>
            <a:r>
              <a:rPr lang="sv-SE"/>
              <a:t>PSA-testning – förslag till ändring</a:t>
            </a:r>
          </a:p>
        </p:txBody>
      </p:sp>
      <p:graphicFrame>
        <p:nvGraphicFramePr>
          <p:cNvPr id="6" name="Platshållare för innehåll 2">
            <a:extLst>
              <a:ext uri="{FF2B5EF4-FFF2-40B4-BE49-F238E27FC236}">
                <a16:creationId xmlns:a16="http://schemas.microsoft.com/office/drawing/2014/main" id="{415A30BC-EA34-977F-80AD-08F1050018FD}"/>
              </a:ext>
            </a:extLst>
          </p:cNvPr>
          <p:cNvGraphicFramePr>
            <a:graphicFrameLocks noGrp="1"/>
          </p:cNvGraphicFramePr>
          <p:nvPr>
            <p:ph idx="1"/>
          </p:nvPr>
        </p:nvGraphicFramePr>
        <p:xfrm>
          <a:off x="609600" y="1600201"/>
          <a:ext cx="10959008" cy="458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436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A55696-D8B9-1C09-8EC4-50F211FF0D48}"/>
              </a:ext>
            </a:extLst>
          </p:cNvPr>
          <p:cNvSpPr>
            <a:spLocks noGrp="1"/>
          </p:cNvSpPr>
          <p:nvPr>
            <p:ph type="title"/>
          </p:nvPr>
        </p:nvSpPr>
        <p:spPr/>
        <p:txBody>
          <a:bodyPr>
            <a:normAutofit/>
          </a:bodyPr>
          <a:lstStyle/>
          <a:p>
            <a:r>
              <a:rPr lang="sv-SE"/>
              <a:t>Trombosprofylax vid tandvård i narkos</a:t>
            </a:r>
          </a:p>
        </p:txBody>
      </p:sp>
      <p:sp>
        <p:nvSpPr>
          <p:cNvPr id="3" name="Platshållare för innehåll 2">
            <a:extLst>
              <a:ext uri="{FF2B5EF4-FFF2-40B4-BE49-F238E27FC236}">
                <a16:creationId xmlns:a16="http://schemas.microsoft.com/office/drawing/2014/main" id="{5A697793-B86F-C8CA-3593-C828C58AC383}"/>
              </a:ext>
            </a:extLst>
          </p:cNvPr>
          <p:cNvSpPr>
            <a:spLocks noGrp="1"/>
          </p:cNvSpPr>
          <p:nvPr>
            <p:ph idx="1"/>
          </p:nvPr>
        </p:nvSpPr>
        <p:spPr/>
        <p:txBody>
          <a:bodyPr>
            <a:normAutofit fontScale="92500" lnSpcReduction="10000"/>
          </a:bodyPr>
          <a:lstStyle/>
          <a:p>
            <a:pPr marL="0" indent="0">
              <a:buNone/>
            </a:pPr>
            <a:r>
              <a:rPr lang="sv-SE"/>
              <a:t>Synpunktsinhämtning angående övertagning av uppdrag efter möte med tandläkare och narkosläkare</a:t>
            </a:r>
          </a:p>
          <a:p>
            <a:r>
              <a:rPr lang="sv-SE"/>
              <a:t>70-80 patienter per år, alla vuxna, som behöver tandvård i narkos på grund av funktionsnedsättningar, psykisk ohälsa, neuropsykiatrisk funktionshinder, tandvårdsrädsla</a:t>
            </a:r>
          </a:p>
          <a:p>
            <a:r>
              <a:rPr lang="sv-SE"/>
              <a:t>Kirurgiskt sett är det små ingrepp, men ofta görs flera åtgärder samtidigt, varför det tar 1-3 timmar, ibland upp till fem timmar</a:t>
            </a:r>
          </a:p>
          <a:p>
            <a:r>
              <a:rPr lang="sv-SE"/>
              <a:t>Flertalet patienter är uppegående</a:t>
            </a:r>
          </a:p>
          <a:p>
            <a:r>
              <a:rPr lang="sv-SE"/>
              <a:t>Det finns ingen konsensus behandling</a:t>
            </a:r>
          </a:p>
          <a:p>
            <a:r>
              <a:rPr lang="sv-SE"/>
              <a:t>Hittills har man inte givit något profylax</a:t>
            </a:r>
          </a:p>
          <a:p>
            <a:pPr marL="0" indent="0">
              <a:buNone/>
            </a:pPr>
            <a:endParaRPr lang="sv-SE"/>
          </a:p>
        </p:txBody>
      </p:sp>
      <p:sp>
        <p:nvSpPr>
          <p:cNvPr id="4" name="textruta 3">
            <a:extLst>
              <a:ext uri="{FF2B5EF4-FFF2-40B4-BE49-F238E27FC236}">
                <a16:creationId xmlns:a16="http://schemas.microsoft.com/office/drawing/2014/main" id="{96B81F30-77DB-D58D-67A8-C7EF43ED3E37}"/>
              </a:ext>
            </a:extLst>
          </p:cNvPr>
          <p:cNvSpPr txBox="1"/>
          <p:nvPr/>
        </p:nvSpPr>
        <p:spPr>
          <a:xfrm rot="1811917">
            <a:off x="2557462" y="2942636"/>
            <a:ext cx="7077075" cy="1569660"/>
          </a:xfrm>
          <a:prstGeom prst="rect">
            <a:avLst/>
          </a:prstGeom>
          <a:noFill/>
          <a:ln w="50800">
            <a:solidFill>
              <a:srgbClr val="00B050"/>
            </a:solidFill>
          </a:ln>
        </p:spPr>
        <p:txBody>
          <a:bodyPr wrap="square" rtlCol="0">
            <a:spAutoFit/>
          </a:bodyPr>
          <a:lstStyle/>
          <a:p>
            <a:r>
              <a:rPr lang="sv-SE" sz="9600" b="1">
                <a:solidFill>
                  <a:srgbClr val="00B050"/>
                </a:solidFill>
                <a:latin typeface="+mj-lt"/>
              </a:rPr>
              <a:t>Frågan löst</a:t>
            </a:r>
          </a:p>
        </p:txBody>
      </p:sp>
    </p:spTree>
    <p:extLst>
      <p:ext uri="{BB962C8B-B14F-4D97-AF65-F5344CB8AC3E}">
        <p14:creationId xmlns:p14="http://schemas.microsoft.com/office/powerpoint/2010/main" val="8799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3CC4E-4F3F-CCBB-2E42-943E7CA18D93}"/>
              </a:ext>
            </a:extLst>
          </p:cNvPr>
          <p:cNvSpPr>
            <a:spLocks noGrp="1"/>
          </p:cNvSpPr>
          <p:nvPr>
            <p:ph type="title"/>
          </p:nvPr>
        </p:nvSpPr>
        <p:spPr>
          <a:xfrm>
            <a:off x="2496000" y="832611"/>
            <a:ext cx="7200000" cy="700683"/>
          </a:xfrm>
        </p:spPr>
        <p:txBody>
          <a:bodyPr/>
          <a:lstStyle/>
          <a:p>
            <a:r>
              <a:rPr lang="sv-SE" dirty="0"/>
              <a:t>Varför har några enheter lägre läkemedelskostnader än andra?</a:t>
            </a:r>
          </a:p>
        </p:txBody>
      </p:sp>
      <p:sp>
        <p:nvSpPr>
          <p:cNvPr id="3" name="Platshållare för text 2">
            <a:extLst>
              <a:ext uri="{FF2B5EF4-FFF2-40B4-BE49-F238E27FC236}">
                <a16:creationId xmlns:a16="http://schemas.microsoft.com/office/drawing/2014/main" id="{8B819069-3AB7-EFC9-D942-75CD239B079D}"/>
              </a:ext>
            </a:extLst>
          </p:cNvPr>
          <p:cNvSpPr>
            <a:spLocks noGrp="1"/>
          </p:cNvSpPr>
          <p:nvPr>
            <p:ph type="body" sz="quarter" idx="13"/>
          </p:nvPr>
        </p:nvSpPr>
        <p:spPr>
          <a:xfrm>
            <a:off x="2496000" y="1721614"/>
            <a:ext cx="7200000" cy="2888723"/>
          </a:xfrm>
        </p:spPr>
        <p:txBody>
          <a:bodyPr/>
          <a:lstStyle/>
          <a:p>
            <a:pPr marL="0" indent="0">
              <a:buNone/>
            </a:pPr>
            <a:r>
              <a:rPr lang="sv-SE" sz="1800" b="1" dirty="0"/>
              <a:t>Låga kostnader kan bero på att man valt läkemedel som är</a:t>
            </a:r>
            <a:endParaRPr lang="sv-SE" sz="1400" b="1" dirty="0"/>
          </a:p>
          <a:p>
            <a:pPr lvl="1"/>
            <a:r>
              <a:rPr lang="sv-SE" sz="1600" dirty="0"/>
              <a:t>Kostnadseffektiva (rekommenderade)</a:t>
            </a:r>
          </a:p>
          <a:p>
            <a:pPr lvl="1"/>
            <a:r>
              <a:rPr lang="sv-SE" sz="1600" dirty="0"/>
              <a:t>Inte så många patienter som står på läkemedel</a:t>
            </a:r>
          </a:p>
          <a:p>
            <a:pPr lvl="1"/>
            <a:r>
              <a:rPr lang="sv-SE" sz="1600" dirty="0"/>
              <a:t>Patientantalet är lägre än snittet</a:t>
            </a:r>
          </a:p>
          <a:p>
            <a:pPr lvl="1"/>
            <a:r>
              <a:rPr lang="sv-SE" sz="1600" dirty="0"/>
              <a:t>Att antingen behandlare eller patient valt att avstå behandling</a:t>
            </a:r>
          </a:p>
          <a:p>
            <a:pPr lvl="2"/>
            <a:r>
              <a:rPr lang="sv-SE" sz="1400" dirty="0"/>
              <a:t>Det senaste åren har vi skickat ut (via läkemedelsblommor, i nästan varje utskick) </a:t>
            </a:r>
            <a:r>
              <a:rPr lang="sv-SE" sz="1400" dirty="0" err="1"/>
              <a:t>ang</a:t>
            </a:r>
            <a:r>
              <a:rPr lang="sv-SE" sz="1400" dirty="0"/>
              <a:t> att kostnader för inkontinensläkemedel, att 1a handsval är mer än 8 ggr billigare, tom skrivit låtar om detta</a:t>
            </a:r>
          </a:p>
          <a:p>
            <a:pPr lvl="2"/>
            <a:r>
              <a:rPr lang="sv-SE" sz="1400" dirty="0"/>
              <a:t>På den första sidan i presentationen som skickas ut varje månad (läkemedelsblommorna) står det följande:</a:t>
            </a:r>
          </a:p>
        </p:txBody>
      </p:sp>
      <p:sp>
        <p:nvSpPr>
          <p:cNvPr id="5" name="textruta 4">
            <a:extLst>
              <a:ext uri="{FF2B5EF4-FFF2-40B4-BE49-F238E27FC236}">
                <a16:creationId xmlns:a16="http://schemas.microsoft.com/office/drawing/2014/main" id="{98D5084B-8CAB-DD93-6514-DB3EA4A4FD34}"/>
              </a:ext>
            </a:extLst>
          </p:cNvPr>
          <p:cNvSpPr txBox="1"/>
          <p:nvPr/>
        </p:nvSpPr>
        <p:spPr>
          <a:xfrm>
            <a:off x="2782244" y="5868795"/>
            <a:ext cx="69137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1" u="none" strike="noStrike" kern="1200" cap="none" spc="0" normalizeH="0" baseline="0" noProof="0" dirty="0">
                <a:ln>
                  <a:noFill/>
                </a:ln>
                <a:solidFill>
                  <a:srgbClr val="000000"/>
                </a:solidFill>
                <a:effectLst/>
                <a:uLnTx/>
                <a:uFillTx/>
                <a:latin typeface="Arial"/>
                <a:ea typeface="+mn-ea"/>
                <a:cs typeface="+mn-cs"/>
              </a:rPr>
              <a:t>Det finns ingen övergripande bild av att låga kostnader innebär låg kvalité</a:t>
            </a:r>
          </a:p>
        </p:txBody>
      </p:sp>
      <p:sp>
        <p:nvSpPr>
          <p:cNvPr id="7" name="textruta 6">
            <a:extLst>
              <a:ext uri="{FF2B5EF4-FFF2-40B4-BE49-F238E27FC236}">
                <a16:creationId xmlns:a16="http://schemas.microsoft.com/office/drawing/2014/main" id="{12311EEC-6AAF-21ED-DB87-8CC17FA31A97}"/>
              </a:ext>
            </a:extLst>
          </p:cNvPr>
          <p:cNvSpPr txBox="1"/>
          <p:nvPr/>
        </p:nvSpPr>
        <p:spPr>
          <a:xfrm>
            <a:off x="1552467" y="4931789"/>
            <a:ext cx="975251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srgbClr val="FF0000"/>
                </a:solidFill>
                <a:effectLst/>
                <a:uLnTx/>
                <a:uFillTx/>
                <a:latin typeface="Arial"/>
                <a:ea typeface="+mn-ea"/>
                <a:cs typeface="+mn-cs"/>
              </a:rPr>
              <a:t>”Rätt läkemedel ges till rätt patient, i en individuell dosering och behandlingstid, och till lägsta möjliga kostnad för patienterna och samhället” </a:t>
            </a:r>
            <a:br>
              <a:rPr kumimoji="0" lang="sv-SE" sz="1200" b="0" i="0" u="none" strike="noStrike" kern="1200" cap="none" spc="0" normalizeH="0" baseline="0" noProof="0" dirty="0">
                <a:ln>
                  <a:noFill/>
                </a:ln>
                <a:solidFill>
                  <a:srgbClr val="000000"/>
                </a:solidFill>
                <a:effectLst/>
                <a:uLnTx/>
                <a:uFillTx/>
                <a:latin typeface="Arial"/>
                <a:ea typeface="+mn-ea"/>
                <a:cs typeface="+mn-cs"/>
              </a:rPr>
            </a:br>
            <a:r>
              <a:rPr kumimoji="0" lang="sv-SE" sz="1000" b="0" i="1" u="none" strike="noStrike" kern="1200" cap="none" spc="0" normalizeH="0" baseline="0" noProof="0" dirty="0">
                <a:ln>
                  <a:noFill/>
                </a:ln>
                <a:solidFill>
                  <a:srgbClr val="000000"/>
                </a:solidFill>
                <a:effectLst/>
                <a:uLnTx/>
                <a:uFillTx/>
                <a:latin typeface="Arial"/>
                <a:ea typeface="+mn-ea"/>
                <a:cs typeface="+mn-cs"/>
              </a:rPr>
              <a:t>(WHO:s begrepp ”rationell läkemedelsanvändning")</a:t>
            </a:r>
            <a:endParaRPr kumimoji="0" lang="sv-SE"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Ju närmre enheten kommer målen, ju lägre blir kostnaden för de läkemedel vi jobbar med vilket ger utrymme för nya läkemedel</a:t>
            </a:r>
          </a:p>
        </p:txBody>
      </p:sp>
    </p:spTree>
    <p:extLst>
      <p:ext uri="{BB962C8B-B14F-4D97-AF65-F5344CB8AC3E}">
        <p14:creationId xmlns:p14="http://schemas.microsoft.com/office/powerpoint/2010/main" val="422461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2D96-DD6C-FC76-03C1-37D9E4E1B9A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62F89DE-855D-8277-12D5-91C58B351DD1}"/>
              </a:ext>
            </a:extLst>
          </p:cNvPr>
          <p:cNvSpPr>
            <a:spLocks noGrp="1"/>
          </p:cNvSpPr>
          <p:nvPr>
            <p:ph type="title"/>
          </p:nvPr>
        </p:nvSpPr>
        <p:spPr>
          <a:xfrm>
            <a:off x="2189448" y="758355"/>
            <a:ext cx="7813103" cy="1325563"/>
          </a:xfrm>
        </p:spPr>
        <p:txBody>
          <a:bodyPr/>
          <a:lstStyle/>
          <a:p>
            <a:r>
              <a:rPr lang="sv-SE"/>
              <a:t>Särskild händelse, vad händer då?</a:t>
            </a:r>
          </a:p>
        </p:txBody>
      </p:sp>
      <p:sp>
        <p:nvSpPr>
          <p:cNvPr id="3" name="Platshållare för text 2">
            <a:extLst>
              <a:ext uri="{FF2B5EF4-FFF2-40B4-BE49-F238E27FC236}">
                <a16:creationId xmlns:a16="http://schemas.microsoft.com/office/drawing/2014/main" id="{38B795BB-1D4F-CBF4-C9E2-C00CA328B72B}"/>
              </a:ext>
            </a:extLst>
          </p:cNvPr>
          <p:cNvSpPr>
            <a:spLocks noGrp="1"/>
          </p:cNvSpPr>
          <p:nvPr>
            <p:ph type="body" sz="quarter" idx="13"/>
          </p:nvPr>
        </p:nvSpPr>
        <p:spPr>
          <a:xfrm>
            <a:off x="2189448" y="2269205"/>
            <a:ext cx="8071042" cy="3240000"/>
          </a:xfrm>
        </p:spPr>
        <p:txBody>
          <a:bodyPr vert="horz" lIns="91440" tIns="45720" rIns="91440" bIns="45720" rtlCol="0" anchor="t">
            <a:noAutofit/>
          </a:bodyPr>
          <a:lstStyle/>
          <a:p>
            <a:pPr marL="251460" indent="-251460"/>
            <a:r>
              <a:rPr lang="sv-SE" sz="2000"/>
              <a:t>Med anledningen av att Region Värmland gick upp i stabsläge förra veckan på grund av händelsen i Örebro aktiverades regional särskild sjukvårdsledning (RSSL) och lokal särskild sjukvårdsledning CSK (LSSL). </a:t>
            </a:r>
          </a:p>
          <a:p>
            <a:pPr marL="251460" indent="-251460"/>
            <a:r>
              <a:rPr lang="sv-SE" sz="2000"/>
              <a:t>Beslut togs om stabsläge vilket innebär att man följer händelsen och händelseutvecklingen för att kunna agera och vidta nödvändiga åtgärder med kort varsel. </a:t>
            </a:r>
            <a:endParaRPr lang="sv-SE" sz="2000">
              <a:cs typeface="Arial"/>
            </a:endParaRPr>
          </a:p>
          <a:p>
            <a:pPr marL="251460" indent="-251460"/>
            <a:r>
              <a:rPr lang="sv-SE" sz="2000"/>
              <a:t>När hälso- och sjukvården går upp i beredskapslägen - vad ska du som medarbetare göra? </a:t>
            </a:r>
            <a:endParaRPr lang="sv-SE" sz="2000">
              <a:cs typeface="Arial"/>
            </a:endParaRPr>
          </a:p>
          <a:p>
            <a:pPr marL="502920" lvl="1" indent="-251460"/>
            <a:r>
              <a:rPr lang="sv-SE" sz="1800"/>
              <a:t>Håll koll på intranätet. Det är din närmaste chef som ger besked om/hur du påverkas. Hör du inget från din chef så jobbar du på som vanligt. </a:t>
            </a:r>
            <a:endParaRPr lang="sv-SE" sz="1800">
              <a:cs typeface="Arial"/>
            </a:endParaRPr>
          </a:p>
          <a:p>
            <a:pPr marL="251460" indent="-251460"/>
            <a:r>
              <a:rPr lang="sv-SE" sz="2000">
                <a:cs typeface="Arial"/>
                <a:hlinkClick r:id="rId3"/>
              </a:rPr>
              <a:t>Läs mer om särskild händelse och beredskapslägen på intranätet.</a:t>
            </a:r>
            <a:r>
              <a:rPr lang="sv-SE" sz="2000">
                <a:cs typeface="Arial"/>
              </a:rPr>
              <a:t> </a:t>
            </a:r>
          </a:p>
        </p:txBody>
      </p:sp>
    </p:spTree>
    <p:extLst>
      <p:ext uri="{BB962C8B-B14F-4D97-AF65-F5344CB8AC3E}">
        <p14:creationId xmlns:p14="http://schemas.microsoft.com/office/powerpoint/2010/main" val="1722247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C268-9618-69D1-EEDD-1C879613014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9ADDE71-29D2-5C8C-5F41-FB0B3706DAA8}"/>
              </a:ext>
            </a:extLst>
          </p:cNvPr>
          <p:cNvSpPr>
            <a:spLocks noGrp="1"/>
          </p:cNvSpPr>
          <p:nvPr>
            <p:ph type="title"/>
          </p:nvPr>
        </p:nvSpPr>
        <p:spPr>
          <a:xfrm>
            <a:off x="2496809" y="972000"/>
            <a:ext cx="9159482" cy="1325563"/>
          </a:xfrm>
        </p:spPr>
        <p:txBody>
          <a:bodyPr/>
          <a:lstStyle/>
          <a:p>
            <a:r>
              <a:rPr lang="sv-SE"/>
              <a:t>Beredskapsövning: </a:t>
            </a:r>
            <a:r>
              <a:rPr lang="sv-SE" err="1"/>
              <a:t>Resilient</a:t>
            </a:r>
            <a:r>
              <a:rPr lang="sv-SE"/>
              <a:t> </a:t>
            </a:r>
            <a:r>
              <a:rPr lang="sv-SE" err="1"/>
              <a:t>care</a:t>
            </a:r>
            <a:r>
              <a:rPr lang="sv-SE"/>
              <a:t> 2025</a:t>
            </a:r>
          </a:p>
        </p:txBody>
      </p:sp>
      <p:sp>
        <p:nvSpPr>
          <p:cNvPr id="3" name="Platshållare för text 2">
            <a:extLst>
              <a:ext uri="{FF2B5EF4-FFF2-40B4-BE49-F238E27FC236}">
                <a16:creationId xmlns:a16="http://schemas.microsoft.com/office/drawing/2014/main" id="{4142BCC0-414B-BB26-DC4B-8377E5AAC753}"/>
              </a:ext>
            </a:extLst>
          </p:cNvPr>
          <p:cNvSpPr>
            <a:spLocks noGrp="1"/>
          </p:cNvSpPr>
          <p:nvPr>
            <p:ph type="body" sz="quarter" idx="13"/>
          </p:nvPr>
        </p:nvSpPr>
        <p:spPr/>
        <p:txBody>
          <a:bodyPr vert="horz" lIns="91440" tIns="45720" rIns="91440" bIns="45720" rtlCol="0" anchor="t">
            <a:noAutofit/>
          </a:bodyPr>
          <a:lstStyle/>
          <a:p>
            <a:pPr marL="251460" indent="-251460"/>
            <a:r>
              <a:rPr lang="sv-SE" sz="1800"/>
              <a:t>I september kommer Socialstyrelsen tillsammans med Region Värmland att genomföra beredskapsövningen </a:t>
            </a:r>
            <a:r>
              <a:rPr lang="sv-SE" sz="1800" err="1"/>
              <a:t>Resilient</a:t>
            </a:r>
            <a:r>
              <a:rPr lang="sv-SE" sz="1800"/>
              <a:t> Care 25. </a:t>
            </a:r>
            <a:endParaRPr lang="sv-SE"/>
          </a:p>
          <a:p>
            <a:pPr marL="251460" indent="-251460"/>
            <a:r>
              <a:rPr lang="sv-SE" sz="1800"/>
              <a:t>Under en veckas tid (vecka 39) ska en tillfällig sjukvårdsenhet byggas upp på Karlstad </a:t>
            </a:r>
            <a:r>
              <a:rPr lang="sv-SE" sz="1800" err="1"/>
              <a:t>airport</a:t>
            </a:r>
            <a:r>
              <a:rPr lang="sv-SE" sz="1800"/>
              <a:t> och cirka 100 fiktiva patienter ska få vård för att sedan omfördelas vidare.</a:t>
            </a:r>
            <a:endParaRPr lang="sv-SE" sz="1800">
              <a:cs typeface="Arial"/>
            </a:endParaRPr>
          </a:p>
          <a:p>
            <a:pPr marL="251460" indent="-251460"/>
            <a:r>
              <a:rPr lang="sv-SE" sz="1800"/>
              <a:t>Totalt handlar det om lite över 20 personer som kommer att ingå i övningen från hälso- sjukvården. Information kommer till de verksamheter som berörs. </a:t>
            </a:r>
            <a:endParaRPr lang="sv-SE" sz="1800">
              <a:cs typeface="Arial"/>
            </a:endParaRPr>
          </a:p>
          <a:p>
            <a:pPr marL="251460" indent="-251460"/>
            <a:r>
              <a:rPr lang="sv-SE" sz="1800">
                <a:cs typeface="Arial"/>
              </a:rPr>
              <a:t>Det är en civil övning.</a:t>
            </a:r>
            <a:endParaRPr lang="sv-SE" sz="1800"/>
          </a:p>
          <a:p>
            <a:pPr marL="251460" indent="-251460"/>
            <a:r>
              <a:rPr lang="sv-SE" sz="1800">
                <a:hlinkClick r:id="rId2"/>
              </a:rPr>
              <a:t>Region Värmland nyckelaktör i beredskapsövning</a:t>
            </a:r>
            <a:endParaRPr lang="sv-SE" sz="1800">
              <a:cs typeface="Arial"/>
            </a:endParaRPr>
          </a:p>
          <a:p>
            <a:pPr marL="0" indent="0">
              <a:buNone/>
            </a:pPr>
            <a:endParaRPr lang="sv-SE" sz="1800"/>
          </a:p>
          <a:p>
            <a:pPr marL="251460" indent="-251460"/>
            <a:endParaRPr lang="sv-SE" sz="1800">
              <a:cs typeface="Arial"/>
            </a:endParaRPr>
          </a:p>
        </p:txBody>
      </p:sp>
    </p:spTree>
    <p:extLst>
      <p:ext uri="{BB962C8B-B14F-4D97-AF65-F5344CB8AC3E}">
        <p14:creationId xmlns:p14="http://schemas.microsoft.com/office/powerpoint/2010/main" val="27444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CF56A9-0EB0-9E27-49FA-838AECAF578A}"/>
              </a:ext>
            </a:extLst>
          </p:cNvPr>
          <p:cNvSpPr>
            <a:spLocks noGrp="1"/>
          </p:cNvSpPr>
          <p:nvPr>
            <p:ph type="title"/>
          </p:nvPr>
        </p:nvSpPr>
        <p:spPr>
          <a:xfrm>
            <a:off x="2496809" y="972000"/>
            <a:ext cx="8429810" cy="1325563"/>
          </a:xfrm>
        </p:spPr>
        <p:txBody>
          <a:bodyPr/>
          <a:lstStyle/>
          <a:p>
            <a:br>
              <a:rPr lang="sv-SE"/>
            </a:br>
            <a:r>
              <a:rPr lang="sv-SE"/>
              <a:t>Införande av läkemedelsförsörjning i egen regi flyttas fram</a:t>
            </a:r>
          </a:p>
        </p:txBody>
      </p:sp>
      <p:sp>
        <p:nvSpPr>
          <p:cNvPr id="3" name="Platshållare för text 2">
            <a:extLst>
              <a:ext uri="{FF2B5EF4-FFF2-40B4-BE49-F238E27FC236}">
                <a16:creationId xmlns:a16="http://schemas.microsoft.com/office/drawing/2014/main" id="{4EE844E1-57B1-CDAE-43DC-4E5C9B4ED0CC}"/>
              </a:ext>
            </a:extLst>
          </p:cNvPr>
          <p:cNvSpPr>
            <a:spLocks noGrp="1"/>
          </p:cNvSpPr>
          <p:nvPr>
            <p:ph type="body" sz="quarter" idx="13"/>
          </p:nvPr>
        </p:nvSpPr>
        <p:spPr/>
        <p:txBody>
          <a:bodyPr vert="horz" lIns="91440" tIns="45720" rIns="91440" bIns="45720" rtlCol="0" anchor="t">
            <a:noAutofit/>
          </a:bodyPr>
          <a:lstStyle/>
          <a:p>
            <a:pPr marL="251460" indent="-251460"/>
            <a:r>
              <a:rPr lang="sv-SE"/>
              <a:t>Det finns sedan tidigare ett beslut att gå över i egen regi för läkemedelsleveranser till sjukhusen från 1 april 2026, när nuvarande avtal går ut. </a:t>
            </a:r>
          </a:p>
          <a:p>
            <a:pPr marL="251460" indent="-251460"/>
            <a:r>
              <a:rPr lang="sv-SE"/>
              <a:t>Vi har inte lokaler som passar i nuläget.</a:t>
            </a:r>
          </a:p>
          <a:p>
            <a:pPr marL="251460" indent="-251460"/>
            <a:r>
              <a:rPr lang="sv-SE"/>
              <a:t>Införandet flyttas därför fram och förslaget är att  upphandla för två år ytterligare. Arbete med upphandling av orderhanteringssystem samt arbete med lokallösning fortsätter parallellt för säkra en effektiv lösning vid övertag i egen regi. </a:t>
            </a:r>
            <a:endParaRPr lang="sv-SE">
              <a:cs typeface="Arial"/>
            </a:endParaRPr>
          </a:p>
        </p:txBody>
      </p:sp>
      <p:sp>
        <p:nvSpPr>
          <p:cNvPr id="5" name="textruta 3">
            <a:extLst>
              <a:ext uri="{FF2B5EF4-FFF2-40B4-BE49-F238E27FC236}">
                <a16:creationId xmlns:a16="http://schemas.microsoft.com/office/drawing/2014/main" id="{C4AC9153-4858-8B89-463C-A431E942C245}"/>
              </a:ext>
            </a:extLst>
          </p:cNvPr>
          <p:cNvSpPr txBox="1"/>
          <p:nvPr/>
        </p:nvSpPr>
        <p:spPr>
          <a:xfrm rot="20930210">
            <a:off x="888257" y="723951"/>
            <a:ext cx="2714138" cy="46166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400" b="1">
                <a:solidFill>
                  <a:srgbClr val="F8AB10"/>
                </a:solidFill>
                <a:latin typeface="Ink Free" panose="03080402000500000000" pitchFamily="66" charset="0"/>
              </a:rPr>
              <a:t>Ombeslut</a:t>
            </a:r>
          </a:p>
        </p:txBody>
      </p:sp>
    </p:spTree>
    <p:extLst>
      <p:ext uri="{BB962C8B-B14F-4D97-AF65-F5344CB8AC3E}">
        <p14:creationId xmlns:p14="http://schemas.microsoft.com/office/powerpoint/2010/main" val="338451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C4A3-5692-9C04-7EAC-8E6BE728DC5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AAE5533-F36A-8C56-8CEB-583240320795}"/>
              </a:ext>
            </a:extLst>
          </p:cNvPr>
          <p:cNvSpPr>
            <a:spLocks noGrp="1"/>
          </p:cNvSpPr>
          <p:nvPr>
            <p:ph type="title"/>
          </p:nvPr>
        </p:nvSpPr>
        <p:spPr>
          <a:xfrm>
            <a:off x="2496809" y="221043"/>
            <a:ext cx="9226618" cy="1325563"/>
          </a:xfrm>
        </p:spPr>
        <p:txBody>
          <a:bodyPr/>
          <a:lstStyle/>
          <a:p>
            <a:r>
              <a:rPr lang="sv-SE"/>
              <a:t>Om antalet fastställda vårdplatser</a:t>
            </a:r>
          </a:p>
        </p:txBody>
      </p:sp>
      <p:sp>
        <p:nvSpPr>
          <p:cNvPr id="3" name="Platshållare för text 2">
            <a:extLst>
              <a:ext uri="{FF2B5EF4-FFF2-40B4-BE49-F238E27FC236}">
                <a16:creationId xmlns:a16="http://schemas.microsoft.com/office/drawing/2014/main" id="{FD002C0F-EBE1-BE02-0089-CED473953733}"/>
              </a:ext>
            </a:extLst>
          </p:cNvPr>
          <p:cNvSpPr>
            <a:spLocks noGrp="1"/>
          </p:cNvSpPr>
          <p:nvPr>
            <p:ph type="body" sz="quarter" idx="13"/>
          </p:nvPr>
        </p:nvSpPr>
        <p:spPr>
          <a:xfrm>
            <a:off x="2496809" y="1731893"/>
            <a:ext cx="7476086" cy="3240000"/>
          </a:xfrm>
        </p:spPr>
        <p:txBody>
          <a:bodyPr vert="horz" lIns="91440" tIns="45720" rIns="91440" bIns="45720" rtlCol="0" anchor="t">
            <a:noAutofit/>
          </a:bodyPr>
          <a:lstStyle/>
          <a:p>
            <a:pPr marL="0" indent="0">
              <a:buNone/>
            </a:pPr>
            <a:r>
              <a:rPr lang="sv-SE" sz="1600">
                <a:ea typeface="+mn-lt"/>
                <a:cs typeface="+mn-lt"/>
              </a:rPr>
              <a:t>Hälso- och sjukvården har 563 fastställda vårdplatser totalt fördelande enligt följande: </a:t>
            </a:r>
            <a:endParaRPr lang="en-US" sz="1600">
              <a:cs typeface="Arial"/>
            </a:endParaRPr>
          </a:p>
          <a:p>
            <a:pPr marL="251460" indent="-251460">
              <a:buFont typeface="Arial"/>
              <a:buChar char="•"/>
            </a:pPr>
            <a:r>
              <a:rPr lang="sv-SE" sz="1600">
                <a:ea typeface="+mn-lt"/>
                <a:cs typeface="+mn-lt"/>
              </a:rPr>
              <a:t>44 vårdplatser på Sjukhuset i Arvika.</a:t>
            </a:r>
            <a:endParaRPr lang="sv-SE" sz="1600">
              <a:cs typeface="Arial"/>
            </a:endParaRPr>
          </a:p>
          <a:p>
            <a:pPr marL="251460" indent="-251460">
              <a:buFont typeface="Arial"/>
              <a:buChar char="•"/>
            </a:pPr>
            <a:r>
              <a:rPr lang="sv-SE" sz="1600">
                <a:ea typeface="+mn-lt"/>
                <a:cs typeface="+mn-lt"/>
              </a:rPr>
              <a:t>50 vårdplatser på Sjukhuset i Torsby.</a:t>
            </a:r>
            <a:endParaRPr lang="sv-SE" sz="1600">
              <a:cs typeface="Arial"/>
            </a:endParaRPr>
          </a:p>
          <a:p>
            <a:pPr marL="251460" indent="-251460">
              <a:buFont typeface="Arial"/>
              <a:buChar char="•"/>
            </a:pPr>
            <a:r>
              <a:rPr lang="sv-SE" sz="1600">
                <a:ea typeface="+mn-lt"/>
                <a:cs typeface="+mn-lt"/>
              </a:rPr>
              <a:t>409 somatiska vårdplatser på Centralsjukhuset i Karlstad inklusive närvårdsavdelningar i Säffle och Kristinehamn. </a:t>
            </a:r>
            <a:endParaRPr lang="sv-SE" sz="1600">
              <a:cs typeface="Arial"/>
            </a:endParaRPr>
          </a:p>
          <a:p>
            <a:pPr marL="251460" indent="-251460">
              <a:buFont typeface="Arial"/>
              <a:buChar char="•"/>
            </a:pPr>
            <a:r>
              <a:rPr lang="sv-SE" sz="1600">
                <a:ea typeface="+mn-lt"/>
                <a:cs typeface="+mn-lt"/>
              </a:rPr>
              <a:t>4 vårdplatser för barn- och ungdomspsykiatri.</a:t>
            </a:r>
            <a:endParaRPr lang="sv-SE" sz="1600">
              <a:cs typeface="Arial"/>
            </a:endParaRPr>
          </a:p>
          <a:p>
            <a:pPr marL="251460" indent="-251460">
              <a:buFont typeface="Arial"/>
              <a:buChar char="•"/>
            </a:pPr>
            <a:r>
              <a:rPr lang="sv-SE" sz="1600">
                <a:ea typeface="+mn-lt"/>
                <a:cs typeface="+mn-lt"/>
              </a:rPr>
              <a:t>56 vårdplatser för vuxenpsykiatri.</a:t>
            </a:r>
            <a:endParaRPr lang="sv-SE" sz="1600"/>
          </a:p>
          <a:p>
            <a:pPr marL="0" indent="0">
              <a:buNone/>
            </a:pPr>
            <a:r>
              <a:rPr lang="sv-SE" sz="1600">
                <a:cs typeface="Arial"/>
              </a:rPr>
              <a:t>Antalet fastställda vårdplatser är den nivå som finns förberedda och utrustade och anses kunna bemannas inom budget. Beslutas av vårdgivaren års- eller halvårsvis och rapporteras till Socialstyrelsen. Disponibla vårdplatser det antal vårdplatser som vid varje tidpunkt är beslutat öppnade enligt beslut inom område/verksamhetsområde.</a:t>
            </a:r>
            <a:endParaRPr lang="sv-SE" sz="1600"/>
          </a:p>
          <a:p>
            <a:pPr marL="0" indent="0">
              <a:buNone/>
            </a:pPr>
            <a:endParaRPr lang="sv-SE" sz="2000">
              <a:cs typeface="Arial"/>
            </a:endParaRPr>
          </a:p>
        </p:txBody>
      </p:sp>
      <p:sp>
        <p:nvSpPr>
          <p:cNvPr id="5" name="textruta 3">
            <a:extLst>
              <a:ext uri="{FF2B5EF4-FFF2-40B4-BE49-F238E27FC236}">
                <a16:creationId xmlns:a16="http://schemas.microsoft.com/office/drawing/2014/main" id="{175E64F4-0C72-DC9B-FF9C-5E96CA862C9D}"/>
              </a:ext>
            </a:extLst>
          </p:cNvPr>
          <p:cNvSpPr txBox="1"/>
          <p:nvPr/>
        </p:nvSpPr>
        <p:spPr>
          <a:xfrm rot="20930210">
            <a:off x="888257" y="723951"/>
            <a:ext cx="2714138" cy="461665"/>
          </a:xfrm>
          <a:prstGeom prst="rect">
            <a:avLst/>
          </a:prstGeom>
          <a:noFill/>
        </p:spPr>
        <p:txBody>
          <a:bodyPr wrap="square" lIns="91440" tIns="45720" rIns="91440" bIns="45720" rtlCol="0" anchor="t">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400" b="1">
                <a:solidFill>
                  <a:srgbClr val="F8AB10"/>
                </a:solidFill>
                <a:latin typeface="Ink Free"/>
              </a:rPr>
              <a:t>Beslut</a:t>
            </a:r>
            <a:endParaRPr lang="sv-SE" sz="2400" b="1">
              <a:solidFill>
                <a:srgbClr val="F8AB10"/>
              </a:solidFill>
              <a:latin typeface="Ink Free" panose="03080402000500000000" pitchFamily="66" charset="0"/>
            </a:endParaRPr>
          </a:p>
        </p:txBody>
      </p:sp>
    </p:spTree>
    <p:extLst>
      <p:ext uri="{BB962C8B-B14F-4D97-AF65-F5344CB8AC3E}">
        <p14:creationId xmlns:p14="http://schemas.microsoft.com/office/powerpoint/2010/main" val="2786495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D83D4-CF5A-E246-178E-07E94EE72803}"/>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43BA0B94-5E64-21FE-708A-9AA7FB62AFF6}"/>
              </a:ext>
            </a:extLst>
          </p:cNvPr>
          <p:cNvPicPr>
            <a:picLocks noChangeAspect="1"/>
          </p:cNvPicPr>
          <p:nvPr/>
        </p:nvPicPr>
        <p:blipFill>
          <a:blip r:embed="rId2"/>
          <a:stretch>
            <a:fillRect/>
          </a:stretch>
        </p:blipFill>
        <p:spPr>
          <a:xfrm rot="236154">
            <a:off x="8907960" y="2308546"/>
            <a:ext cx="3303029" cy="3118244"/>
          </a:xfrm>
          <a:prstGeom prst="rect">
            <a:avLst/>
          </a:prstGeom>
        </p:spPr>
      </p:pic>
      <p:sp>
        <p:nvSpPr>
          <p:cNvPr id="2" name="Rubrik 1">
            <a:extLst>
              <a:ext uri="{FF2B5EF4-FFF2-40B4-BE49-F238E27FC236}">
                <a16:creationId xmlns:a16="http://schemas.microsoft.com/office/drawing/2014/main" id="{B7AD3FC8-DC5C-F594-2567-0D4C0CBBE82A}"/>
              </a:ext>
            </a:extLst>
          </p:cNvPr>
          <p:cNvSpPr>
            <a:spLocks noGrp="1"/>
          </p:cNvSpPr>
          <p:nvPr>
            <p:ph type="title"/>
          </p:nvPr>
        </p:nvSpPr>
        <p:spPr>
          <a:xfrm>
            <a:off x="1929630" y="514801"/>
            <a:ext cx="7200000" cy="1325563"/>
          </a:xfrm>
        </p:spPr>
        <p:txBody>
          <a:bodyPr/>
          <a:lstStyle/>
          <a:p>
            <a:r>
              <a:rPr lang="sv-SE"/>
              <a:t>Psykisk ohälsa och regionalt utvecklingsarbete stigma</a:t>
            </a:r>
          </a:p>
        </p:txBody>
      </p:sp>
      <p:sp>
        <p:nvSpPr>
          <p:cNvPr id="3" name="Platshållare för text 2">
            <a:extLst>
              <a:ext uri="{FF2B5EF4-FFF2-40B4-BE49-F238E27FC236}">
                <a16:creationId xmlns:a16="http://schemas.microsoft.com/office/drawing/2014/main" id="{A5F618D1-5AE0-4A82-5D95-F2DD5D275EBD}"/>
              </a:ext>
            </a:extLst>
          </p:cNvPr>
          <p:cNvSpPr>
            <a:spLocks noGrp="1"/>
          </p:cNvSpPr>
          <p:nvPr>
            <p:ph type="body" sz="quarter" idx="13"/>
          </p:nvPr>
        </p:nvSpPr>
        <p:spPr>
          <a:xfrm>
            <a:off x="1929630" y="2025651"/>
            <a:ext cx="7200000" cy="3240000"/>
          </a:xfrm>
        </p:spPr>
        <p:txBody>
          <a:bodyPr/>
          <a:lstStyle/>
          <a:p>
            <a:r>
              <a:rPr lang="sv-SE"/>
              <a:t>Stigmatisering av personer med psykisk ohälsa har negativa konsekvenser för samhället i stort men också för den enskilda individen. Satsningen Regionalt utvecklingsarbete Stigma ska hitta arbetssätt för att minska stigmatiseringen.</a:t>
            </a:r>
          </a:p>
          <a:p>
            <a:pPr lvl="1"/>
            <a:r>
              <a:rPr lang="sv-SE"/>
              <a:t>Ska återrapporteras på kommande HSN</a:t>
            </a:r>
          </a:p>
          <a:p>
            <a:pPr lvl="1"/>
            <a:r>
              <a:rPr lang="sv-SE"/>
              <a:t>Utbildningar finns i utbildningsplattformen</a:t>
            </a:r>
          </a:p>
          <a:p>
            <a:pPr lvl="1"/>
            <a:r>
              <a:rPr lang="sv-SE"/>
              <a:t>Samarbete med jägarförbundet kring psykisk ohälsa. Tips kring första hjälpen vid psykisk ohälsa.</a:t>
            </a:r>
          </a:p>
          <a:p>
            <a:r>
              <a:rPr lang="sv-SE"/>
              <a:t>Om </a:t>
            </a:r>
            <a:r>
              <a:rPr lang="sv-SE">
                <a:hlinkClick r:id="rId3"/>
              </a:rPr>
              <a:t>regionaltutvecklingsarbete stigma (</a:t>
            </a:r>
            <a:r>
              <a:rPr lang="sv-SE" err="1">
                <a:hlinkClick r:id="rId3"/>
              </a:rPr>
              <a:t>vardgivarwebben</a:t>
            </a:r>
            <a:r>
              <a:rPr lang="sv-SE">
                <a:hlinkClick r:id="rId3"/>
              </a:rPr>
              <a:t>)</a:t>
            </a:r>
            <a:endParaRPr lang="sv-SE"/>
          </a:p>
          <a:p>
            <a:endParaRPr lang="sv-SE"/>
          </a:p>
        </p:txBody>
      </p:sp>
    </p:spTree>
    <p:extLst>
      <p:ext uri="{BB962C8B-B14F-4D97-AF65-F5344CB8AC3E}">
        <p14:creationId xmlns:p14="http://schemas.microsoft.com/office/powerpoint/2010/main" val="2503779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3F19D-CECE-7228-7070-727994A55E7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1DA3E86-009C-FB67-DC74-24C02B78238A}"/>
              </a:ext>
            </a:extLst>
          </p:cNvPr>
          <p:cNvSpPr>
            <a:spLocks noGrp="1"/>
          </p:cNvSpPr>
          <p:nvPr>
            <p:ph type="title"/>
          </p:nvPr>
        </p:nvSpPr>
        <p:spPr>
          <a:xfrm>
            <a:off x="2496809" y="958145"/>
            <a:ext cx="9265700" cy="1325563"/>
          </a:xfrm>
        </p:spPr>
        <p:txBody>
          <a:bodyPr/>
          <a:lstStyle/>
          <a:p>
            <a:r>
              <a:rPr lang="sv-SE"/>
              <a:t>Pilotstudie: AI-baserat system som tolkar </a:t>
            </a:r>
            <a:r>
              <a:rPr lang="sv-SE" sz="3600"/>
              <a:t>datortomografibilder </a:t>
            </a:r>
            <a:r>
              <a:rPr lang="sv-SE"/>
              <a:t>vid misstänkt stroke </a:t>
            </a:r>
          </a:p>
        </p:txBody>
      </p:sp>
      <p:sp>
        <p:nvSpPr>
          <p:cNvPr id="3" name="Platshållare för text 2">
            <a:extLst>
              <a:ext uri="{FF2B5EF4-FFF2-40B4-BE49-F238E27FC236}">
                <a16:creationId xmlns:a16="http://schemas.microsoft.com/office/drawing/2014/main" id="{19625F03-B9E4-FC02-8AAD-0F5238F0839E}"/>
              </a:ext>
            </a:extLst>
          </p:cNvPr>
          <p:cNvSpPr>
            <a:spLocks noGrp="1"/>
          </p:cNvSpPr>
          <p:nvPr>
            <p:ph type="body" sz="quarter" idx="13"/>
          </p:nvPr>
        </p:nvSpPr>
        <p:spPr>
          <a:xfrm>
            <a:off x="2496809" y="2482850"/>
            <a:ext cx="7200000" cy="3417005"/>
          </a:xfrm>
        </p:spPr>
        <p:txBody>
          <a:bodyPr/>
          <a:lstStyle/>
          <a:p>
            <a:r>
              <a:rPr lang="sv-SE" sz="1800" err="1"/>
              <a:t>Brainomix</a:t>
            </a:r>
            <a:r>
              <a:rPr lang="sv-SE" sz="1800"/>
              <a:t> är ett AI-baserat system som automatiskt tolkar datortomografibilder vid misstänkt stroke. </a:t>
            </a:r>
          </a:p>
          <a:p>
            <a:r>
              <a:rPr lang="sv-SE" sz="1800"/>
              <a:t>Kan påskynda beslutsfattandet och öka andelen patienter som får rätt behandling i tid. </a:t>
            </a:r>
          </a:p>
          <a:p>
            <a:r>
              <a:rPr lang="sv-SE" sz="1800"/>
              <a:t>Andra högspecialiserade regioner väljer att testa systemet och även vi gör nu en pilotstudie av detta. </a:t>
            </a:r>
          </a:p>
          <a:p>
            <a:r>
              <a:rPr lang="sv-SE" sz="1800"/>
              <a:t>En strukturerad uppföljning av effekterna kommer att säkerställa att investeringen ger förväntad nytta.</a:t>
            </a:r>
          </a:p>
          <a:p>
            <a:r>
              <a:rPr lang="sv-SE" sz="1800"/>
              <a:t>Systemet kommer direktupphandlas för en kortare avtalstid. </a:t>
            </a:r>
          </a:p>
        </p:txBody>
      </p:sp>
      <p:sp>
        <p:nvSpPr>
          <p:cNvPr id="4" name="textruta 3">
            <a:extLst>
              <a:ext uri="{FF2B5EF4-FFF2-40B4-BE49-F238E27FC236}">
                <a16:creationId xmlns:a16="http://schemas.microsoft.com/office/drawing/2014/main" id="{0D22CD61-1617-EA3D-F9C7-2D9000CE867C}"/>
              </a:ext>
            </a:extLst>
          </p:cNvPr>
          <p:cNvSpPr txBox="1"/>
          <p:nvPr/>
        </p:nvSpPr>
        <p:spPr>
          <a:xfrm rot="20930210">
            <a:off x="813034" y="1025586"/>
            <a:ext cx="2714138" cy="46166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400" b="1">
                <a:solidFill>
                  <a:srgbClr val="F8AB10"/>
                </a:solidFill>
                <a:latin typeface="Ink Free" panose="03080402000500000000" pitchFamily="66" charset="0"/>
              </a:rPr>
              <a:t>Beslut</a:t>
            </a:r>
          </a:p>
        </p:txBody>
      </p:sp>
    </p:spTree>
    <p:extLst>
      <p:ext uri="{BB962C8B-B14F-4D97-AF65-F5344CB8AC3E}">
        <p14:creationId xmlns:p14="http://schemas.microsoft.com/office/powerpoint/2010/main" val="2184732757"/>
      </p:ext>
    </p:extLst>
  </p:cSld>
  <p:clrMapOvr>
    <a:masterClrMapping/>
  </p:clrMapOvr>
</p:sld>
</file>

<file path=ppt/theme/theme1.xml><?xml version="1.0" encoding="utf-8"?>
<a:theme xmlns:a="http://schemas.openxmlformats.org/drawingml/2006/main" name="Region Varmland">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0349C4BF-E19F-44D1-80A2-52EBC7B72535}"/>
    </a:ext>
  </a:extLst>
</a:theme>
</file>

<file path=ppt/theme/theme2.xml><?xml version="1.0" encoding="utf-8"?>
<a:theme xmlns:a="http://schemas.openxmlformats.org/drawingml/2006/main" name="Region Varmland Grå">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BA14B6D6-CCF9-4C6F-B87B-D4013CFA3824}"/>
    </a:ext>
  </a:extLst>
</a:theme>
</file>

<file path=ppt/theme/theme3.xml><?xml version="1.0" encoding="utf-8"?>
<a:theme xmlns:a="http://schemas.openxmlformats.org/drawingml/2006/main" name="Stor rubrik">
  <a:themeElements>
    <a:clrScheme name="Region Värmland-HEX">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Region Värmland" id="{D301F77F-05F8-4EAC-B0A7-77EEF84B37BE}" vid="{E6EA708E-2F9B-4427-93FC-14D83DF272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B7644DF1803E4F8B8E0D54A3EF314B" ma:contentTypeVersion="6" ma:contentTypeDescription="Create a new document." ma:contentTypeScope="" ma:versionID="3df0eab5c56ac1af136209a3d399d6f7">
  <xsd:schema xmlns:xsd="http://www.w3.org/2001/XMLSchema" xmlns:xs="http://www.w3.org/2001/XMLSchema" xmlns:p="http://schemas.microsoft.com/office/2006/metadata/properties" xmlns:ns2="200608c9-1d3e-4fd3-8ad4-6db3546fb67f" xmlns:ns3="a43afda5-6337-4a1a-8aa8-020335730417" targetNamespace="http://schemas.microsoft.com/office/2006/metadata/properties" ma:root="true" ma:fieldsID="c1a0d458cce08738c3d86c960c5ac339" ns2:_="" ns3:_="">
    <xsd:import namespace="200608c9-1d3e-4fd3-8ad4-6db3546fb67f"/>
    <xsd:import namespace="a43afda5-6337-4a1a-8aa8-0203357304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608c9-1d3e-4fd3-8ad4-6db3546fb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3afda5-6337-4a1a-8aa8-02033573041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D561FC-965A-4AB3-9A23-7EC729FB4427}">
  <ds:schemaRefs>
    <ds:schemaRef ds:uri="200608c9-1d3e-4fd3-8ad4-6db3546fb67f"/>
    <ds:schemaRef ds:uri="a43afda5-6337-4a1a-8aa8-0203357304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E0953B8-77A6-4445-90C8-09F6A37B87BB}">
  <ds:schemaRefs>
    <ds:schemaRef ds:uri="200608c9-1d3e-4fd3-8ad4-6db3546fb67f"/>
    <ds:schemaRef ds:uri="a43afda5-6337-4a1a-8aa8-0203357304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C6EA3F-17AF-42B5-AF33-441D309820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Powerpoint-Region Värmland</Template>
  <TotalTime>1</TotalTime>
  <Words>1861</Words>
  <Application>Microsoft Office PowerPoint</Application>
  <PresentationFormat>Bredbild</PresentationFormat>
  <Paragraphs>185</Paragraphs>
  <Slides>37</Slides>
  <Notes>15</Notes>
  <HiddenSlides>0</HiddenSlides>
  <MMClips>0</MMClips>
  <ScaleCrop>false</ScaleCrop>
  <HeadingPairs>
    <vt:vector size="6" baseType="variant">
      <vt:variant>
        <vt:lpstr>Använt teckensnitt</vt:lpstr>
      </vt:variant>
      <vt:variant>
        <vt:i4>9</vt:i4>
      </vt:variant>
      <vt:variant>
        <vt:lpstr>Tema</vt:lpstr>
      </vt:variant>
      <vt:variant>
        <vt:i4>3</vt:i4>
      </vt:variant>
      <vt:variant>
        <vt:lpstr>Bildrubriker</vt:lpstr>
      </vt:variant>
      <vt:variant>
        <vt:i4>37</vt:i4>
      </vt:variant>
    </vt:vector>
  </HeadingPairs>
  <TitlesOfParts>
    <vt:vector size="49" baseType="lpstr">
      <vt:lpstr>Aptos</vt:lpstr>
      <vt:lpstr>Arial</vt:lpstr>
      <vt:lpstr>Calibri</vt:lpstr>
      <vt:lpstr>Courier New</vt:lpstr>
      <vt:lpstr>helvetica neue-bold</vt:lpstr>
      <vt:lpstr>Ink Free</vt:lpstr>
      <vt:lpstr>Noto Sans</vt:lpstr>
      <vt:lpstr>open sans</vt:lpstr>
      <vt:lpstr>Segoe UI</vt:lpstr>
      <vt:lpstr>Region Varmland</vt:lpstr>
      <vt:lpstr>Region Varmland Grå</vt:lpstr>
      <vt:lpstr>Stor rubrik</vt:lpstr>
      <vt:lpstr>Vårdvalsråd </vt:lpstr>
      <vt:lpstr>Dagens punkter  </vt:lpstr>
      <vt:lpstr>Ledningsinformation vårdvalsråd</vt:lpstr>
      <vt:lpstr>Särskild händelse, vad händer då?</vt:lpstr>
      <vt:lpstr>Beredskapsövning: Resilient care 2025</vt:lpstr>
      <vt:lpstr> Införande av läkemedelsförsörjning i egen regi flyttas fram</vt:lpstr>
      <vt:lpstr>Om antalet fastställda vårdplatser</vt:lpstr>
      <vt:lpstr>Psykisk ohälsa och regionalt utvecklingsarbete stigma</vt:lpstr>
      <vt:lpstr>Pilotstudie: AI-baserat system som tolkar datortomografibilder vid misstänkt stroke </vt:lpstr>
      <vt:lpstr>Hjälpinsatser till Ukraina samordnas</vt:lpstr>
      <vt:lpstr>Revidering överenskommelse </vt:lpstr>
      <vt:lpstr>Aktuell kommunikation </vt:lpstr>
      <vt:lpstr>De tre fokusområdena för arbete 2025–2027 är: </vt:lpstr>
      <vt:lpstr>Tillgänglighet</vt:lpstr>
      <vt:lpstr>Följsamhet kontakt samma dag</vt:lpstr>
      <vt:lpstr>PowerPoint-presentation</vt:lpstr>
      <vt:lpstr>PowerPoint-presentation</vt:lpstr>
      <vt:lpstr>Vad tankas över till från våra system</vt:lpstr>
      <vt:lpstr>Avvikelseorsak</vt:lpstr>
      <vt:lpstr>Vad omfattas av vårdgarantin inom primärvården?</vt:lpstr>
      <vt:lpstr>Vem omfattas inte av den förstärkta vårdgarantin?</vt:lpstr>
      <vt:lpstr>Behovsbedömning och tidsgränser</vt:lpstr>
      <vt:lpstr>Aktuella allmänmedicinska frågor</vt:lpstr>
      <vt:lpstr>PowerPoint-presentation</vt:lpstr>
      <vt:lpstr>Antal besök sedan maj 2023</vt:lpstr>
      <vt:lpstr>PowerPoint-presentation</vt:lpstr>
      <vt:lpstr>PowerPoint-presentation</vt:lpstr>
      <vt:lpstr>PowerPoint-presentation</vt:lpstr>
      <vt:lpstr>PowerPoint-presentation</vt:lpstr>
      <vt:lpstr>PowerPoint-presentation</vt:lpstr>
      <vt:lpstr>PowerPoint-presentation</vt:lpstr>
      <vt:lpstr>PowerPoint-presentation</vt:lpstr>
      <vt:lpstr>Remiss vid misstanke om DVT</vt:lpstr>
      <vt:lpstr>PowerPoint-presentation</vt:lpstr>
      <vt:lpstr>PSA-testning – förslag till ändring</vt:lpstr>
      <vt:lpstr>Trombosprofylax vid tandvård i narkos</vt:lpstr>
      <vt:lpstr>Varför har några enheter lägre läkemedelskostnader än andra?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Egardsson</dc:creator>
  <cp:lastModifiedBy>Lena Lindberg Schlegel</cp:lastModifiedBy>
  <cp:revision>23</cp:revision>
  <dcterms:created xsi:type="dcterms:W3CDTF">2025-02-25T10:09:55Z</dcterms:created>
  <dcterms:modified xsi:type="dcterms:W3CDTF">2025-03-07T08:27:24Z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0x0101004EB7644DF1803E4F8B8E0D54A3EF314B</vt:lpwstr>
  </property>
</Properties>
</file>