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0"/>
  </p:notesMasterIdLst>
  <p:sldIdLst>
    <p:sldId id="256" r:id="rId4"/>
    <p:sldId id="261" r:id="rId5"/>
    <p:sldId id="264" r:id="rId6"/>
    <p:sldId id="263" r:id="rId7"/>
    <p:sldId id="262" r:id="rId8"/>
    <p:sldId id="267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72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5EAF6-7775-4606-B8C8-01CC6E4FFB4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A691BAD-5328-467A-B43F-C9E16E1D8B84}">
      <dgm:prSet phldrT="[Text]"/>
      <dgm:spPr>
        <a:gradFill flip="none" rotWithShape="0">
          <a:gsLst>
            <a:gs pos="0">
              <a:srgbClr val="660066">
                <a:tint val="66000"/>
                <a:satMod val="160000"/>
              </a:srgbClr>
            </a:gs>
            <a:gs pos="50000">
              <a:srgbClr val="660066">
                <a:tint val="44500"/>
                <a:satMod val="160000"/>
              </a:srgbClr>
            </a:gs>
            <a:gs pos="100000">
              <a:srgbClr val="660066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sv-SE" dirty="0"/>
            <a:t> </a:t>
          </a:r>
        </a:p>
      </dgm:t>
    </dgm:pt>
    <dgm:pt modelId="{3AC25FCA-BD9C-4C4C-A107-DA958FF0E3E1}" type="sibTrans" cxnId="{C8AFF621-F9CE-464F-9805-5A66BFB5F2DA}">
      <dgm:prSet/>
      <dgm:spPr/>
      <dgm:t>
        <a:bodyPr/>
        <a:lstStyle/>
        <a:p>
          <a:endParaRPr lang="sv-SE"/>
        </a:p>
      </dgm:t>
    </dgm:pt>
    <dgm:pt modelId="{71AFACF6-266B-4E14-86B3-82B013E940E7}" type="parTrans" cxnId="{C8AFF621-F9CE-464F-9805-5A66BFB5F2DA}">
      <dgm:prSet/>
      <dgm:spPr/>
      <dgm:t>
        <a:bodyPr/>
        <a:lstStyle/>
        <a:p>
          <a:endParaRPr lang="sv-SE"/>
        </a:p>
      </dgm:t>
    </dgm:pt>
    <dgm:pt modelId="{AFB0B1FF-8BE5-454D-8E8E-ABB9939A2ACE}" type="pres">
      <dgm:prSet presAssocID="{1F05EAF6-7775-4606-B8C8-01CC6E4FFB42}" presName="Name0" presStyleCnt="0">
        <dgm:presLayoutVars>
          <dgm:dir/>
          <dgm:resizeHandles val="exact"/>
        </dgm:presLayoutVars>
      </dgm:prSet>
      <dgm:spPr/>
    </dgm:pt>
    <dgm:pt modelId="{88F48706-3CE5-4987-86AC-6D6FEC91E6C0}" type="pres">
      <dgm:prSet presAssocID="{5A691BAD-5328-467A-B43F-C9E16E1D8B84}" presName="parTxOnly" presStyleLbl="node1" presStyleIdx="0" presStyleCnt="1" custLinFactNeighborX="-20315" custLinFactNeighborY="63589">
        <dgm:presLayoutVars>
          <dgm:bulletEnabled val="1"/>
        </dgm:presLayoutVars>
      </dgm:prSet>
      <dgm:spPr/>
    </dgm:pt>
  </dgm:ptLst>
  <dgm:cxnLst>
    <dgm:cxn modelId="{C8AFF621-F9CE-464F-9805-5A66BFB5F2DA}" srcId="{1F05EAF6-7775-4606-B8C8-01CC6E4FFB42}" destId="{5A691BAD-5328-467A-B43F-C9E16E1D8B84}" srcOrd="0" destOrd="0" parTransId="{71AFACF6-266B-4E14-86B3-82B013E940E7}" sibTransId="{3AC25FCA-BD9C-4C4C-A107-DA958FF0E3E1}"/>
    <dgm:cxn modelId="{9B9CC156-9D06-4F2E-BD07-1A4C3DD85A1F}" type="presOf" srcId="{5A691BAD-5328-467A-B43F-C9E16E1D8B84}" destId="{88F48706-3CE5-4987-86AC-6D6FEC91E6C0}" srcOrd="0" destOrd="0" presId="urn:microsoft.com/office/officeart/2005/8/layout/hChevron3"/>
    <dgm:cxn modelId="{D20C2787-D2BA-4FBD-890C-3E70AA06EED3}" type="presOf" srcId="{1F05EAF6-7775-4606-B8C8-01CC6E4FFB42}" destId="{AFB0B1FF-8BE5-454D-8E8E-ABB9939A2ACE}" srcOrd="0" destOrd="0" presId="urn:microsoft.com/office/officeart/2005/8/layout/hChevron3"/>
    <dgm:cxn modelId="{98E0516A-3C1D-44E9-B668-0A09CFB2BB4A}" type="presParOf" srcId="{AFB0B1FF-8BE5-454D-8E8E-ABB9939A2ACE}" destId="{88F48706-3CE5-4987-86AC-6D6FEC91E6C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200B5C-003E-48F3-A2C0-A7CE5463B012}" type="doc">
      <dgm:prSet loTypeId="urn:microsoft.com/office/officeart/2005/8/layout/chevron1" loCatId="process" qsTypeId="urn:microsoft.com/office/officeart/2005/8/quickstyle/simple5" qsCatId="simple" csTypeId="urn:microsoft.com/office/officeart/2005/8/colors/accent1_3" csCatId="accent1" phldr="1"/>
      <dgm:spPr/>
    </dgm:pt>
    <dgm:pt modelId="{8E2221DD-7686-4B02-8DA0-DC29EA0D2E72}">
      <dgm:prSet phldrT="[Text]" custT="1"/>
      <dgm:spPr>
        <a:solidFill>
          <a:srgbClr val="7A005A"/>
        </a:solidFill>
      </dgm:spPr>
      <dgm:t>
        <a:bodyPr/>
        <a:lstStyle/>
        <a:p>
          <a:pPr algn="ctr"/>
          <a:r>
            <a:rPr lang="sv-SE" sz="1800" dirty="0"/>
            <a:t>Kompetens-planering</a:t>
          </a:r>
          <a:endParaRPr lang="sv-SE" sz="1300" dirty="0"/>
        </a:p>
      </dgm:t>
    </dgm:pt>
    <dgm:pt modelId="{5475937F-D83B-4CA8-9CB0-7986185EC241}" type="parTrans" cxnId="{626125D2-2475-46FB-9051-71602CDC33F1}">
      <dgm:prSet/>
      <dgm:spPr/>
      <dgm:t>
        <a:bodyPr/>
        <a:lstStyle/>
        <a:p>
          <a:endParaRPr lang="sv-SE"/>
        </a:p>
      </dgm:t>
    </dgm:pt>
    <dgm:pt modelId="{567E3961-5F42-4775-A790-2B92F7D1DB9E}" type="sibTrans" cxnId="{626125D2-2475-46FB-9051-71602CDC33F1}">
      <dgm:prSet/>
      <dgm:spPr/>
      <dgm:t>
        <a:bodyPr/>
        <a:lstStyle/>
        <a:p>
          <a:endParaRPr lang="sv-SE"/>
        </a:p>
      </dgm:t>
    </dgm:pt>
    <dgm:pt modelId="{98B9ACB9-5015-48BD-952E-847E701C3EEB}">
      <dgm:prSet phldrT="[Text]" custT="1"/>
      <dgm:spPr>
        <a:solidFill>
          <a:srgbClr val="7A005A"/>
        </a:solidFill>
      </dgm:spPr>
      <dgm:t>
        <a:bodyPr/>
        <a:lstStyle/>
        <a:p>
          <a:r>
            <a:rPr lang="sv-SE" sz="1800" dirty="0"/>
            <a:t>Genomförande</a:t>
          </a:r>
          <a:endParaRPr lang="sv-SE" sz="1200" dirty="0"/>
        </a:p>
      </dgm:t>
    </dgm:pt>
    <dgm:pt modelId="{27F534DA-0657-4B25-92CB-1D56C85B2F4C}" type="parTrans" cxnId="{328C100E-8EDC-4775-BE5A-7B8E6753FE8A}">
      <dgm:prSet/>
      <dgm:spPr/>
      <dgm:t>
        <a:bodyPr/>
        <a:lstStyle/>
        <a:p>
          <a:endParaRPr lang="sv-SE"/>
        </a:p>
      </dgm:t>
    </dgm:pt>
    <dgm:pt modelId="{FD19CA94-6A8B-49D7-8187-EDE8154593F6}" type="sibTrans" cxnId="{328C100E-8EDC-4775-BE5A-7B8E6753FE8A}">
      <dgm:prSet/>
      <dgm:spPr/>
      <dgm:t>
        <a:bodyPr/>
        <a:lstStyle/>
        <a:p>
          <a:endParaRPr lang="sv-SE"/>
        </a:p>
      </dgm:t>
    </dgm:pt>
    <dgm:pt modelId="{7CABCB93-86DC-44BF-AF24-313F9CFFE5A1}">
      <dgm:prSet phldrT="[Text]" custT="1"/>
      <dgm:spPr>
        <a:solidFill>
          <a:srgbClr val="7A005A"/>
        </a:solidFill>
      </dgm:spPr>
      <dgm:t>
        <a:bodyPr/>
        <a:lstStyle/>
        <a:p>
          <a:r>
            <a:rPr lang="sv-SE" sz="1800" dirty="0"/>
            <a:t>Uppföljning</a:t>
          </a:r>
          <a:endParaRPr lang="sv-SE" sz="2000" dirty="0"/>
        </a:p>
      </dgm:t>
    </dgm:pt>
    <dgm:pt modelId="{0CE22CC7-4157-4B2E-8B8D-9AA7E648BCC0}" type="parTrans" cxnId="{A4C5B3F9-7BCA-451F-8531-20C990A8BA8D}">
      <dgm:prSet/>
      <dgm:spPr/>
      <dgm:t>
        <a:bodyPr/>
        <a:lstStyle/>
        <a:p>
          <a:endParaRPr lang="sv-SE"/>
        </a:p>
      </dgm:t>
    </dgm:pt>
    <dgm:pt modelId="{EC54EEC4-E7FA-4D05-B345-76498E33DFB4}" type="sibTrans" cxnId="{A4C5B3F9-7BCA-451F-8531-20C990A8BA8D}">
      <dgm:prSet/>
      <dgm:spPr/>
      <dgm:t>
        <a:bodyPr/>
        <a:lstStyle/>
        <a:p>
          <a:endParaRPr lang="sv-SE"/>
        </a:p>
      </dgm:t>
    </dgm:pt>
    <dgm:pt modelId="{40CA0C61-4CB3-48E0-AB00-86A26BA3D2B7}">
      <dgm:prSet phldrT="[Text]" custT="1"/>
      <dgm:spPr>
        <a:solidFill>
          <a:srgbClr val="7A005A"/>
        </a:solidFill>
      </dgm:spPr>
      <dgm:t>
        <a:bodyPr/>
        <a:lstStyle/>
        <a:p>
          <a:pPr algn="ctr"/>
          <a:r>
            <a:rPr lang="sv-SE" sz="1800" dirty="0"/>
            <a:t>Kompetens-analys</a:t>
          </a:r>
          <a:endParaRPr lang="sv-SE" sz="1300" dirty="0"/>
        </a:p>
      </dgm:t>
    </dgm:pt>
    <dgm:pt modelId="{ACD479AE-D803-4946-9714-E9D359EAE177}" type="parTrans" cxnId="{D67675CF-CDDC-4CA2-9045-228D227D9639}">
      <dgm:prSet/>
      <dgm:spPr/>
      <dgm:t>
        <a:bodyPr/>
        <a:lstStyle/>
        <a:p>
          <a:endParaRPr lang="sv-SE"/>
        </a:p>
      </dgm:t>
    </dgm:pt>
    <dgm:pt modelId="{DC84D7F0-9CAE-4E63-95F4-9BDFB43BA0C4}" type="sibTrans" cxnId="{D67675CF-CDDC-4CA2-9045-228D227D9639}">
      <dgm:prSet/>
      <dgm:spPr/>
      <dgm:t>
        <a:bodyPr/>
        <a:lstStyle/>
        <a:p>
          <a:endParaRPr lang="sv-SE"/>
        </a:p>
      </dgm:t>
    </dgm:pt>
    <dgm:pt modelId="{E76DCD9E-0783-4132-A2ED-FE798D7A0835}" type="pres">
      <dgm:prSet presAssocID="{00200B5C-003E-48F3-A2C0-A7CE5463B012}" presName="Name0" presStyleCnt="0">
        <dgm:presLayoutVars>
          <dgm:dir/>
          <dgm:animLvl val="lvl"/>
          <dgm:resizeHandles val="exact"/>
        </dgm:presLayoutVars>
      </dgm:prSet>
      <dgm:spPr/>
    </dgm:pt>
    <dgm:pt modelId="{71D54923-8962-45EA-86A1-E9AC2111D4A9}" type="pres">
      <dgm:prSet presAssocID="{40CA0C61-4CB3-48E0-AB00-86A26BA3D2B7}" presName="parTxOnly" presStyleLbl="node1" presStyleIdx="0" presStyleCnt="4" custScaleX="110061" custScaleY="76510">
        <dgm:presLayoutVars>
          <dgm:chMax val="0"/>
          <dgm:chPref val="0"/>
          <dgm:bulletEnabled val="1"/>
        </dgm:presLayoutVars>
      </dgm:prSet>
      <dgm:spPr/>
    </dgm:pt>
    <dgm:pt modelId="{A2A5AB5B-D072-4745-A806-7235B8066EEE}" type="pres">
      <dgm:prSet presAssocID="{DC84D7F0-9CAE-4E63-95F4-9BDFB43BA0C4}" presName="parTxOnlySpace" presStyleCnt="0"/>
      <dgm:spPr/>
    </dgm:pt>
    <dgm:pt modelId="{5D05AC27-E137-4637-B116-CE744A3AEDBF}" type="pres">
      <dgm:prSet presAssocID="{8E2221DD-7686-4B02-8DA0-DC29EA0D2E72}" presName="parTxOnly" presStyleLbl="node1" presStyleIdx="1" presStyleCnt="4" custScaleX="104163" custScaleY="74372">
        <dgm:presLayoutVars>
          <dgm:chMax val="0"/>
          <dgm:chPref val="0"/>
          <dgm:bulletEnabled val="1"/>
        </dgm:presLayoutVars>
      </dgm:prSet>
      <dgm:spPr/>
    </dgm:pt>
    <dgm:pt modelId="{E41E46BD-9387-43C1-9CE6-9EB36CF234E2}" type="pres">
      <dgm:prSet presAssocID="{567E3961-5F42-4775-A790-2B92F7D1DB9E}" presName="parTxOnlySpace" presStyleCnt="0"/>
      <dgm:spPr/>
    </dgm:pt>
    <dgm:pt modelId="{A35DFC2F-3034-4E23-98B2-AE69CFA5DAE4}" type="pres">
      <dgm:prSet presAssocID="{98B9ACB9-5015-48BD-952E-847E701C3EEB}" presName="parTxOnly" presStyleLbl="node1" presStyleIdx="2" presStyleCnt="4" custScaleX="129263" custScaleY="74372">
        <dgm:presLayoutVars>
          <dgm:chMax val="0"/>
          <dgm:chPref val="0"/>
          <dgm:bulletEnabled val="1"/>
        </dgm:presLayoutVars>
      </dgm:prSet>
      <dgm:spPr/>
    </dgm:pt>
    <dgm:pt modelId="{2188954D-C3D7-4678-9746-5A46F84C3B60}" type="pres">
      <dgm:prSet presAssocID="{FD19CA94-6A8B-49D7-8187-EDE8154593F6}" presName="parTxOnlySpace" presStyleCnt="0"/>
      <dgm:spPr/>
    </dgm:pt>
    <dgm:pt modelId="{7B5C4A71-ACCA-4CB5-B706-9268FDF91F5F}" type="pres">
      <dgm:prSet presAssocID="{7CABCB93-86DC-44BF-AF24-313F9CFFE5A1}" presName="parTxOnly" presStyleLbl="node1" presStyleIdx="3" presStyleCnt="4" custScaleX="107888" custScaleY="74776">
        <dgm:presLayoutVars>
          <dgm:chMax val="0"/>
          <dgm:chPref val="0"/>
          <dgm:bulletEnabled val="1"/>
        </dgm:presLayoutVars>
      </dgm:prSet>
      <dgm:spPr/>
    </dgm:pt>
  </dgm:ptLst>
  <dgm:cxnLst>
    <dgm:cxn modelId="{328C100E-8EDC-4775-BE5A-7B8E6753FE8A}" srcId="{00200B5C-003E-48F3-A2C0-A7CE5463B012}" destId="{98B9ACB9-5015-48BD-952E-847E701C3EEB}" srcOrd="2" destOrd="0" parTransId="{27F534DA-0657-4B25-92CB-1D56C85B2F4C}" sibTransId="{FD19CA94-6A8B-49D7-8187-EDE8154593F6}"/>
    <dgm:cxn modelId="{258C7E29-0966-4588-9415-157F0B73D315}" type="presOf" srcId="{40CA0C61-4CB3-48E0-AB00-86A26BA3D2B7}" destId="{71D54923-8962-45EA-86A1-E9AC2111D4A9}" srcOrd="0" destOrd="0" presId="urn:microsoft.com/office/officeart/2005/8/layout/chevron1"/>
    <dgm:cxn modelId="{E14DCF5C-FE68-442F-AF7A-7E6FE108E834}" type="presOf" srcId="{98B9ACB9-5015-48BD-952E-847E701C3EEB}" destId="{A35DFC2F-3034-4E23-98B2-AE69CFA5DAE4}" srcOrd="0" destOrd="0" presId="urn:microsoft.com/office/officeart/2005/8/layout/chevron1"/>
    <dgm:cxn modelId="{4D2FF9A6-FAA9-4B4A-A23D-E60FB288FF2A}" type="presOf" srcId="{00200B5C-003E-48F3-A2C0-A7CE5463B012}" destId="{E76DCD9E-0783-4132-A2ED-FE798D7A0835}" srcOrd="0" destOrd="0" presId="urn:microsoft.com/office/officeart/2005/8/layout/chevron1"/>
    <dgm:cxn modelId="{441224BC-CF36-4E6F-A261-ED70B6B779CC}" type="presOf" srcId="{7CABCB93-86DC-44BF-AF24-313F9CFFE5A1}" destId="{7B5C4A71-ACCA-4CB5-B706-9268FDF91F5F}" srcOrd="0" destOrd="0" presId="urn:microsoft.com/office/officeart/2005/8/layout/chevron1"/>
    <dgm:cxn modelId="{7F5A6FC8-30A7-4A90-8E24-26F1765BC513}" type="presOf" srcId="{8E2221DD-7686-4B02-8DA0-DC29EA0D2E72}" destId="{5D05AC27-E137-4637-B116-CE744A3AEDBF}" srcOrd="0" destOrd="0" presId="urn:microsoft.com/office/officeart/2005/8/layout/chevron1"/>
    <dgm:cxn modelId="{D67675CF-CDDC-4CA2-9045-228D227D9639}" srcId="{00200B5C-003E-48F3-A2C0-A7CE5463B012}" destId="{40CA0C61-4CB3-48E0-AB00-86A26BA3D2B7}" srcOrd="0" destOrd="0" parTransId="{ACD479AE-D803-4946-9714-E9D359EAE177}" sibTransId="{DC84D7F0-9CAE-4E63-95F4-9BDFB43BA0C4}"/>
    <dgm:cxn modelId="{626125D2-2475-46FB-9051-71602CDC33F1}" srcId="{00200B5C-003E-48F3-A2C0-A7CE5463B012}" destId="{8E2221DD-7686-4B02-8DA0-DC29EA0D2E72}" srcOrd="1" destOrd="0" parTransId="{5475937F-D83B-4CA8-9CB0-7986185EC241}" sibTransId="{567E3961-5F42-4775-A790-2B92F7D1DB9E}"/>
    <dgm:cxn modelId="{A4C5B3F9-7BCA-451F-8531-20C990A8BA8D}" srcId="{00200B5C-003E-48F3-A2C0-A7CE5463B012}" destId="{7CABCB93-86DC-44BF-AF24-313F9CFFE5A1}" srcOrd="3" destOrd="0" parTransId="{0CE22CC7-4157-4B2E-8B8D-9AA7E648BCC0}" sibTransId="{EC54EEC4-E7FA-4D05-B345-76498E33DFB4}"/>
    <dgm:cxn modelId="{473C4AB5-EE6A-44BF-A1ED-56F9E1FAE4F0}" type="presParOf" srcId="{E76DCD9E-0783-4132-A2ED-FE798D7A0835}" destId="{71D54923-8962-45EA-86A1-E9AC2111D4A9}" srcOrd="0" destOrd="0" presId="urn:microsoft.com/office/officeart/2005/8/layout/chevron1"/>
    <dgm:cxn modelId="{A7E14249-4948-4238-B33C-C12425B7B55D}" type="presParOf" srcId="{E76DCD9E-0783-4132-A2ED-FE798D7A0835}" destId="{A2A5AB5B-D072-4745-A806-7235B8066EEE}" srcOrd="1" destOrd="0" presId="urn:microsoft.com/office/officeart/2005/8/layout/chevron1"/>
    <dgm:cxn modelId="{3F474775-A9C0-4FBA-A7EE-679386BDD165}" type="presParOf" srcId="{E76DCD9E-0783-4132-A2ED-FE798D7A0835}" destId="{5D05AC27-E137-4637-B116-CE744A3AEDBF}" srcOrd="2" destOrd="0" presId="urn:microsoft.com/office/officeart/2005/8/layout/chevron1"/>
    <dgm:cxn modelId="{FBFF6D60-DEE1-4EAB-8C9E-A222827F7728}" type="presParOf" srcId="{E76DCD9E-0783-4132-A2ED-FE798D7A0835}" destId="{E41E46BD-9387-43C1-9CE6-9EB36CF234E2}" srcOrd="3" destOrd="0" presId="urn:microsoft.com/office/officeart/2005/8/layout/chevron1"/>
    <dgm:cxn modelId="{F4A1928C-EF0B-4C42-818E-E879998A0CFB}" type="presParOf" srcId="{E76DCD9E-0783-4132-A2ED-FE798D7A0835}" destId="{A35DFC2F-3034-4E23-98B2-AE69CFA5DAE4}" srcOrd="4" destOrd="0" presId="urn:microsoft.com/office/officeart/2005/8/layout/chevron1"/>
    <dgm:cxn modelId="{B7BC9376-7214-46AC-8C63-6FB9FD878FF5}" type="presParOf" srcId="{E76DCD9E-0783-4132-A2ED-FE798D7A0835}" destId="{2188954D-C3D7-4678-9746-5A46F84C3B60}" srcOrd="5" destOrd="0" presId="urn:microsoft.com/office/officeart/2005/8/layout/chevron1"/>
    <dgm:cxn modelId="{357ACE49-DBF6-4EEA-A4C1-CA69709B681D}" type="presParOf" srcId="{E76DCD9E-0783-4132-A2ED-FE798D7A0835}" destId="{7B5C4A71-ACCA-4CB5-B706-9268FDF91F5F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8706-3CE5-4987-86AC-6D6FEC91E6C0}">
      <dsp:nvSpPr>
        <dsp:cNvPr id="0" name=""/>
        <dsp:cNvSpPr/>
      </dsp:nvSpPr>
      <dsp:spPr>
        <a:xfrm>
          <a:off x="0" y="0"/>
          <a:ext cx="7839349" cy="1199330"/>
        </a:xfrm>
        <a:prstGeom prst="homePlate">
          <a:avLst/>
        </a:prstGeom>
        <a:gradFill flip="none" rotWithShape="0">
          <a:gsLst>
            <a:gs pos="0">
              <a:srgbClr val="660066">
                <a:tint val="66000"/>
                <a:satMod val="160000"/>
              </a:srgbClr>
            </a:gs>
            <a:gs pos="50000">
              <a:srgbClr val="660066">
                <a:tint val="44500"/>
                <a:satMod val="160000"/>
              </a:srgbClr>
            </a:gs>
            <a:gs pos="100000">
              <a:srgbClr val="660066">
                <a:tint val="23500"/>
                <a:satMod val="160000"/>
              </a:srgbClr>
            </a:gs>
          </a:gsLst>
          <a:lin ang="108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170688" rIns="85344" bIns="170688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6400" kern="1200" dirty="0"/>
            <a:t> </a:t>
          </a:r>
        </a:p>
      </dsp:txBody>
      <dsp:txXfrm>
        <a:off x="0" y="0"/>
        <a:ext cx="7539517" cy="1199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54923-8962-45EA-86A1-E9AC2111D4A9}">
      <dsp:nvSpPr>
        <dsp:cNvPr id="0" name=""/>
        <dsp:cNvSpPr/>
      </dsp:nvSpPr>
      <dsp:spPr>
        <a:xfrm>
          <a:off x="251" y="1865996"/>
          <a:ext cx="2290144" cy="636806"/>
        </a:xfrm>
        <a:prstGeom prst="chevron">
          <a:avLst/>
        </a:prstGeom>
        <a:solidFill>
          <a:srgbClr val="7A005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Kompetens-analys</a:t>
          </a:r>
          <a:endParaRPr lang="sv-SE" sz="1300" kern="1200" dirty="0"/>
        </a:p>
      </dsp:txBody>
      <dsp:txXfrm>
        <a:off x="318654" y="1865996"/>
        <a:ext cx="1653338" cy="636806"/>
      </dsp:txXfrm>
    </dsp:sp>
    <dsp:sp modelId="{5D05AC27-E137-4637-B116-CE744A3AEDBF}">
      <dsp:nvSpPr>
        <dsp:cNvPr id="0" name=""/>
        <dsp:cNvSpPr/>
      </dsp:nvSpPr>
      <dsp:spPr>
        <a:xfrm>
          <a:off x="2082316" y="1874894"/>
          <a:ext cx="2167419" cy="619011"/>
        </a:xfrm>
        <a:prstGeom prst="chevron">
          <a:avLst/>
        </a:prstGeom>
        <a:solidFill>
          <a:srgbClr val="7A005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Kompetens-planering</a:t>
          </a:r>
          <a:endParaRPr lang="sv-SE" sz="1300" kern="1200" dirty="0"/>
        </a:p>
      </dsp:txBody>
      <dsp:txXfrm>
        <a:off x="2391822" y="1874894"/>
        <a:ext cx="1548408" cy="619011"/>
      </dsp:txXfrm>
    </dsp:sp>
    <dsp:sp modelId="{A35DFC2F-3034-4E23-98B2-AE69CFA5DAE4}">
      <dsp:nvSpPr>
        <dsp:cNvPr id="0" name=""/>
        <dsp:cNvSpPr/>
      </dsp:nvSpPr>
      <dsp:spPr>
        <a:xfrm>
          <a:off x="4041656" y="1874894"/>
          <a:ext cx="2689698" cy="619011"/>
        </a:xfrm>
        <a:prstGeom prst="chevron">
          <a:avLst/>
        </a:prstGeom>
        <a:solidFill>
          <a:srgbClr val="7A005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Genomförande</a:t>
          </a:r>
          <a:endParaRPr lang="sv-SE" sz="1200" kern="1200" dirty="0"/>
        </a:p>
      </dsp:txBody>
      <dsp:txXfrm>
        <a:off x="4351162" y="1874894"/>
        <a:ext cx="2070687" cy="619011"/>
      </dsp:txXfrm>
    </dsp:sp>
    <dsp:sp modelId="{7B5C4A71-ACCA-4CB5-B706-9268FDF91F5F}">
      <dsp:nvSpPr>
        <dsp:cNvPr id="0" name=""/>
        <dsp:cNvSpPr/>
      </dsp:nvSpPr>
      <dsp:spPr>
        <a:xfrm>
          <a:off x="6523275" y="1873212"/>
          <a:ext cx="2244928" cy="622374"/>
        </a:xfrm>
        <a:prstGeom prst="chevron">
          <a:avLst/>
        </a:prstGeom>
        <a:solidFill>
          <a:srgbClr val="7A005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Uppföljning</a:t>
          </a:r>
          <a:endParaRPr lang="sv-SE" sz="2000" kern="1200" dirty="0"/>
        </a:p>
      </dsp:txBody>
      <dsp:txXfrm>
        <a:off x="6834462" y="1873212"/>
        <a:ext cx="1622554" cy="622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332E3-CBAC-4643-8703-5190BB86C1B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D38D0-CE7D-4FA7-A192-DC6C87BEEC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70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Platshållare för anteckninga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sv-SE" altLang="sv-SE"/>
              <a:t>Kompetensanalys – kartlägger vart vi står och vart vi vill och vad kan blir det för GAP däremellan? </a:t>
            </a:r>
          </a:p>
          <a:p>
            <a:endParaRPr lang="sv-SE" altLang="sv-SE"/>
          </a:p>
          <a:p>
            <a:r>
              <a:rPr lang="sv-SE" altLang="sv-SE"/>
              <a:t>Hur ska vi få då denna till synes enkla process att fungera i praktiken? </a:t>
            </a:r>
          </a:p>
          <a:p>
            <a:r>
              <a:rPr lang="sv-SE" altLang="sv-SE"/>
              <a:t>I vår stora organisation med olika förutsättningar och verksamheter, det är det som är det mest spännande jobbet </a:t>
            </a:r>
            <a:r>
              <a:rPr lang="sv-SE" altLang="sv-SE">
                <a:sym typeface="Wingdings" panose="05000000000000000000" pitchFamily="2" charset="2"/>
              </a:rPr>
              <a:t> </a:t>
            </a:r>
          </a:p>
          <a:p>
            <a:r>
              <a:rPr lang="sv-SE" altLang="sv-SE">
                <a:sym typeface="Wingdings" panose="05000000000000000000" pitchFamily="2" charset="2"/>
              </a:rPr>
              <a:t>Hur ska vi utforma en struktur som ger oss bra beslutsunderlag på ett smidigt sätt? Och som dessutom stämmer med svenska institutets </a:t>
            </a:r>
          </a:p>
          <a:p>
            <a:r>
              <a:rPr lang="sv-SE" altLang="sv-SE">
                <a:sym typeface="Wingdings" panose="05000000000000000000" pitchFamily="2" charset="2"/>
              </a:rPr>
              <a:t>Arbetet ska vara en naturlig del av verksamheten på samtliga nivåer i organisationen…..</a:t>
            </a:r>
          </a:p>
          <a:p>
            <a:endParaRPr lang="sv-SE" altLang="sv-SE">
              <a:sym typeface="Wingdings" panose="05000000000000000000" pitchFamily="2" charset="2"/>
            </a:endParaRPr>
          </a:p>
          <a:p>
            <a:r>
              <a:rPr lang="sv-SE" altLang="sv-SE">
                <a:sym typeface="Wingdings" panose="05000000000000000000" pitchFamily="2" charset="2"/>
              </a:rPr>
              <a:t>Vi har några saker att ta hänsyn till när vi ska bygga vår modell….</a:t>
            </a:r>
            <a:endParaRPr lang="sv-SE" altLang="sv-SE"/>
          </a:p>
        </p:txBody>
      </p:sp>
      <p:sp>
        <p:nvSpPr>
          <p:cNvPr id="1536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6A4D3B-9CB6-4425-A7BF-501F94CF6E9C}" type="slidenum">
              <a:rPr lang="sv-SE" altLang="sv-SE" sz="1300" smtClean="0"/>
              <a:pPr/>
              <a:t>6</a:t>
            </a:fld>
            <a:endParaRPr lang="sv-SE" altLang="sv-SE" sz="1300"/>
          </a:p>
        </p:txBody>
      </p:sp>
    </p:spTree>
    <p:extLst>
      <p:ext uri="{BB962C8B-B14F-4D97-AF65-F5344CB8AC3E}">
        <p14:creationId xmlns:p14="http://schemas.microsoft.com/office/powerpoint/2010/main" val="184728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59008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59008" cy="458546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205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2020-01-28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2020-01-28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096" y="2493628"/>
            <a:ext cx="7747622" cy="1311128"/>
          </a:xfrm>
        </p:spPr>
        <p:txBody>
          <a:bodyPr/>
          <a:lstStyle/>
          <a:p>
            <a:r>
              <a:rPr lang="sv-SE" dirty="0"/>
              <a:t>Karriärutvecklingsmodell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41F978-56F4-48F6-9FB9-C689A1871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Vad är en karriärutvecklingsmodell</a:t>
            </a:r>
            <a:r>
              <a:rPr lang="sv-SE" dirty="0"/>
              <a:t>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D6731D4-B9C9-49C0-B2E1-D5FFBD6F7E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/>
              <a:t>Beskriver en möjlig karriärväg inom den patientnära vården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/>
              <a:t>Flera nivåer – från nybörjare till expert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/>
              <a:t>Tydliggör sambandet mellan kompetens, arbetsuppgifter, ansvar och lön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7041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1C5442-531D-4DDF-B42D-15FBD3EB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inför vi karriärutvecklingsmodell?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7EDE00-1155-4F98-B16B-0A0CE4A51F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     Region Värmland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12AAF3-5B2C-400C-9345-73C857713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496" y="2484000"/>
            <a:ext cx="4140000" cy="3402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dirty="0"/>
              <a:t>Medarbetare stannar och utvecklas i den patientnära vården.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dirty="0"/>
              <a:t>Vi får en minskad personalomsättning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dirty="0"/>
              <a:t>Intern rörlighet en möjlighet till utveckling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dirty="0"/>
              <a:t>Vi stärker arbetsgivarvarumärket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701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012543-D8C9-4231-A3DC-38AB04667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inför vi karriärutvecklingsmodell?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88C279-C560-4DCE-B489-BCFFEEC541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sz="2800" dirty="0"/>
              <a:t>         Chef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6F769BF-79CF-4A97-BCF9-FFE508087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496" y="2484000"/>
            <a:ext cx="4140000" cy="3784278"/>
          </a:xfrm>
        </p:spPr>
        <p:txBody>
          <a:bodyPr/>
          <a:lstStyle/>
          <a:p>
            <a:r>
              <a:rPr lang="sv-SE" dirty="0"/>
              <a:t>Tydliggöra verksamhetens nuvarande och framtida kompetensbehov</a:t>
            </a:r>
          </a:p>
          <a:p>
            <a:r>
              <a:rPr lang="sv-SE" dirty="0"/>
              <a:t>Planera verksamhetens bemanning</a:t>
            </a:r>
          </a:p>
          <a:p>
            <a:r>
              <a:rPr lang="sv-SE" dirty="0"/>
              <a:t>Motivera medarbetare att utvecklas och göra karriär som går i linje med verksamhetens behov</a:t>
            </a:r>
          </a:p>
          <a:p>
            <a:r>
              <a:rPr lang="sv-SE" dirty="0"/>
              <a:t>Attrahera och rekrytera nya medarbetare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567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63C6D7-250E-4B2B-870F-3C3574DD9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inför vi karriärutvecklingsmodell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803512-1179-4D68-83F3-0F7F78490C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r>
              <a:rPr lang="sv-SE" sz="2800" dirty="0"/>
              <a:t>    Medarbetaren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FDCAC0-4CF3-490F-AF82-44989262C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483999"/>
            <a:ext cx="4317496" cy="3704765"/>
          </a:xfrm>
        </p:spPr>
        <p:txBody>
          <a:bodyPr/>
          <a:lstStyle/>
          <a:p>
            <a:r>
              <a:rPr lang="sv-SE" dirty="0"/>
              <a:t>Tydligare karriärvägar</a:t>
            </a:r>
          </a:p>
          <a:p>
            <a:r>
              <a:rPr lang="sv-SE" dirty="0"/>
              <a:t>Ska ges möjlighet att fortsätta utvecklas i den patientnära vården</a:t>
            </a:r>
          </a:p>
          <a:p>
            <a:r>
              <a:rPr lang="sv-SE" dirty="0"/>
              <a:t>Aktiv och engagerad i sin egen kompetensplanering och individuella kompetensutvecklingsplan</a:t>
            </a:r>
          </a:p>
          <a:p>
            <a:r>
              <a:rPr lang="sv-SE" dirty="0"/>
              <a:t>Tydligt hur kompetens, arbetsuppgifter och ansvar påverkar lön</a:t>
            </a:r>
          </a:p>
        </p:txBody>
      </p:sp>
    </p:spTree>
    <p:extLst>
      <p:ext uri="{BB962C8B-B14F-4D97-AF65-F5344CB8AC3E}">
        <p14:creationId xmlns:p14="http://schemas.microsoft.com/office/powerpoint/2010/main" val="236101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upp 6"/>
          <p:cNvGrpSpPr>
            <a:grpSpLocks/>
          </p:cNvGrpSpPr>
          <p:nvPr/>
        </p:nvGrpSpPr>
        <p:grpSpPr bwMode="auto">
          <a:xfrm>
            <a:off x="1199457" y="2973388"/>
            <a:ext cx="8768456" cy="4368800"/>
            <a:chOff x="-1016612" y="2896369"/>
            <a:chExt cx="9212282" cy="4222854"/>
          </a:xfrm>
        </p:grpSpPr>
        <p:graphicFrame>
          <p:nvGraphicFramePr>
            <p:cNvPr id="6" name="Diagram 5"/>
            <p:cNvGraphicFramePr/>
            <p:nvPr/>
          </p:nvGraphicFramePr>
          <p:xfrm>
            <a:off x="-108571" y="4428164"/>
            <a:ext cx="8244199" cy="11592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3" name="Diagram 2"/>
            <p:cNvGraphicFramePr/>
            <p:nvPr/>
          </p:nvGraphicFramePr>
          <p:xfrm>
            <a:off x="-1016612" y="2896369"/>
            <a:ext cx="9212282" cy="422285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14339" name="Rubrik 1"/>
          <p:cNvSpPr>
            <a:spLocks noGrp="1"/>
          </p:cNvSpPr>
          <p:nvPr>
            <p:ph type="title"/>
          </p:nvPr>
        </p:nvSpPr>
        <p:spPr>
          <a:xfrm>
            <a:off x="1391479" y="483935"/>
            <a:ext cx="7450827" cy="1214496"/>
          </a:xfrm>
        </p:spPr>
        <p:txBody>
          <a:bodyPr>
            <a:normAutofit fontScale="90000"/>
          </a:bodyPr>
          <a:lstStyle/>
          <a:p>
            <a:r>
              <a:rPr lang="sv-SE" altLang="sv-SE" sz="3733" dirty="0"/>
              <a:t>Koppling till kompetensförsörjningsprocessen</a:t>
            </a:r>
          </a:p>
        </p:txBody>
      </p:sp>
      <p:sp>
        <p:nvSpPr>
          <p:cNvPr id="39" name="Rektangel 38"/>
          <p:cNvSpPr/>
          <p:nvPr/>
        </p:nvSpPr>
        <p:spPr>
          <a:xfrm>
            <a:off x="2312989" y="2060576"/>
            <a:ext cx="2846387" cy="15843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b="1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Verksamhetens mål  och behov</a:t>
            </a:r>
          </a:p>
        </p:txBody>
      </p:sp>
      <p:grpSp>
        <p:nvGrpSpPr>
          <p:cNvPr id="14341" name="Grupp 41"/>
          <p:cNvGrpSpPr>
            <a:grpSpLocks/>
          </p:cNvGrpSpPr>
          <p:nvPr/>
        </p:nvGrpSpPr>
        <p:grpSpPr bwMode="auto">
          <a:xfrm>
            <a:off x="7210495" y="2060576"/>
            <a:ext cx="2592388" cy="1584325"/>
            <a:chOff x="4277340" y="2009281"/>
            <a:chExt cx="2715905" cy="1827381"/>
          </a:xfrm>
        </p:grpSpPr>
        <p:sp>
          <p:nvSpPr>
            <p:cNvPr id="50" name="Rektangel 49"/>
            <p:cNvSpPr/>
            <p:nvPr/>
          </p:nvSpPr>
          <p:spPr>
            <a:xfrm>
              <a:off x="4277340" y="2009281"/>
              <a:ext cx="2715905" cy="182738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sv-SE" sz="2400" b="1" dirty="0">
                <a:solidFill>
                  <a:srgbClr val="7A005A"/>
                </a:solidFill>
              </a:endParaRPr>
            </a:p>
          </p:txBody>
        </p:sp>
        <p:sp>
          <p:nvSpPr>
            <p:cNvPr id="46" name="Rektangel 45"/>
            <p:cNvSpPr/>
            <p:nvPr/>
          </p:nvSpPr>
          <p:spPr>
            <a:xfrm>
              <a:off x="4340539" y="2701415"/>
              <a:ext cx="2594495" cy="4998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br>
                <a:rPr lang="sv-SE" sz="1400" b="1">
                  <a:solidFill>
                    <a:schemeClr val="accent4">
                      <a:lumMod val="85000"/>
                      <a:lumOff val="15000"/>
                    </a:schemeClr>
                  </a:solidFill>
                </a:rPr>
              </a:br>
              <a:r>
                <a:rPr lang="sv-SE" sz="1400" b="1">
                  <a:solidFill>
                    <a:schemeClr val="accent4">
                      <a:lumMod val="85000"/>
                      <a:lumOff val="15000"/>
                    </a:schemeClr>
                  </a:solidFill>
                </a:rPr>
                <a:t>Engagerade </a:t>
              </a:r>
              <a:r>
                <a:rPr lang="sv-SE" sz="1400" b="1" dirty="0">
                  <a:solidFill>
                    <a:schemeClr val="accent4">
                      <a:lumMod val="85000"/>
                      <a:lumOff val="15000"/>
                    </a:schemeClr>
                  </a:solidFill>
                </a:rPr>
                <a:t>medarbetare</a:t>
              </a:r>
            </a:p>
            <a:p>
              <a:pPr algn="ctr">
                <a:defRPr/>
              </a:pPr>
              <a:endParaRPr lang="sv-SE" sz="1400" b="1" dirty="0">
                <a:solidFill>
                  <a:schemeClr val="accent4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7" name="Rektangel 46"/>
            <p:cNvSpPr/>
            <p:nvPr/>
          </p:nvSpPr>
          <p:spPr>
            <a:xfrm>
              <a:off x="4343866" y="3256222"/>
              <a:ext cx="2591169" cy="5035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400" b="1" dirty="0">
                  <a:solidFill>
                    <a:schemeClr val="accent4">
                      <a:lumMod val="85000"/>
                      <a:lumOff val="15000"/>
                    </a:schemeClr>
                  </a:solidFill>
                </a:rPr>
                <a:t>Rätt kompetens </a:t>
              </a:r>
            </a:p>
          </p:txBody>
        </p:sp>
        <p:sp>
          <p:nvSpPr>
            <p:cNvPr id="48" name="Rektangel 47"/>
            <p:cNvSpPr/>
            <p:nvPr/>
          </p:nvSpPr>
          <p:spPr>
            <a:xfrm>
              <a:off x="4340539" y="2082523"/>
              <a:ext cx="2594495" cy="55846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400" b="1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Välfungerande, </a:t>
              </a:r>
              <a:br>
                <a:rPr lang="sv-SE" sz="1400" b="1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+mj-lt"/>
                  <a:cs typeface="Times New Roman" panose="02020603050405020304" pitchFamily="18" charset="0"/>
                </a:rPr>
              </a:br>
              <a:r>
                <a:rPr lang="sv-SE" sz="1400" b="1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effektiva verksamheter</a:t>
              </a:r>
            </a:p>
          </p:txBody>
        </p:sp>
      </p:grpSp>
      <p:cxnSp>
        <p:nvCxnSpPr>
          <p:cNvPr id="9" name="Vinklad  8"/>
          <p:cNvCxnSpPr/>
          <p:nvPr/>
        </p:nvCxnSpPr>
        <p:spPr>
          <a:xfrm flipH="1" flipV="1">
            <a:off x="9967914" y="2852737"/>
            <a:ext cx="358775" cy="2305051"/>
          </a:xfrm>
          <a:prstGeom prst="bentConnector3">
            <a:avLst>
              <a:gd name="adj1" fmla="val -63833"/>
            </a:avLst>
          </a:prstGeom>
          <a:ln w="34925" cap="flat">
            <a:solidFill>
              <a:schemeClr val="accent4">
                <a:lumMod val="85000"/>
                <a:lumOff val="15000"/>
              </a:schemeClr>
            </a:solidFill>
            <a:prstDash val="sysDash"/>
            <a:miter lim="800000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Vinklad  34"/>
          <p:cNvCxnSpPr>
            <a:stCxn id="6" idx="1"/>
            <a:endCxn id="39" idx="1"/>
          </p:cNvCxnSpPr>
          <p:nvPr/>
        </p:nvCxnSpPr>
        <p:spPr>
          <a:xfrm rot="10800000" flipH="1">
            <a:off x="2063750" y="2852737"/>
            <a:ext cx="249239" cy="2305051"/>
          </a:xfrm>
          <a:prstGeom prst="bentConnector3">
            <a:avLst>
              <a:gd name="adj1" fmla="val -91720"/>
            </a:avLst>
          </a:prstGeom>
          <a:ln w="34925" cap="flat">
            <a:solidFill>
              <a:schemeClr val="accent5">
                <a:lumMod val="25000"/>
              </a:schemeClr>
            </a:solidFill>
            <a:prstDash val="sysDash"/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ktangel 55"/>
          <p:cNvSpPr/>
          <p:nvPr/>
        </p:nvSpPr>
        <p:spPr>
          <a:xfrm>
            <a:off x="2370139" y="2133601"/>
            <a:ext cx="2732087" cy="1444625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v-SE" sz="2400" b="1" dirty="0">
              <a:solidFill>
                <a:srgbClr val="7A005A"/>
              </a:solidFill>
            </a:endParaRPr>
          </a:p>
        </p:txBody>
      </p:sp>
      <p:cxnSp>
        <p:nvCxnSpPr>
          <p:cNvPr id="62" name="Vinklad  61"/>
          <p:cNvCxnSpPr/>
          <p:nvPr/>
        </p:nvCxnSpPr>
        <p:spPr>
          <a:xfrm rot="10800000">
            <a:off x="5267255" y="2876901"/>
            <a:ext cx="1778212" cy="444"/>
          </a:xfrm>
          <a:prstGeom prst="bentConnector3">
            <a:avLst>
              <a:gd name="adj1" fmla="val 50000"/>
            </a:avLst>
          </a:prstGeom>
          <a:ln w="34925" cap="flat">
            <a:solidFill>
              <a:schemeClr val="accent5">
                <a:lumMod val="25000"/>
              </a:schemeClr>
            </a:solidFill>
            <a:prstDash val="sysDash"/>
            <a:miter lim="800000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6804026" y="6385512"/>
            <a:ext cx="30075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sz="1600" i="1" dirty="0"/>
              <a:t>(Institutet för svensk standard) 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BE3E9C-A820-47CE-8EB8-0A363F28E315}"/>
              </a:ext>
            </a:extLst>
          </p:cNvPr>
          <p:cNvSpPr/>
          <p:nvPr/>
        </p:nvSpPr>
        <p:spPr>
          <a:xfrm>
            <a:off x="5937623" y="3182780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497382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327</TotalTime>
  <Words>270</Words>
  <Application>Microsoft Office PowerPoint</Application>
  <PresentationFormat>Bredbild</PresentationFormat>
  <Paragraphs>56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Region Varmland</vt:lpstr>
      <vt:lpstr>Region Varmland Grå</vt:lpstr>
      <vt:lpstr>Stor rubrik</vt:lpstr>
      <vt:lpstr>Karriärutvecklingsmodell</vt:lpstr>
      <vt:lpstr>Vad är en karriärutvecklingsmodell?</vt:lpstr>
      <vt:lpstr>Varför inför vi karriärutvecklingsmodell?</vt:lpstr>
      <vt:lpstr>Varför inför vi karriärutvecklingsmodell?</vt:lpstr>
      <vt:lpstr>Varför inför vi karriärutvecklingsmodell</vt:lpstr>
      <vt:lpstr>Koppling till kompetensförsörjningsprocessen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Karriärutvecklingsmodell</dc:title>
  <dc:creator>Eva Lindqvist Österberg</dc:creator>
  <cp:lastModifiedBy>Tyra Thorn-Andersen</cp:lastModifiedBy>
  <cp:revision>4</cp:revision>
  <dcterms:created xsi:type="dcterms:W3CDTF">2019-01-08T18:02:22Z</dcterms:created>
  <dcterms:modified xsi:type="dcterms:W3CDTF">2020-01-28T08:23:11Z</dcterms:modified>
</cp:coreProperties>
</file>