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sldIdLst>
    <p:sldId id="256" r:id="rId4"/>
    <p:sldId id="263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8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2" d="100"/>
          <a:sy n="82" d="100"/>
        </p:scale>
        <p:origin x="643" y="72"/>
      </p:cViewPr>
      <p:guideLst>
        <p:guide orient="horz" pos="686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microsoft.com/office/2016/11/relationships/changesInfo" Target="changesInfos/changesInfo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ristina Borgsten" userId="c33db0d5-deb5-483b-8389-871ad5a07069" providerId="ADAL" clId="{7D2DBD87-D814-4099-9285-0EC976387EB0}"/>
  </pc:docChgLst>
  <pc:docChgLst>
    <pc:chgData name="Kristina Borgsten" userId="c33db0d5-deb5-483b-8389-871ad5a07069" providerId="ADAL" clId="{AD42F5C5-C83A-4678-9B2B-BBB159462F38}"/>
    <pc:docChg chg="custSel modSld">
      <pc:chgData name="Kristina Borgsten" userId="c33db0d5-deb5-483b-8389-871ad5a07069" providerId="ADAL" clId="{AD42F5C5-C83A-4678-9B2B-BBB159462F38}" dt="2019-07-08T08:26:41.730" v="0" actId="478"/>
      <pc:docMkLst>
        <pc:docMk/>
      </pc:docMkLst>
      <pc:sldChg chg="delSp">
        <pc:chgData name="Kristina Borgsten" userId="c33db0d5-deb5-483b-8389-871ad5a07069" providerId="ADAL" clId="{AD42F5C5-C83A-4678-9B2B-BBB159462F38}" dt="2019-07-08T08:26:41.730" v="0" actId="478"/>
        <pc:sldMkLst>
          <pc:docMk/>
          <pc:sldMk cId="502725873" sldId="256"/>
        </pc:sldMkLst>
        <pc:spChg chg="del">
          <ac:chgData name="Kristina Borgsten" userId="c33db0d5-deb5-483b-8389-871ad5a07069" providerId="ADAL" clId="{AD42F5C5-C83A-4678-9B2B-BBB159462F38}" dt="2019-07-08T08:26:41.730" v="0" actId="478"/>
          <ac:spMkLst>
            <pc:docMk/>
            <pc:sldMk cId="502725873" sldId="256"/>
            <ac:spMk id="3" creationId="{057E94A7-75EC-44CE-9410-C23957DC3D4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ar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>
            <a:extLst>
              <a:ext uri="{FF2B5EF4-FFF2-40B4-BE49-F238E27FC236}">
                <a16:creationId xmlns:a16="http://schemas.microsoft.com/office/drawing/2014/main" id="{C858E219-4E6D-4932-AA5D-6A3481107EA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09" t="28708"/>
          <a:stretch/>
        </p:blipFill>
        <p:spPr>
          <a:xfrm>
            <a:off x="-1" y="0"/>
            <a:ext cx="4121077" cy="3428998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55644" y="2493628"/>
            <a:ext cx="5599074" cy="1311128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 på en eller </a:t>
            </a:r>
            <a:br>
              <a:rPr lang="sv-SE" dirty="0"/>
            </a:br>
            <a:r>
              <a:rPr lang="sv-SE" dirty="0"/>
              <a:t>två rader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47CDCF15-ABC8-4682-83AF-D8634F151B6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255645" y="3804757"/>
            <a:ext cx="5599074" cy="645902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Underrubrik/Namn, Datum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661A35B-5759-402D-A031-2298209AB0E2}" type="datetimeFigureOut">
              <a:rPr lang="sv-SE" smtClean="0"/>
              <a:t>2019-07-08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C45BB37F-78FC-4AA5-BA09-60B3473C57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8872" y="6056300"/>
            <a:ext cx="1667528" cy="482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41130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BF7BF05E-0759-41B0-A771-97D723EF6EC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1808603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l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8302B766-1A21-4681-B97B-01C97262C00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710450C-1CB8-48CB-BBC9-7DC124B22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661A35B-5759-402D-A031-2298209AB0E2}" type="datetimeFigureOut">
              <a:rPr lang="sv-SE" smtClean="0"/>
              <a:t>2019-07-08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466EFA4-20AE-4AD4-B435-6B0C7A76D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7F53102-507D-4A65-80DF-48F934CE2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01505DD5-2D9F-4AA5-8E4B-961FE767EB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4713" y="2898400"/>
            <a:ext cx="3422574" cy="990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36575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59008" cy="1143000"/>
          </a:xfrm>
        </p:spPr>
        <p:txBody>
          <a:bodyPr/>
          <a:lstStyle>
            <a:lvl1pPr>
              <a:defRPr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59008" cy="4585464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7350701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ar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>
            <a:extLst>
              <a:ext uri="{FF2B5EF4-FFF2-40B4-BE49-F238E27FC236}">
                <a16:creationId xmlns:a16="http://schemas.microsoft.com/office/drawing/2014/main" id="{C858E219-4E6D-4932-AA5D-6A3481107EA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09" t="28708"/>
          <a:stretch/>
        </p:blipFill>
        <p:spPr>
          <a:xfrm>
            <a:off x="-1" y="0"/>
            <a:ext cx="4121077" cy="3428998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55644" y="2493628"/>
            <a:ext cx="5599074" cy="1311128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 på en eller </a:t>
            </a:r>
            <a:br>
              <a:rPr lang="sv-SE" dirty="0"/>
            </a:br>
            <a:r>
              <a:rPr lang="sv-SE" dirty="0"/>
              <a:t>två rader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47CDCF15-ABC8-4682-83AF-D8634F151B6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255645" y="3804757"/>
            <a:ext cx="5599074" cy="645902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Underrubrik/Namn, Datum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B6AD9C4-35A3-4D7A-9B19-F30406AB6CAC}" type="datetimeFigureOut">
              <a:rPr lang="sv-SE" smtClean="0"/>
              <a:t>2019-07-08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43B2B7-BEA8-4334-A326-592BBB640B02}" type="slidenum">
              <a:rPr lang="sv-SE" smtClean="0"/>
              <a:t>‹#›</a:t>
            </a:fld>
            <a:endParaRPr lang="sv-SE"/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C45BB37F-78FC-4AA5-BA09-60B3473C57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8872" y="6056300"/>
            <a:ext cx="1667528" cy="482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157066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nit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55644" y="2494800"/>
            <a:ext cx="5599074" cy="1311128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400" b="1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Kapitelrubrik på en eller två rader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AD9C4-35A3-4D7A-9B19-F30406AB6CAC}" type="datetimeFigureOut">
              <a:rPr lang="sv-SE" smtClean="0"/>
              <a:t>2019-07-08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3B2B7-BEA8-4334-A326-592BBB640B02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Underrubrik 2">
            <a:extLst>
              <a:ext uri="{FF2B5EF4-FFF2-40B4-BE49-F238E27FC236}">
                <a16:creationId xmlns:a16="http://schemas.microsoft.com/office/drawing/2014/main" id="{4E603FF1-A2AA-4DFA-A81C-56517907015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255645" y="3804757"/>
            <a:ext cx="5599074" cy="645902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b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4654C601-3316-4300-8504-A56E1410142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33" t="28855"/>
          <a:stretch/>
        </p:blipFill>
        <p:spPr>
          <a:xfrm>
            <a:off x="-1" y="0"/>
            <a:ext cx="4121077" cy="3428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062896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216000" y="2433976"/>
            <a:ext cx="5760000" cy="1311128"/>
          </a:xfr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 på en eller </a:t>
            </a:r>
            <a:br>
              <a:rPr lang="sv-SE" dirty="0"/>
            </a:br>
            <a:r>
              <a:rPr lang="sv-SE" dirty="0"/>
              <a:t>två rader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AD9C4-35A3-4D7A-9B19-F30406AB6CAC}" type="datetimeFigureOut">
              <a:rPr lang="sv-SE" smtClean="0"/>
              <a:t>2019-07-08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3B2B7-BEA8-4334-A326-592BBB640B02}" type="slidenum">
              <a:rPr lang="sv-SE" smtClean="0"/>
              <a:t>‹#›</a:t>
            </a:fld>
            <a:endParaRPr lang="sv-SE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FFF31AE7-D880-407A-9C88-13783A4EC04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6968083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A735114-FF72-44A1-A510-3F846FC92CA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96809" y="972000"/>
            <a:ext cx="7200000" cy="1325563"/>
          </a:xfrm>
        </p:spPr>
        <p:txBody>
          <a:bodyPr anchor="b" anchorCtr="0">
            <a:noAutofit/>
          </a:bodyPr>
          <a:lstStyle>
            <a:lvl1pPr>
              <a:defRPr sz="3600"/>
            </a:lvl1pPr>
          </a:lstStyle>
          <a:p>
            <a:r>
              <a:rPr lang="sv-SE" dirty="0"/>
              <a:t>Rubrik på en eller två rader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38FA8A6-E8AD-49AE-8A02-8E0135A4D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AD9C4-35A3-4D7A-9B19-F30406AB6CAC}" type="datetimeFigureOut">
              <a:rPr lang="sv-SE" smtClean="0"/>
              <a:t>2019-07-08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128B042-CD46-459F-B15F-9CD51445A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212B9B4-3EFB-4D25-A6FF-2C335D0EA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3B2B7-BEA8-4334-A326-592BBB640B02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F2074D27-2532-4EB4-AA8D-F347C8462D8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96809" y="2482850"/>
            <a:ext cx="7200000" cy="3240000"/>
          </a:xfrm>
        </p:spPr>
        <p:txBody>
          <a:bodyPr>
            <a:noAutofit/>
          </a:bodyPr>
          <a:lstStyle/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EE3DB552-76B5-45DA-A7BF-518537E7553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459608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En rubrik och 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5948AE-B8A7-4000-B08D-FD08594BF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73496" y="972000"/>
            <a:ext cx="8640000" cy="1325563"/>
          </a:xfrm>
        </p:spPr>
        <p:txBody>
          <a:bodyPr anchor="b" anchorCtr="0">
            <a:noAutofit/>
          </a:bodyPr>
          <a:lstStyle>
            <a:lvl1pPr>
              <a:defRPr sz="3600"/>
            </a:lvl1pPr>
          </a:lstStyle>
          <a:p>
            <a:r>
              <a:rPr lang="sv-SE" dirty="0"/>
              <a:t>Rubrik på en rad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392B27C-79B3-42A9-ADBC-D4CB29DF52F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773496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1BFD846-89A8-413D-9B4E-79A0C286829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73496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4278D66-6239-4120-87FD-AF687B658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AD9C4-35A3-4D7A-9B19-F30406AB6CAC}" type="datetimeFigureOut">
              <a:rPr lang="sv-SE" smtClean="0"/>
              <a:t>2019-07-08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1D86113-5BDD-4567-921A-D416519CF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640086D-4C59-4640-B415-83D1F560F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3B2B7-BEA8-4334-A326-592BBB640B02}" type="slidenum">
              <a:rPr lang="sv-SE" smtClean="0"/>
              <a:t>‹#›</a:t>
            </a:fld>
            <a:endParaRPr lang="sv-SE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5C430EC2-426A-4AEF-9877-11E250564623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895690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 rubrik och två underrubrik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82DF18E-7E8D-4A71-890C-3CFB2327709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76809" y="1477692"/>
            <a:ext cx="4140001" cy="82391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Rubrik på en eller två rader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46B3D42-77C7-4FA8-AA30-92017FA612DA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276809" y="1481733"/>
            <a:ext cx="4140000" cy="82391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Rubrik på en eller två rader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ACDCC492-7BCC-4ED9-B2C6-C005B30C5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AD9C4-35A3-4D7A-9B19-F30406AB6CAC}" type="datetimeFigureOut">
              <a:rPr lang="sv-SE" smtClean="0"/>
              <a:t>2019-07-08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A2A9FDD7-8709-4118-8A52-E0DB7693F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9AC5545E-7744-463D-8795-8ACFFF917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3B2B7-BEA8-4334-A326-592BBB640B02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Rubrik 1">
            <a:extLst>
              <a:ext uri="{FF2B5EF4-FFF2-40B4-BE49-F238E27FC236}">
                <a16:creationId xmlns:a16="http://schemas.microsoft.com/office/drawing/2014/main" id="{D01EF920-89B6-43FE-BC82-D3F3F4E24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76809" y="585044"/>
            <a:ext cx="8640000" cy="710252"/>
          </a:xfrm>
        </p:spPr>
        <p:txBody>
          <a:bodyPr anchor="b" anchorCtr="0">
            <a:noAutofit/>
          </a:bodyPr>
          <a:lstStyle>
            <a:lvl1pPr>
              <a:defRPr sz="3600"/>
            </a:lvl1pPr>
          </a:lstStyle>
          <a:p>
            <a:r>
              <a:rPr lang="sv-SE" dirty="0"/>
              <a:t>Rubrik på en rad</a:t>
            </a:r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D4D9B012-53D8-4F15-8B22-2FDE176255A1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1776809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12" name="Platshållare för innehåll 3">
            <a:extLst>
              <a:ext uri="{FF2B5EF4-FFF2-40B4-BE49-F238E27FC236}">
                <a16:creationId xmlns:a16="http://schemas.microsoft.com/office/drawing/2014/main" id="{C670D3A9-CE21-4ECA-B331-6CD15F9616B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76809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7F6ACE35-4E6C-49D8-A224-4BBC04C4696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731977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5948AE-B8A7-4000-B08D-FD08594BF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03175" y="972000"/>
            <a:ext cx="4140000" cy="1325563"/>
          </a:xfrm>
        </p:spPr>
        <p:txBody>
          <a:bodyPr anchor="b" anchorCtr="0">
            <a:noAutofit/>
          </a:bodyPr>
          <a:lstStyle>
            <a:lvl1pPr>
              <a:defRPr sz="3600"/>
            </a:lvl1pPr>
          </a:lstStyle>
          <a:p>
            <a:r>
              <a:rPr lang="sv-SE" dirty="0"/>
              <a:t>Rubrik på en eller två rader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1BFD846-89A8-413D-9B4E-79A0C286829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7003175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4278D66-6239-4120-87FD-AF687B658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B6AD9C4-35A3-4D7A-9B19-F30406AB6CAC}" type="datetimeFigureOut">
              <a:rPr lang="sv-SE" smtClean="0"/>
              <a:t>2019-07-08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1D86113-5BDD-4567-921A-D416519CF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80E395B5-3017-4735-BEE7-B3DEC703BAA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45601" y="0"/>
            <a:ext cx="5750400" cy="6858000"/>
          </a:xfrm>
        </p:spPr>
        <p:txBody>
          <a:bodyPr tIns="0" bIns="1800000" anchor="ctr" anchorCtr="0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lägga till en bild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50831E66-BE42-4C10-8590-C12E77B62EBA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84619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nit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55644" y="2494800"/>
            <a:ext cx="5599074" cy="1311128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Kapitelrubrik på en eller två rader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2019-07-08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Underrubrik 2">
            <a:extLst>
              <a:ext uri="{FF2B5EF4-FFF2-40B4-BE49-F238E27FC236}">
                <a16:creationId xmlns:a16="http://schemas.microsoft.com/office/drawing/2014/main" id="{4E603FF1-A2AA-4DFA-A81C-56517907015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255645" y="3804757"/>
            <a:ext cx="5599074" cy="645902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b="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4654C601-3316-4300-8504-A56E1410142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09" t="28708"/>
          <a:stretch/>
        </p:blipFill>
        <p:spPr>
          <a:xfrm>
            <a:off x="0" y="0"/>
            <a:ext cx="4121077" cy="3428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79139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och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9">
            <a:extLst>
              <a:ext uri="{FF2B5EF4-FFF2-40B4-BE49-F238E27FC236}">
                <a16:creationId xmlns:a16="http://schemas.microsoft.com/office/drawing/2014/main" id="{6437C3FB-B590-43F3-8686-17D11169DEC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45601" y="0"/>
            <a:ext cx="11846400" cy="6858000"/>
          </a:xfrm>
        </p:spPr>
        <p:txBody>
          <a:bodyPr tIns="0" bIns="1800000" anchor="ctr" anchorCtr="0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lägga till en bild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0C0FFDE-20E1-4E05-AD5B-876993A14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B6AD9C4-35A3-4D7A-9B19-F30406AB6CAC}" type="datetimeFigureOut">
              <a:rPr lang="sv-SE" smtClean="0"/>
              <a:t>2019-07-08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C658C64-0CC7-478A-AC17-30210252F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D27019-FF78-4832-9008-F432E9C3B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43B2B7-BEA8-4334-A326-592BBB640B02}" type="slidenum">
              <a:rPr lang="sv-SE" smtClean="0"/>
              <a:t>‹#›</a:t>
            </a:fld>
            <a:endParaRPr lang="sv-SE"/>
          </a:p>
        </p:txBody>
      </p:sp>
      <p:sp>
        <p:nvSpPr>
          <p:cNvPr id="8" name="Rubrik 1">
            <a:extLst>
              <a:ext uri="{FF2B5EF4-FFF2-40B4-BE49-F238E27FC236}">
                <a16:creationId xmlns:a16="http://schemas.microsoft.com/office/drawing/2014/main" id="{118C7873-AD9A-4598-BEE2-3ED782562B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48465" y="617055"/>
            <a:ext cx="5495070" cy="1325563"/>
          </a:xfrm>
        </p:spPr>
        <p:txBody>
          <a:bodyPr anchor="b" anchorCtr="0">
            <a:noAutofit/>
          </a:bodyPr>
          <a:lstStyle>
            <a:lvl1pPr>
              <a:defRPr sz="2800"/>
            </a:lvl1pPr>
          </a:lstStyle>
          <a:p>
            <a:r>
              <a:rPr lang="sv-SE" dirty="0"/>
              <a:t>Rubrik i svart/vit/blå placeras fritt på bilden där den passar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7BBAB7C4-34CF-4F5D-8C3D-27B38F9E8CF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002981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örre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17055415-C399-4877-B646-A2D63B23A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AD9C4-35A3-4D7A-9B19-F30406AB6CAC}" type="datetimeFigureOut">
              <a:rPr lang="sv-SE" smtClean="0"/>
              <a:t>2019-07-08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EF62413D-730B-4EBD-B9C6-E6B147E9D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3D275AC-7ABB-49A4-BADA-267D495A8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3B2B7-BEA8-4334-A326-592BBB640B02}" type="slidenum">
              <a:rPr lang="sv-SE" smtClean="0"/>
              <a:t>‹#›</a:t>
            </a:fld>
            <a:endParaRPr lang="sv-SE"/>
          </a:p>
        </p:txBody>
      </p:sp>
      <p:sp>
        <p:nvSpPr>
          <p:cNvPr id="6" name="Platshållare för innehåll 2">
            <a:extLst>
              <a:ext uri="{FF2B5EF4-FFF2-40B4-BE49-F238E27FC236}">
                <a16:creationId xmlns:a16="http://schemas.microsoft.com/office/drawing/2014/main" id="{241C9948-CE84-42C5-B2F5-861912055175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1800000" y="1134737"/>
            <a:ext cx="8640000" cy="4589261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sv-SE" dirty="0"/>
              <a:t>Innehåll med grafik som t ex tabell eller diagram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7BC50C73-2857-465E-A01E-727A200B1112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279550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BF7BF05E-0759-41B0-A771-97D723EF6EC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5699609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l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8302B766-1A21-4681-B97B-01C97262C00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710450C-1CB8-48CB-BBC9-7DC124B22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B6AD9C4-35A3-4D7A-9B19-F30406AB6CAC}" type="datetimeFigureOut">
              <a:rPr lang="sv-SE" smtClean="0"/>
              <a:t>2019-07-08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466EFA4-20AE-4AD4-B435-6B0C7A76D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7F53102-507D-4A65-80DF-48F934CE2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43B2B7-BEA8-4334-A326-592BBB640B02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01505DD5-2D9F-4AA5-8E4B-961FE767EB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4713" y="2898400"/>
            <a:ext cx="3422574" cy="990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65452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45E64001-8B8D-4A08-870E-B2A5C68E210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856000" y="1963490"/>
            <a:ext cx="6480000" cy="2123658"/>
          </a:xfr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Stor rubrik på en eller två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B2360C-C35F-5040-8F82-49517619CE55}" type="datetime1">
              <a:rPr lang="sv-SE" smtClean="0"/>
              <a:t>2019-07-08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13FB9FB-F0A8-4F05-A3B7-7EDA3F6823CA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0E5F354F-E26A-4C4E-A496-1F6686E33E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8872" y="6056300"/>
            <a:ext cx="1667528" cy="482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36224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l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45E64001-8B8D-4A08-870E-B2A5C68E210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856000" y="1963490"/>
            <a:ext cx="6480000" cy="2123658"/>
          </a:xfr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Stor rubrik på en eller två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B2360C-C35F-5040-8F82-49517619CE55}" type="datetime1">
              <a:rPr lang="sv-SE" smtClean="0"/>
              <a:t>2019-07-08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13FB9FB-F0A8-4F05-A3B7-7EDA3F6823CA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0E5F354F-E26A-4C4E-A496-1F6686E33E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8872" y="6056300"/>
            <a:ext cx="1667528" cy="482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14783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ön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45E64001-8B8D-4A08-870E-B2A5C68E210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856000" y="1963490"/>
            <a:ext cx="6480000" cy="2123658"/>
          </a:xfr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Stor rubrik på en eller två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B2360C-C35F-5040-8F82-49517619CE55}" type="datetime1">
              <a:rPr lang="sv-SE" smtClean="0"/>
              <a:t>2019-07-08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13FB9FB-F0A8-4F05-A3B7-7EDA3F6823CA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0E5F354F-E26A-4C4E-A496-1F6686E33E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8872" y="6056300"/>
            <a:ext cx="1667528" cy="482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75026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ul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856000" y="1963490"/>
            <a:ext cx="6480000" cy="2123658"/>
          </a:xfr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6600" b="1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Stor rubrik på en eller två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EB2360C-C35F-5040-8F82-49517619CE55}" type="datetime1">
              <a:rPr lang="sv-SE" smtClean="0"/>
              <a:pPr/>
              <a:t>2019-07-08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3FB9FB-F0A8-4F05-A3B7-7EDA3F6823CA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5270054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jus blå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45E64001-8B8D-4A08-870E-B2A5C68E210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856000" y="1963490"/>
            <a:ext cx="6480000" cy="2123658"/>
          </a:xfr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Stor rubrik på en eller två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B2360C-C35F-5040-8F82-49517619CE55}" type="datetime1">
              <a:rPr lang="sv-SE" smtClean="0"/>
              <a:t>2019-07-08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13FB9FB-F0A8-4F05-A3B7-7EDA3F6823CA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0E5F354F-E26A-4C4E-A496-1F6686E33E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8872" y="6056300"/>
            <a:ext cx="1667528" cy="482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78152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öd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45E64001-8B8D-4A08-870E-B2A5C68E210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856000" y="1963490"/>
            <a:ext cx="6480000" cy="2123658"/>
          </a:xfr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Stor rubrik på en eller två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B2360C-C35F-5040-8F82-49517619CE55}" type="datetime1">
              <a:rPr lang="sv-SE" smtClean="0"/>
              <a:t>2019-07-08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13FB9FB-F0A8-4F05-A3B7-7EDA3F6823CA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0E5F354F-E26A-4C4E-A496-1F6686E33E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8872" y="6056300"/>
            <a:ext cx="1667528" cy="482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4705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216000" y="2433976"/>
            <a:ext cx="5760000" cy="1311128"/>
          </a:xfr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 på en eller </a:t>
            </a:r>
            <a:br>
              <a:rPr lang="sv-SE" dirty="0"/>
            </a:br>
            <a:r>
              <a:rPr lang="sv-SE" dirty="0"/>
              <a:t>två rader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2019-07-08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FFF31AE7-D880-407A-9C88-13783A4EC04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717048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å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45E64001-8B8D-4A08-870E-B2A5C68E210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856000" y="1963490"/>
            <a:ext cx="6480000" cy="2123658"/>
          </a:xfr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Stor rubrik på en eller två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B2360C-C35F-5040-8F82-49517619CE55}" type="datetime1">
              <a:rPr lang="sv-SE" smtClean="0"/>
              <a:t>2019-07-08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13FB9FB-F0A8-4F05-A3B7-7EDA3F6823CA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0E5F354F-E26A-4C4E-A496-1F6686E33E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8872" y="6056300"/>
            <a:ext cx="1667528" cy="482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464782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A735114-FF72-44A1-A510-3F846FC92CA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96809" y="972000"/>
            <a:ext cx="7200000" cy="1325563"/>
          </a:xfrm>
        </p:spPr>
        <p:txBody>
          <a:bodyPr anchor="b" anchorCtr="0">
            <a:noAutofit/>
          </a:bodyPr>
          <a:lstStyle>
            <a:lvl1pPr>
              <a:defRPr sz="3600"/>
            </a:lvl1pPr>
          </a:lstStyle>
          <a:p>
            <a:r>
              <a:rPr lang="sv-SE" dirty="0"/>
              <a:t>Rubrik på en eller två rader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38FA8A6-E8AD-49AE-8A02-8E0135A4D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2019-07-08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128B042-CD46-459F-B15F-9CD51445A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212B9B4-3EFB-4D25-A6FF-2C335D0EA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F2074D27-2532-4EB4-AA8D-F347C8462D8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96809" y="2482850"/>
            <a:ext cx="7200000" cy="3240000"/>
          </a:xfrm>
        </p:spPr>
        <p:txBody>
          <a:bodyPr>
            <a:noAutofit/>
          </a:bodyPr>
          <a:lstStyle/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EE3DB552-76B5-45DA-A7BF-518537E7553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39770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En rubrik och 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5948AE-B8A7-4000-B08D-FD08594BF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73496" y="972000"/>
            <a:ext cx="8640000" cy="1325563"/>
          </a:xfrm>
        </p:spPr>
        <p:txBody>
          <a:bodyPr anchor="b" anchorCtr="0">
            <a:noAutofit/>
          </a:bodyPr>
          <a:lstStyle>
            <a:lvl1pPr>
              <a:defRPr sz="3600"/>
            </a:lvl1pPr>
          </a:lstStyle>
          <a:p>
            <a:r>
              <a:rPr lang="sv-SE" dirty="0"/>
              <a:t>Rubrik på en rad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392B27C-79B3-42A9-ADBC-D4CB29DF52F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773496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1BFD846-89A8-413D-9B4E-79A0C286829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73496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4278D66-6239-4120-87FD-AF687B658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2019-07-08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1D86113-5BDD-4567-921A-D416519CF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640086D-4C59-4640-B415-83D1F560F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5C430EC2-426A-4AEF-9877-11E250564623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35571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 rubrik och två underrubrik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82DF18E-7E8D-4A71-890C-3CFB2327709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76809" y="1477692"/>
            <a:ext cx="4140001" cy="82391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Rubrik på en eller två rader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46B3D42-77C7-4FA8-AA30-92017FA612DA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276809" y="1481733"/>
            <a:ext cx="4140000" cy="82391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Rubrik på en eller två rader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ACDCC492-7BCC-4ED9-B2C6-C005B30C5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2019-07-08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A2A9FDD7-8709-4118-8A52-E0DB7693F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9AC5545E-7744-463D-8795-8ACFFF917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Rubrik 1">
            <a:extLst>
              <a:ext uri="{FF2B5EF4-FFF2-40B4-BE49-F238E27FC236}">
                <a16:creationId xmlns:a16="http://schemas.microsoft.com/office/drawing/2014/main" id="{D01EF920-89B6-43FE-BC82-D3F3F4E24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76809" y="585044"/>
            <a:ext cx="8640000" cy="710252"/>
          </a:xfrm>
        </p:spPr>
        <p:txBody>
          <a:bodyPr anchor="b" anchorCtr="0">
            <a:noAutofit/>
          </a:bodyPr>
          <a:lstStyle>
            <a:lvl1pPr>
              <a:defRPr sz="3600"/>
            </a:lvl1pPr>
          </a:lstStyle>
          <a:p>
            <a:r>
              <a:rPr lang="sv-SE" dirty="0"/>
              <a:t>Rubrik på en rad</a:t>
            </a:r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D4D9B012-53D8-4F15-8B22-2FDE176255A1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1776809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12" name="Platshållare för innehåll 3">
            <a:extLst>
              <a:ext uri="{FF2B5EF4-FFF2-40B4-BE49-F238E27FC236}">
                <a16:creationId xmlns:a16="http://schemas.microsoft.com/office/drawing/2014/main" id="{C670D3A9-CE21-4ECA-B331-6CD15F9616B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76809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7F6ACE35-4E6C-49D8-A224-4BBC04C4696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23301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5948AE-B8A7-4000-B08D-FD08594BF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03175" y="972000"/>
            <a:ext cx="4140000" cy="1325563"/>
          </a:xfrm>
        </p:spPr>
        <p:txBody>
          <a:bodyPr anchor="b" anchorCtr="0">
            <a:noAutofit/>
          </a:bodyPr>
          <a:lstStyle>
            <a:lvl1pPr>
              <a:defRPr sz="3600"/>
            </a:lvl1pPr>
          </a:lstStyle>
          <a:p>
            <a:r>
              <a:rPr lang="sv-SE" dirty="0"/>
              <a:t>Rubrik på en eller två rader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1BFD846-89A8-413D-9B4E-79A0C286829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7003175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4278D66-6239-4120-87FD-AF687B658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661A35B-5759-402D-A031-2298209AB0E2}" type="datetimeFigureOut">
              <a:rPr lang="sv-SE" smtClean="0"/>
              <a:t>2019-07-08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1D86113-5BDD-4567-921A-D416519CF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80E395B5-3017-4735-BEE7-B3DEC703BAA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45601" y="0"/>
            <a:ext cx="5750400" cy="6858000"/>
          </a:xfrm>
        </p:spPr>
        <p:txBody>
          <a:bodyPr tIns="0" bIns="1800000" anchor="ctr" anchorCtr="0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lägga till en bild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50831E66-BE42-4C10-8590-C12E77B62EBA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6830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och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9">
            <a:extLst>
              <a:ext uri="{FF2B5EF4-FFF2-40B4-BE49-F238E27FC236}">
                <a16:creationId xmlns:a16="http://schemas.microsoft.com/office/drawing/2014/main" id="{6437C3FB-B590-43F3-8686-17D11169DEC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45601" y="0"/>
            <a:ext cx="11846400" cy="6858000"/>
          </a:xfrm>
        </p:spPr>
        <p:txBody>
          <a:bodyPr tIns="0" bIns="1800000" anchor="ctr" anchorCtr="0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lägga till en bild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0C0FFDE-20E1-4E05-AD5B-876993A14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661A35B-5759-402D-A031-2298209AB0E2}" type="datetimeFigureOut">
              <a:rPr lang="sv-SE" smtClean="0"/>
              <a:t>2019-07-08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C658C64-0CC7-478A-AC17-30210252F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D27019-FF78-4832-9008-F432E9C3B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Rubrik 1">
            <a:extLst>
              <a:ext uri="{FF2B5EF4-FFF2-40B4-BE49-F238E27FC236}">
                <a16:creationId xmlns:a16="http://schemas.microsoft.com/office/drawing/2014/main" id="{118C7873-AD9A-4598-BEE2-3ED782562B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48465" y="617055"/>
            <a:ext cx="5495070" cy="1325563"/>
          </a:xfrm>
        </p:spPr>
        <p:txBody>
          <a:bodyPr anchor="b" anchorCtr="0">
            <a:noAutofit/>
          </a:bodyPr>
          <a:lstStyle>
            <a:lvl1pPr>
              <a:defRPr sz="2800"/>
            </a:lvl1pPr>
          </a:lstStyle>
          <a:p>
            <a:r>
              <a:rPr lang="sv-SE" dirty="0"/>
              <a:t>Rubrik i svart/vit/blå placeras fritt på bilden där den passar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7BBAB7C4-34CF-4F5D-8C3D-27B38F9E8CF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49380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örre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17055415-C399-4877-B646-A2D63B23A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2019-07-08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EF62413D-730B-4EBD-B9C6-E6B147E9D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3D275AC-7ABB-49A4-BADA-267D495A8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6" name="Platshållare för innehåll 2">
            <a:extLst>
              <a:ext uri="{FF2B5EF4-FFF2-40B4-BE49-F238E27FC236}">
                <a16:creationId xmlns:a16="http://schemas.microsoft.com/office/drawing/2014/main" id="{241C9948-CE84-42C5-B2F5-861912055175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1800000" y="1134737"/>
            <a:ext cx="8640000" cy="4589261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sv-SE" dirty="0"/>
              <a:t>Innehåll med grafik som t ex tabell eller diagram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7BC50C73-2857-465E-A01E-727A200B1112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3745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7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>
            <a:extLst>
              <a:ext uri="{FF2B5EF4-FFF2-40B4-BE49-F238E27FC236}">
                <a16:creationId xmlns:a16="http://schemas.microsoft.com/office/drawing/2014/main" id="{18CA09C7-587A-4657-81D5-AC0FD131658B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1824" y="6055200"/>
            <a:ext cx="1665480" cy="482611"/>
          </a:xfrm>
          <a:prstGeom prst="rect">
            <a:avLst/>
          </a:prstGeom>
        </p:spPr>
      </p:pic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234B26A-6B2B-4C95-8A12-DEAF372AB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DDE046B-4018-48D7-8D73-CC8D08898B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990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6471CCF-095F-468D-ADFF-411F91FB93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74838" y="6384966"/>
            <a:ext cx="1021520" cy="15284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6661A35B-5759-402D-A031-2298209AB0E2}" type="datetimeFigureOut">
              <a:rPr lang="sv-SE" smtClean="0"/>
              <a:t>2019-07-08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D2D835D-2058-46B0-B2A7-6BEB4597C2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96358" y="6383923"/>
            <a:ext cx="3751641" cy="154931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2D76D85-745A-4E90-8EF1-A95FE2D467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447999" y="6383923"/>
            <a:ext cx="1296002" cy="153888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13107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92" r:id="rId12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00" indent="-252000" algn="l" defTabSz="914400" rtl="0" eaLnBrk="1" latinLnBrk="0" hangingPunct="1">
        <a:lnSpc>
          <a:spcPct val="100000"/>
        </a:lnSpc>
        <a:spcBef>
          <a:spcPts val="12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100000"/>
        </a:lnSpc>
        <a:spcBef>
          <a:spcPts val="800"/>
        </a:spcBef>
        <a:buSzPct val="70000"/>
        <a:buFont typeface="Courier New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60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>
            <a:extLst>
              <a:ext uri="{FF2B5EF4-FFF2-40B4-BE49-F238E27FC236}">
                <a16:creationId xmlns:a16="http://schemas.microsoft.com/office/drawing/2014/main" id="{18CA09C7-587A-4657-81D5-AC0FD131658B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1824" y="6055200"/>
            <a:ext cx="1665480" cy="482611"/>
          </a:xfrm>
          <a:prstGeom prst="rect">
            <a:avLst/>
          </a:prstGeom>
        </p:spPr>
      </p:pic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234B26A-6B2B-4C95-8A12-DEAF372AB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DDE046B-4018-48D7-8D73-CC8D08898B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990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6471CCF-095F-468D-ADFF-411F91FB93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74838" y="6384966"/>
            <a:ext cx="1021520" cy="15284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7B6AD9C4-35A3-4D7A-9B19-F30406AB6CAC}" type="datetimeFigureOut">
              <a:rPr lang="sv-SE" smtClean="0"/>
              <a:t>2019-07-08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D2D835D-2058-46B0-B2A7-6BEB4597C2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96358" y="6383923"/>
            <a:ext cx="3751641" cy="154931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2D76D85-745A-4E90-8EF1-A95FE2D467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447999" y="6383923"/>
            <a:ext cx="1296002" cy="153888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1943B2B7-BEA8-4334-A326-592BBB640B0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55071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00" indent="-252000" algn="l" defTabSz="914400" rtl="0" eaLnBrk="1" latinLnBrk="0" hangingPunct="1">
        <a:lnSpc>
          <a:spcPct val="100000"/>
        </a:lnSpc>
        <a:spcBef>
          <a:spcPts val="12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100000"/>
        </a:lnSpc>
        <a:spcBef>
          <a:spcPts val="800"/>
        </a:spcBef>
        <a:buSzPct val="70000"/>
        <a:buFont typeface="Courier New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60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>
            <a:extLst>
              <a:ext uri="{FF2B5EF4-FFF2-40B4-BE49-F238E27FC236}">
                <a16:creationId xmlns:a16="http://schemas.microsoft.com/office/drawing/2014/main" id="{18CA09C7-587A-4657-81D5-AC0FD131658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1824" y="6055200"/>
            <a:ext cx="1665480" cy="482611"/>
          </a:xfrm>
          <a:prstGeom prst="rect">
            <a:avLst/>
          </a:prstGeom>
        </p:spPr>
      </p:pic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234B26A-6B2B-4C95-8A12-DEAF372AB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DDE046B-4018-48D7-8D73-CC8D08898B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990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6471CCF-095F-468D-ADFF-411F91FB93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74838" y="6384966"/>
            <a:ext cx="1021520" cy="15284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517961DE-70CA-1949-9072-9D2A38C11419}" type="datetime1">
              <a:rPr lang="sv-SE" smtClean="0"/>
              <a:t>2019-07-08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D2D835D-2058-46B0-B2A7-6BEB4597C2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96358" y="6383923"/>
            <a:ext cx="3751641" cy="154931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2D76D85-745A-4E90-8EF1-A95FE2D467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447999" y="6383923"/>
            <a:ext cx="1296002" cy="153888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3FB9FB-F0A8-4F05-A3B7-7EDA3F6823CA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95856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00" indent="-252000" algn="l" defTabSz="914400" rtl="0" eaLnBrk="1" latinLnBrk="0" hangingPunct="1">
        <a:lnSpc>
          <a:spcPct val="100000"/>
        </a:lnSpc>
        <a:spcBef>
          <a:spcPts val="12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100000"/>
        </a:lnSpc>
        <a:spcBef>
          <a:spcPts val="800"/>
        </a:spcBef>
        <a:buSzPct val="70000"/>
        <a:buFont typeface="Courier New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60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8A990C8-E9E9-46DD-967B-9AF0727641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Vad kostar vården</a:t>
            </a:r>
          </a:p>
        </p:txBody>
      </p:sp>
    </p:spTree>
    <p:extLst>
      <p:ext uri="{BB962C8B-B14F-4D97-AF65-F5344CB8AC3E}">
        <p14:creationId xmlns:p14="http://schemas.microsoft.com/office/powerpoint/2010/main" val="502725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Patientavgifter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sv-SE" dirty="0"/>
              <a:t>Besök i vården kostar 200 kronor för vuxna.</a:t>
            </a:r>
          </a:p>
          <a:p>
            <a:r>
              <a:rPr lang="sv-SE" dirty="0"/>
              <a:t>Före 20 års ålder och efter 85 år är besök i vården avgiftsfria.</a:t>
            </a:r>
          </a:p>
          <a:p>
            <a:r>
              <a:rPr lang="sv-SE" dirty="0"/>
              <a:t>Är du inlagd på sjukhus får du betala 100 kronor per dygn.</a:t>
            </a:r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307863" y="1985223"/>
            <a:ext cx="5517192" cy="2452085"/>
          </a:xfrm>
          <a:prstGeom prst="rect">
            <a:avLst/>
          </a:prstGeom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1320797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Du betalar efter besöket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type="body" sz="quarter" idx="13"/>
          </p:nvPr>
        </p:nvSpPr>
        <p:spPr/>
        <p:txBody>
          <a:bodyPr vert="horz" lIns="121920" tIns="60960" rIns="121920" bIns="60960" rtlCol="0" anchor="t">
            <a:normAutofit/>
          </a:bodyPr>
          <a:lstStyle/>
          <a:p>
            <a:r>
              <a:rPr lang="sv-SE"/>
              <a:t>Du får en faktura på patientavgiften efter besöket i vården. Du behöver inte ha med pengar vid besöket.</a:t>
            </a:r>
          </a:p>
          <a:p>
            <a:r>
              <a:rPr lang="sv-SE"/>
              <a:t>Om du gör flera besök i vården under samma månad får du alla avgifter för en månad på samma faktura.</a:t>
            </a:r>
          </a:p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2575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496000" y="804049"/>
            <a:ext cx="7200000" cy="1325563"/>
          </a:xfrm>
        </p:spPr>
        <p:txBody>
          <a:bodyPr/>
          <a:lstStyle/>
          <a:p>
            <a:r>
              <a:rPr lang="sv-SE" dirty="0"/>
              <a:t>Högkostnadsskydd patientavgifter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type="body" sz="quarter" idx="13"/>
          </p:nvPr>
        </p:nvSpPr>
        <p:spPr>
          <a:xfrm>
            <a:off x="2496000" y="2342889"/>
            <a:ext cx="7200000" cy="4117545"/>
          </a:xfrm>
        </p:spPr>
        <p:txBody>
          <a:bodyPr vert="horz" lIns="121920" tIns="60960" rIns="121920" bIns="60960" rtlCol="0" anchor="t">
            <a:normAutofit/>
          </a:bodyPr>
          <a:lstStyle/>
          <a:p>
            <a:r>
              <a:rPr lang="sv-SE" dirty="0"/>
              <a:t>Du behöver betala högst 1 150 kronor i patientavgifter under 12 månader.</a:t>
            </a:r>
          </a:p>
          <a:p>
            <a:r>
              <a:rPr lang="sv-SE" dirty="0"/>
              <a:t>När du har fått vård för 1 150 kronor får du ett frikortsbrev som gäller resten av 12-månaders-perioden. Det gäller i hela Sverige.</a:t>
            </a:r>
          </a:p>
          <a:p>
            <a:r>
              <a:rPr lang="sv-SE" dirty="0"/>
              <a:t>Med frikortet är det avgiftsfritt att till exempel besöka läkare, sjuksköterska, fysioterapeut.</a:t>
            </a:r>
          </a:p>
        </p:txBody>
      </p:sp>
    </p:spTree>
    <p:extLst>
      <p:ext uri="{BB962C8B-B14F-4D97-AF65-F5344CB8AC3E}">
        <p14:creationId xmlns:p14="http://schemas.microsoft.com/office/powerpoint/2010/main" val="3884434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496000" y="762738"/>
            <a:ext cx="7200000" cy="1325563"/>
          </a:xfrm>
        </p:spPr>
        <p:txBody>
          <a:bodyPr/>
          <a:lstStyle/>
          <a:p>
            <a:r>
              <a:rPr lang="sv-SE" dirty="0"/>
              <a:t>Högkostnadsskydd </a:t>
            </a:r>
            <a:br>
              <a:rPr lang="sv-SE" dirty="0"/>
            </a:br>
            <a:r>
              <a:rPr lang="sv-SE" dirty="0"/>
              <a:t>läkemedel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type="body" sz="quarter" idx="13"/>
          </p:nvPr>
        </p:nvSpPr>
        <p:spPr>
          <a:xfrm>
            <a:off x="2328857" y="2464189"/>
            <a:ext cx="7200000" cy="3240000"/>
          </a:xfrm>
        </p:spPr>
        <p:txBody>
          <a:bodyPr/>
          <a:lstStyle/>
          <a:p>
            <a:pPr marL="193195" indent="0">
              <a:buNone/>
            </a:pPr>
            <a:r>
              <a:rPr lang="sv-SE" dirty="0"/>
              <a:t>Du behöver betala högst 2 200 kronor </a:t>
            </a:r>
            <a:br>
              <a:rPr lang="sv-SE" dirty="0"/>
            </a:br>
            <a:r>
              <a:rPr lang="sv-SE" dirty="0"/>
              <a:t>under 12 månader för medicin som du </a:t>
            </a:r>
            <a:br>
              <a:rPr lang="sv-SE" dirty="0"/>
            </a:br>
            <a:r>
              <a:rPr lang="sv-SE" dirty="0"/>
              <a:t>har fått på recept av läkare.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5130" y="0"/>
            <a:ext cx="3636871" cy="5432480"/>
          </a:xfrm>
          <a:prstGeom prst="rect">
            <a:avLst/>
          </a:prstGeom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3202356275"/>
      </p:ext>
    </p:extLst>
  </p:cSld>
  <p:clrMapOvr>
    <a:masterClrMapping/>
  </p:clrMapOvr>
</p:sld>
</file>

<file path=ppt/theme/theme1.xml><?xml version="1.0" encoding="utf-8"?>
<a:theme xmlns:a="http://schemas.openxmlformats.org/drawingml/2006/main" name="Region Varmland">
  <a:themeElements>
    <a:clrScheme name="Region Varmland farger">
      <a:dk1>
        <a:srgbClr val="000000"/>
      </a:dk1>
      <a:lt1>
        <a:srgbClr val="FFFFFF"/>
      </a:lt1>
      <a:dk2>
        <a:srgbClr val="6F6E68"/>
      </a:dk2>
      <a:lt2>
        <a:srgbClr val="E7E6E6"/>
      </a:lt2>
      <a:accent1>
        <a:srgbClr val="003A70"/>
      </a:accent1>
      <a:accent2>
        <a:srgbClr val="93328E"/>
      </a:accent2>
      <a:accent3>
        <a:srgbClr val="008264"/>
      </a:accent3>
      <a:accent4>
        <a:srgbClr val="F9B000"/>
      </a:accent4>
      <a:accent5>
        <a:srgbClr val="005EB8"/>
      </a:accent5>
      <a:accent6>
        <a:srgbClr val="AA112C"/>
      </a:accent6>
      <a:hlink>
        <a:srgbClr val="003A70"/>
      </a:hlink>
      <a:folHlink>
        <a:srgbClr val="93328E"/>
      </a:folHlink>
    </a:clrScheme>
    <a:fontScheme name="Region Varmlan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owerpoint-Region Värmland" id="{D301F77F-05F8-4EAC-B0A7-77EEF84B37BE}" vid="{0349C4BF-E19F-44D1-80A2-52EBC7B72535}"/>
    </a:ext>
  </a:extLst>
</a:theme>
</file>

<file path=ppt/theme/theme2.xml><?xml version="1.0" encoding="utf-8"?>
<a:theme xmlns:a="http://schemas.openxmlformats.org/drawingml/2006/main" name="Region Varmland Grå">
  <a:themeElements>
    <a:clrScheme name="Region Varmland farger">
      <a:dk1>
        <a:srgbClr val="000000"/>
      </a:dk1>
      <a:lt1>
        <a:srgbClr val="FFFFFF"/>
      </a:lt1>
      <a:dk2>
        <a:srgbClr val="6F6E68"/>
      </a:dk2>
      <a:lt2>
        <a:srgbClr val="E7E6E6"/>
      </a:lt2>
      <a:accent1>
        <a:srgbClr val="003A70"/>
      </a:accent1>
      <a:accent2>
        <a:srgbClr val="93328E"/>
      </a:accent2>
      <a:accent3>
        <a:srgbClr val="008264"/>
      </a:accent3>
      <a:accent4>
        <a:srgbClr val="F9B000"/>
      </a:accent4>
      <a:accent5>
        <a:srgbClr val="005EB8"/>
      </a:accent5>
      <a:accent6>
        <a:srgbClr val="AA112C"/>
      </a:accent6>
      <a:hlink>
        <a:srgbClr val="003A70"/>
      </a:hlink>
      <a:folHlink>
        <a:srgbClr val="93328E"/>
      </a:folHlink>
    </a:clrScheme>
    <a:fontScheme name="Region Varmlan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owerpoint-Region Värmland" id="{D301F77F-05F8-4EAC-B0A7-77EEF84B37BE}" vid="{BA14B6D6-CCF9-4C6F-B87B-D4013CFA3824}"/>
    </a:ext>
  </a:extLst>
</a:theme>
</file>

<file path=ppt/theme/theme3.xml><?xml version="1.0" encoding="utf-8"?>
<a:theme xmlns:a="http://schemas.openxmlformats.org/drawingml/2006/main" name="Stor rubrik">
  <a:themeElements>
    <a:clrScheme name="Region Värmland-HEX">
      <a:dk1>
        <a:srgbClr val="000000"/>
      </a:dk1>
      <a:lt1>
        <a:srgbClr val="FFFFFF"/>
      </a:lt1>
      <a:dk2>
        <a:srgbClr val="6F6E68"/>
      </a:dk2>
      <a:lt2>
        <a:srgbClr val="E7E6E6"/>
      </a:lt2>
      <a:accent1>
        <a:srgbClr val="003A70"/>
      </a:accent1>
      <a:accent2>
        <a:srgbClr val="93328E"/>
      </a:accent2>
      <a:accent3>
        <a:srgbClr val="008264"/>
      </a:accent3>
      <a:accent4>
        <a:srgbClr val="F9B000"/>
      </a:accent4>
      <a:accent5>
        <a:srgbClr val="005EB8"/>
      </a:accent5>
      <a:accent6>
        <a:srgbClr val="AA112C"/>
      </a:accent6>
      <a:hlink>
        <a:srgbClr val="003A70"/>
      </a:hlink>
      <a:folHlink>
        <a:srgbClr val="93328E"/>
      </a:folHlink>
    </a:clrScheme>
    <a:fontScheme name="Region Varmlan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owerpoint-Region Värmland" id="{D301F77F-05F8-4EAC-B0A7-77EEF84B37BE}" vid="{E6EA708E-2F9B-4427-93FC-14D83DF272B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Powerpoint-Region Värmland</Template>
  <TotalTime>13</TotalTime>
  <Words>108</Words>
  <Application>Microsoft Office PowerPoint</Application>
  <PresentationFormat>Bredbild</PresentationFormat>
  <Paragraphs>14</Paragraphs>
  <Slides>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3</vt:i4>
      </vt:variant>
      <vt:variant>
        <vt:lpstr>Bildrubriker</vt:lpstr>
      </vt:variant>
      <vt:variant>
        <vt:i4>5</vt:i4>
      </vt:variant>
    </vt:vector>
  </HeadingPairs>
  <TitlesOfParts>
    <vt:vector size="10" baseType="lpstr">
      <vt:lpstr>Arial</vt:lpstr>
      <vt:lpstr>Courier New</vt:lpstr>
      <vt:lpstr>Region Varmland</vt:lpstr>
      <vt:lpstr>Region Varmland Grå</vt:lpstr>
      <vt:lpstr>Stor rubrik</vt:lpstr>
      <vt:lpstr>Vad kostar vården</vt:lpstr>
      <vt:lpstr>Patientavgifter</vt:lpstr>
      <vt:lpstr>Du betalar efter besöket</vt:lpstr>
      <vt:lpstr>Högkostnadsskydd patientavgifter</vt:lpstr>
      <vt:lpstr>Högkostnadsskydd  läkemedel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Kristina Borgsten</dc:creator>
  <cp:lastModifiedBy>Kristina Borgsten</cp:lastModifiedBy>
  <cp:revision>1</cp:revision>
  <dcterms:created xsi:type="dcterms:W3CDTF">2019-02-12T15:20:57Z</dcterms:created>
  <dcterms:modified xsi:type="dcterms:W3CDTF">2019-07-08T08:26:51Z</dcterms:modified>
</cp:coreProperties>
</file>