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4" r:id="rId3"/>
    <p:sldMasterId id="2147483676" r:id="rId4"/>
  </p:sldMasterIdLst>
  <p:notesMasterIdLst>
    <p:notesMasterId r:id="rId27"/>
  </p:notesMasterIdLst>
  <p:handoutMasterIdLst>
    <p:handoutMasterId r:id="rId28"/>
  </p:handoutMasterIdLst>
  <p:sldIdLst>
    <p:sldId id="296" r:id="rId5"/>
    <p:sldId id="297" r:id="rId6"/>
    <p:sldId id="298" r:id="rId7"/>
    <p:sldId id="257" r:id="rId8"/>
    <p:sldId id="259" r:id="rId9"/>
    <p:sldId id="309" r:id="rId10"/>
    <p:sldId id="303" r:id="rId11"/>
    <p:sldId id="302" r:id="rId12"/>
    <p:sldId id="304" r:id="rId13"/>
    <p:sldId id="305" r:id="rId14"/>
    <p:sldId id="282" r:id="rId15"/>
    <p:sldId id="283" r:id="rId16"/>
    <p:sldId id="306" r:id="rId17"/>
    <p:sldId id="307" r:id="rId18"/>
    <p:sldId id="321" r:id="rId19"/>
    <p:sldId id="308" r:id="rId20"/>
    <p:sldId id="310" r:id="rId21"/>
    <p:sldId id="311" r:id="rId22"/>
    <p:sldId id="322" r:id="rId23"/>
    <p:sldId id="300" r:id="rId24"/>
    <p:sldId id="320" r:id="rId25"/>
    <p:sldId id="271" r:id="rId26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>
        <p:scale>
          <a:sx n="78" d="100"/>
          <a:sy n="78" d="100"/>
        </p:scale>
        <p:origin x="-127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7" d="100"/>
          <a:sy n="67" d="100"/>
        </p:scale>
        <p:origin x="-787" y="-24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Diagram%20i%20Microsoft%20PowerPoint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/>
              <a:t>Årskurs 9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0.03</c:v>
                </c:pt>
                <c:pt idx="1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0.04</c:v>
                </c:pt>
                <c:pt idx="1">
                  <c:v>0.03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6090752"/>
        <c:axId val="76100736"/>
      </c:barChart>
      <c:catAx>
        <c:axId val="76090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6100736"/>
        <c:crosses val="autoZero"/>
        <c:auto val="1"/>
        <c:lblAlgn val="ctr"/>
        <c:lblOffset val="100"/>
        <c:noMultiLvlLbl val="0"/>
      </c:catAx>
      <c:valAx>
        <c:axId val="76100736"/>
        <c:scaling>
          <c:orientation val="minMax"/>
          <c:max val="0.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6090752"/>
        <c:crosses val="autoZero"/>
        <c:crossBetween val="between"/>
        <c:majorUnit val="5.000000000000001E-2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92793444803536E-2"/>
          <c:y val="4.185287232250591E-2"/>
          <c:w val="0.91732192625569975"/>
          <c:h val="0.53909137082885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'[Diagram i Microsoft PowerPoint]Blad1'!$B$15</c:f>
              <c:strCache>
                <c:ptCount val="1"/>
                <c:pt idx="0">
                  <c:v>Kille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'[Diagram i Microsoft PowerPoint]Blad1'!$A$16:$A$23</c:f>
              <c:strCache>
                <c:ptCount val="8"/>
                <c:pt idx="0">
                  <c:v>Haft oskyddat sex</c:v>
                </c:pt>
                <c:pt idx="1">
                  <c:v>Råkat i slagsmål</c:v>
                </c:pt>
                <c:pt idx="2">
                  <c:v>Kört motorfordon</c:v>
                </c:pt>
                <c:pt idx="3">
                  <c:v>Råkat ut för olycka/skadats</c:v>
                </c:pt>
                <c:pt idx="4">
                  <c:v>Åkt motorfordon med  berusad</c:v>
                </c:pt>
                <c:pt idx="5">
                  <c:v>Haft oönskat sex</c:v>
                </c:pt>
                <c:pt idx="6">
                  <c:v>Behövt uppsöka sjukhus/akuten</c:v>
                </c:pt>
                <c:pt idx="7">
                  <c:v>Medvetet skadat mig själv</c:v>
                </c:pt>
              </c:strCache>
            </c:strRef>
          </c:cat>
          <c:val>
            <c:numRef>
              <c:f>'[Diagram i Microsoft PowerPoint]Blad1'!$B$16:$B$23</c:f>
              <c:numCache>
                <c:formatCode>General</c:formatCode>
                <c:ptCount val="8"/>
                <c:pt idx="0">
                  <c:v>24</c:v>
                </c:pt>
                <c:pt idx="1">
                  <c:v>19</c:v>
                </c:pt>
                <c:pt idx="2">
                  <c:v>18</c:v>
                </c:pt>
                <c:pt idx="3">
                  <c:v>16</c:v>
                </c:pt>
                <c:pt idx="4">
                  <c:v>14</c:v>
                </c:pt>
                <c:pt idx="5">
                  <c:v>9</c:v>
                </c:pt>
                <c:pt idx="6">
                  <c:v>7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strRef>
              <c:f>'[Diagram i Microsoft PowerPoint]Blad1'!$C$15</c:f>
              <c:strCache>
                <c:ptCount val="1"/>
                <c:pt idx="0">
                  <c:v>Tjej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'[Diagram i Microsoft PowerPoint]Blad1'!$A$16:$A$23</c:f>
              <c:strCache>
                <c:ptCount val="8"/>
                <c:pt idx="0">
                  <c:v>Haft oskyddat sex</c:v>
                </c:pt>
                <c:pt idx="1">
                  <c:v>Råkat i slagsmål</c:v>
                </c:pt>
                <c:pt idx="2">
                  <c:v>Kört motorfordon</c:v>
                </c:pt>
                <c:pt idx="3">
                  <c:v>Råkat ut för olycka/skadats</c:v>
                </c:pt>
                <c:pt idx="4">
                  <c:v>Åkt motorfordon med  berusad</c:v>
                </c:pt>
                <c:pt idx="5">
                  <c:v>Haft oönskat sex</c:v>
                </c:pt>
                <c:pt idx="6">
                  <c:v>Behövt uppsöka sjukhus/akuten</c:v>
                </c:pt>
                <c:pt idx="7">
                  <c:v>Medvetet skadat mig själv</c:v>
                </c:pt>
              </c:strCache>
            </c:strRef>
          </c:cat>
          <c:val>
            <c:numRef>
              <c:f>'[Diagram i Microsoft PowerPoint]Blad1'!$C$16:$C$23</c:f>
              <c:numCache>
                <c:formatCode>General</c:formatCode>
                <c:ptCount val="8"/>
                <c:pt idx="0">
                  <c:v>26</c:v>
                </c:pt>
                <c:pt idx="1">
                  <c:v>9</c:v>
                </c:pt>
                <c:pt idx="2">
                  <c:v>6</c:v>
                </c:pt>
                <c:pt idx="3">
                  <c:v>15</c:v>
                </c:pt>
                <c:pt idx="4">
                  <c:v>11</c:v>
                </c:pt>
                <c:pt idx="5">
                  <c:v>6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3218560"/>
        <c:axId val="183220096"/>
      </c:barChart>
      <c:catAx>
        <c:axId val="1832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183220096"/>
        <c:crosses val="autoZero"/>
        <c:auto val="1"/>
        <c:lblAlgn val="ctr"/>
        <c:lblOffset val="100"/>
        <c:noMultiLvlLbl val="0"/>
      </c:catAx>
      <c:valAx>
        <c:axId val="183220096"/>
        <c:scaling>
          <c:orientation val="minMax"/>
          <c:max val="5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sv-SE"/>
          </a:p>
        </c:txPr>
        <c:crossAx val="183218560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.42148985862328264"/>
          <c:y val="2.4557661302797896E-2"/>
          <c:w val="0.1443714626080134"/>
          <c:h val="0.10290003850160021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3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0.12</c:v>
                </c:pt>
                <c:pt idx="1">
                  <c:v>0.23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0.11</c:v>
                </c:pt>
                <c:pt idx="1">
                  <c:v>0.23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8406144"/>
        <c:axId val="198407680"/>
      </c:barChart>
      <c:catAx>
        <c:axId val="198406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8407680"/>
        <c:crosses val="autoZero"/>
        <c:auto val="1"/>
        <c:lblAlgn val="ctr"/>
        <c:lblOffset val="100"/>
        <c:noMultiLvlLbl val="0"/>
      </c:catAx>
      <c:valAx>
        <c:axId val="198407680"/>
        <c:scaling>
          <c:orientation val="minMax"/>
          <c:max val="0.5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98406144"/>
        <c:crosses val="autoZero"/>
        <c:crossBetween val="between"/>
        <c:majorUnit val="0.1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0.19</c:v>
                </c:pt>
                <c:pt idx="1">
                  <c:v>0.35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0.18</c:v>
                </c:pt>
                <c:pt idx="1">
                  <c:v>0.35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9842432"/>
        <c:axId val="199844224"/>
      </c:barChart>
      <c:catAx>
        <c:axId val="199842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9844224"/>
        <c:crosses val="autoZero"/>
        <c:auto val="1"/>
        <c:lblAlgn val="ctr"/>
        <c:lblOffset val="100"/>
        <c:noMultiLvlLbl val="0"/>
      </c:catAx>
      <c:valAx>
        <c:axId val="199844224"/>
        <c:scaling>
          <c:orientation val="minMax"/>
          <c:max val="0.5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99842432"/>
        <c:crosses val="autoZero"/>
        <c:crossBetween val="between"/>
        <c:majorUnit val="0.1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178899354458767"/>
          <c:y val="0.26239440207791165"/>
          <c:w val="0.77495678975170268"/>
          <c:h val="0.62223792580376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Tycker man ska avstå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0.87</c:v>
                </c:pt>
                <c:pt idx="1">
                  <c:v>0.91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Kan tänka mig testa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0.06</c:v>
                </c:pt>
                <c:pt idx="1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Ok röka ngn gång/varje helg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Blad1!$D$2:$D$3</c:f>
              <c:numCache>
                <c:formatCode>0%</c:formatCode>
                <c:ptCount val="2"/>
                <c:pt idx="0">
                  <c:v>7.0000000000000007E-2</c:v>
                </c:pt>
                <c:pt idx="1">
                  <c:v>0.04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9497216"/>
        <c:axId val="199498752"/>
      </c:barChart>
      <c:catAx>
        <c:axId val="199497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9498752"/>
        <c:crosses val="autoZero"/>
        <c:auto val="1"/>
        <c:lblAlgn val="ctr"/>
        <c:lblOffset val="100"/>
        <c:noMultiLvlLbl val="0"/>
      </c:catAx>
      <c:valAx>
        <c:axId val="199498752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99497216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"/>
          <c:y val="1.8757213958025688E-2"/>
          <c:w val="1"/>
          <c:h val="0.17755066776520909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887816725030933"/>
          <c:y val="0.25335326521000145"/>
          <c:w val="0.79010621904127787"/>
          <c:h val="0.627368293204778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Tycker man ska avstå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0.77</c:v>
                </c:pt>
                <c:pt idx="1">
                  <c:v>0.83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Kan tänka mig testa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0.12</c:v>
                </c:pt>
                <c:pt idx="1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Ok röka ngn gång/varje helg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Blad1!$D$2:$D$3</c:f>
              <c:numCache>
                <c:formatCode>0%</c:formatCode>
                <c:ptCount val="2"/>
                <c:pt idx="0">
                  <c:v>0.11</c:v>
                </c:pt>
                <c:pt idx="1">
                  <c:v>0.09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9886336"/>
        <c:axId val="199887872"/>
      </c:barChart>
      <c:catAx>
        <c:axId val="199886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9887872"/>
        <c:crosses val="autoZero"/>
        <c:auto val="1"/>
        <c:lblAlgn val="ctr"/>
        <c:lblOffset val="100"/>
        <c:noMultiLvlLbl val="0"/>
      </c:catAx>
      <c:valAx>
        <c:axId val="199887872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99886336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7.4253199747878838E-3"/>
          <c:y val="1.9095691215155062E-2"/>
          <c:w val="0.95977272681860393"/>
          <c:h val="0.185198863308705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0.04</c:v>
                </c:pt>
                <c:pt idx="1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0.04</c:v>
                </c:pt>
                <c:pt idx="1">
                  <c:v>0.05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9615616"/>
        <c:axId val="199617152"/>
      </c:barChart>
      <c:catAx>
        <c:axId val="199615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9617152"/>
        <c:crosses val="autoZero"/>
        <c:auto val="1"/>
        <c:lblAlgn val="ctr"/>
        <c:lblOffset val="100"/>
        <c:noMultiLvlLbl val="0"/>
      </c:catAx>
      <c:valAx>
        <c:axId val="199617152"/>
        <c:scaling>
          <c:orientation val="minMax"/>
          <c:max val="0.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99615616"/>
        <c:crosses val="autoZero"/>
        <c:crossBetween val="between"/>
        <c:majorUnit val="5.000000000000001E-2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Calibri" panose="020F050202020403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0.08</c:v>
                </c:pt>
                <c:pt idx="1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Calibri" panose="020F0502020204030204" pitchFamily="34" charset="0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7.0000000000000007E-2</c:v>
                </c:pt>
                <c:pt idx="1">
                  <c:v>0.14000000000000001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9656192"/>
        <c:axId val="199657728"/>
      </c:barChart>
      <c:catAx>
        <c:axId val="199656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anose="020F0502020204030204" pitchFamily="34" charset="0"/>
              </a:defRPr>
            </a:pPr>
            <a:endParaRPr lang="sv-SE"/>
          </a:p>
        </c:txPr>
        <c:crossAx val="199657728"/>
        <c:crosses val="autoZero"/>
        <c:auto val="1"/>
        <c:lblAlgn val="ctr"/>
        <c:lblOffset val="100"/>
        <c:noMultiLvlLbl val="0"/>
      </c:catAx>
      <c:valAx>
        <c:axId val="199657728"/>
        <c:scaling>
          <c:orientation val="minMax"/>
          <c:max val="0.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alibri" panose="020F0502020204030204" pitchFamily="34" charset="0"/>
              </a:defRPr>
            </a:pPr>
            <a:endParaRPr lang="sv-SE"/>
          </a:p>
        </c:txPr>
        <c:crossAx val="199656192"/>
        <c:crosses val="autoZero"/>
        <c:crossBetween val="between"/>
        <c:majorUnit val="5.000000000000001E-2"/>
      </c:valAx>
    </c:plotArea>
    <c:legend>
      <c:legendPos val="t"/>
      <c:overlay val="0"/>
      <c:txPr>
        <a:bodyPr/>
        <a:lstStyle/>
        <a:p>
          <a:pPr>
            <a:defRPr>
              <a:latin typeface="Calibri" panose="020F0502020204030204" pitchFamily="34" charset="0"/>
            </a:defRPr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Marijuana</c:v>
                </c:pt>
                <c:pt idx="1">
                  <c:v>Hasch</c:v>
                </c:pt>
                <c:pt idx="2">
                  <c:v>Spice (rökmixar)</c:v>
                </c:pt>
                <c:pt idx="3">
                  <c:v>Receptbelagda lugnande medel </c:v>
                </c:pt>
                <c:pt idx="4">
                  <c:v>Kokain</c:v>
                </c:pt>
                <c:pt idx="5">
                  <c:v>Amfetamin</c:v>
                </c:pt>
                <c:pt idx="6">
                  <c:v>Heroin</c:v>
                </c:pt>
                <c:pt idx="7">
                  <c:v>Ecstasy</c:v>
                </c:pt>
                <c:pt idx="8">
                  <c:v>GHB</c:v>
                </c:pt>
                <c:pt idx="9">
                  <c:v>Annan narkotika</c:v>
                </c:pt>
                <c:pt idx="10">
                  <c:v>Vet ej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0.69</c:v>
                </c:pt>
                <c:pt idx="1">
                  <c:v>0.65</c:v>
                </c:pt>
                <c:pt idx="2">
                  <c:v>0.46</c:v>
                </c:pt>
                <c:pt idx="3">
                  <c:v>0.3</c:v>
                </c:pt>
                <c:pt idx="4">
                  <c:v>0.28000000000000003</c:v>
                </c:pt>
                <c:pt idx="5">
                  <c:v>0.25</c:v>
                </c:pt>
                <c:pt idx="6">
                  <c:v>0.24</c:v>
                </c:pt>
                <c:pt idx="7">
                  <c:v>0.23</c:v>
                </c:pt>
                <c:pt idx="8">
                  <c:v>0.2</c:v>
                </c:pt>
                <c:pt idx="9">
                  <c:v>0.13</c:v>
                </c:pt>
                <c:pt idx="10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9779840"/>
        <c:axId val="199781376"/>
      </c:barChart>
      <c:catAx>
        <c:axId val="199779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199781376"/>
        <c:crosses val="autoZero"/>
        <c:auto val="1"/>
        <c:lblAlgn val="ctr"/>
        <c:lblOffset val="100"/>
        <c:noMultiLvlLbl val="1"/>
      </c:catAx>
      <c:valAx>
        <c:axId val="199781376"/>
        <c:scaling>
          <c:orientation val="minMax"/>
          <c:max val="0.8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199779840"/>
        <c:crosses val="autoZero"/>
        <c:crossBetween val="between"/>
        <c:majorUnit val="0.2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Verdana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Marijuana</c:v>
                </c:pt>
                <c:pt idx="1">
                  <c:v>Hasch</c:v>
                </c:pt>
                <c:pt idx="2">
                  <c:v>Spice (rökmixar)</c:v>
                </c:pt>
                <c:pt idx="3">
                  <c:v>Receptbelagda lugnande medel</c:v>
                </c:pt>
                <c:pt idx="4">
                  <c:v>Ecstasy</c:v>
                </c:pt>
                <c:pt idx="5">
                  <c:v>Amfetamin</c:v>
                </c:pt>
                <c:pt idx="6">
                  <c:v>Vet ej</c:v>
                </c:pt>
                <c:pt idx="7">
                  <c:v>Annan narkotika</c:v>
                </c:pt>
                <c:pt idx="8">
                  <c:v>Kokain</c:v>
                </c:pt>
                <c:pt idx="9">
                  <c:v>Heroin</c:v>
                </c:pt>
                <c:pt idx="10">
                  <c:v>GHB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0.69</c:v>
                </c:pt>
                <c:pt idx="1">
                  <c:v>0.56999999999999995</c:v>
                </c:pt>
                <c:pt idx="2">
                  <c:v>0.28000000000000003</c:v>
                </c:pt>
                <c:pt idx="3">
                  <c:v>0.21</c:v>
                </c:pt>
                <c:pt idx="4">
                  <c:v>0.15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0.12</c:v>
                </c:pt>
                <c:pt idx="8">
                  <c:v>0.08</c:v>
                </c:pt>
                <c:pt idx="9">
                  <c:v>0.04</c:v>
                </c:pt>
                <c:pt idx="10">
                  <c:v>3.5999999999999997E-2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9954432"/>
        <c:axId val="199955968"/>
      </c:barChart>
      <c:catAx>
        <c:axId val="199954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199955968"/>
        <c:crosses val="autoZero"/>
        <c:auto val="1"/>
        <c:lblAlgn val="ctr"/>
        <c:lblOffset val="100"/>
        <c:noMultiLvlLbl val="1"/>
      </c:catAx>
      <c:valAx>
        <c:axId val="199955968"/>
        <c:scaling>
          <c:orientation val="minMax"/>
          <c:max val="0.8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</a:ln>
          </c:spPr>
        </c:majorGridlines>
        <c:numFmt formatCode="0%" sourceLinked="0"/>
        <c:majorTickMark val="cross"/>
        <c:minorTickMark val="none"/>
        <c:tickLblPos val="nextTo"/>
        <c:txPr>
          <a:bodyPr/>
          <a:lstStyle/>
          <a:p>
            <a:pPr>
              <a:defRPr sz="1200">
                <a:latin typeface="Verdana"/>
              </a:defRPr>
            </a:pPr>
            <a:endParaRPr lang="sv-SE"/>
          </a:p>
        </c:txPr>
        <c:crossAx val="199954432"/>
        <c:crosses val="autoZero"/>
        <c:crossBetween val="between"/>
        <c:majorUnit val="0.2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/>
              <a:t>Gymnasiet åk 2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0.05</c:v>
                </c:pt>
                <c:pt idx="1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0.09</c:v>
                </c:pt>
                <c:pt idx="1">
                  <c:v>0.08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6135040"/>
        <c:axId val="76140928"/>
      </c:barChart>
      <c:catAx>
        <c:axId val="76135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6140928"/>
        <c:crosses val="autoZero"/>
        <c:auto val="1"/>
        <c:lblAlgn val="ctr"/>
        <c:lblOffset val="100"/>
        <c:noMultiLvlLbl val="0"/>
      </c:catAx>
      <c:valAx>
        <c:axId val="76140928"/>
        <c:scaling>
          <c:orientation val="minMax"/>
          <c:max val="0.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6135040"/>
        <c:crosses val="autoZero"/>
        <c:crossBetween val="between"/>
        <c:majorUnit val="5.000000000000001E-2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/>
              <a:t>Årskurs 9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0.08</c:v>
                </c:pt>
                <c:pt idx="1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0.01</c:v>
                </c:pt>
                <c:pt idx="1">
                  <c:v>2E-3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6443648"/>
        <c:axId val="76445184"/>
      </c:barChart>
      <c:catAx>
        <c:axId val="76443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6445184"/>
        <c:crosses val="autoZero"/>
        <c:auto val="1"/>
        <c:lblAlgn val="ctr"/>
        <c:lblOffset val="100"/>
        <c:noMultiLvlLbl val="0"/>
      </c:catAx>
      <c:valAx>
        <c:axId val="76445184"/>
        <c:scaling>
          <c:orientation val="minMax"/>
          <c:max val="0.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6443648"/>
        <c:crosses val="autoZero"/>
        <c:crossBetween val="between"/>
        <c:majorUnit val="5.000000000000001E-2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/>
              <a:t>Gymnasiet åk 2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0.17</c:v>
                </c:pt>
                <c:pt idx="1">
                  <c:v>0.12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0.02</c:v>
                </c:pt>
                <c:pt idx="1">
                  <c:v>0.01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6782592"/>
        <c:axId val="76784384"/>
      </c:barChart>
      <c:catAx>
        <c:axId val="76782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6784384"/>
        <c:crosses val="autoZero"/>
        <c:auto val="1"/>
        <c:lblAlgn val="ctr"/>
        <c:lblOffset val="100"/>
        <c:noMultiLvlLbl val="0"/>
      </c:catAx>
      <c:valAx>
        <c:axId val="76784384"/>
        <c:scaling>
          <c:orientation val="minMax"/>
          <c:max val="0.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6782592"/>
        <c:crosses val="autoZero"/>
        <c:crossBetween val="between"/>
        <c:majorUnit val="5.000000000000001E-2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/>
              <a:t>Årskurs 9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0.39</c:v>
                </c:pt>
                <c:pt idx="1">
                  <c:v>0.48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0.43</c:v>
                </c:pt>
                <c:pt idx="1">
                  <c:v>0.49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8983552"/>
        <c:axId val="78985088"/>
      </c:barChart>
      <c:catAx>
        <c:axId val="78983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8985088"/>
        <c:crosses val="autoZero"/>
        <c:auto val="1"/>
        <c:lblAlgn val="ctr"/>
        <c:lblOffset val="100"/>
        <c:noMultiLvlLbl val="0"/>
      </c:catAx>
      <c:valAx>
        <c:axId val="78985088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8983552"/>
        <c:crosses val="autoZero"/>
        <c:crossBetween val="between"/>
        <c:majorUnit val="0.2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/>
              <a:t>Gymnasiet åk 2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Pojkar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0.71</c:v>
                </c:pt>
                <c:pt idx="1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Flickor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Värmland</c:v>
                </c:pt>
                <c:pt idx="1">
                  <c:v>Riket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0.79</c:v>
                </c:pt>
                <c:pt idx="1">
                  <c:v>0.79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8908800"/>
        <c:axId val="78914688"/>
      </c:barChart>
      <c:catAx>
        <c:axId val="78908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8914688"/>
        <c:crosses val="autoZero"/>
        <c:auto val="1"/>
        <c:lblAlgn val="ctr"/>
        <c:lblOffset val="100"/>
        <c:noMultiLvlLbl val="0"/>
      </c:catAx>
      <c:valAx>
        <c:axId val="78914688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8908800"/>
        <c:crosses val="autoZero"/>
        <c:crossBetween val="between"/>
        <c:majorUnit val="0.2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 dirty="0" smtClean="0"/>
              <a:t>Åk 9</a:t>
            </a:r>
            <a:endParaRPr lang="sv-SE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8342679592977829"/>
          <c:y val="0.2638958223674327"/>
          <c:w val="0.78476890545859201"/>
          <c:h val="0.623319782911333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Ingen gång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0.41</c:v>
                </c:pt>
                <c:pt idx="1">
                  <c:v>0.39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1-6 ggr/år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0.42</c:v>
                </c:pt>
                <c:pt idx="1">
                  <c:v>0.46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1-3 ggr/mån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Blad1!$D$2:$D$3</c:f>
              <c:numCache>
                <c:formatCode>0%</c:formatCode>
                <c:ptCount val="2"/>
                <c:pt idx="0">
                  <c:v>0.13</c:v>
                </c:pt>
                <c:pt idx="1">
                  <c:v>0.12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1 gång/vecka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Blad1!$E$2:$E$3</c:f>
              <c:numCache>
                <c:formatCode>0%</c:formatCode>
                <c:ptCount val="2"/>
                <c:pt idx="0">
                  <c:v>0.05</c:v>
                </c:pt>
                <c:pt idx="1">
                  <c:v>0.03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019008"/>
        <c:axId val="80741120"/>
      </c:barChart>
      <c:catAx>
        <c:axId val="79019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741120"/>
        <c:crosses val="autoZero"/>
        <c:auto val="1"/>
        <c:lblAlgn val="ctr"/>
        <c:lblOffset val="100"/>
        <c:noMultiLvlLbl val="0"/>
      </c:catAx>
      <c:valAx>
        <c:axId val="80741120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9019008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14456499368922579"/>
          <c:y val="0.1044184465273937"/>
          <c:w val="0.81972358262560996"/>
          <c:h val="0.1256051786129605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v-SE" dirty="0" smtClean="0"/>
              <a:t>Gymnasiet åk 2</a:t>
            </a:r>
            <a:endParaRPr lang="sv-SE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464816209742537"/>
          <c:y val="0.26424966144177092"/>
          <c:w val="0.79506966309183824"/>
          <c:h val="0.622966019624985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Ingen gång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Blad1!$B$2:$B$3</c:f>
              <c:numCache>
                <c:formatCode>0%</c:formatCode>
                <c:ptCount val="2"/>
                <c:pt idx="0">
                  <c:v>0.18</c:v>
                </c:pt>
                <c:pt idx="1">
                  <c:v>0.15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1-6 ggr/år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Blad1!$C$2:$C$3</c:f>
              <c:numCache>
                <c:formatCode>0%</c:formatCode>
                <c:ptCount val="2"/>
                <c:pt idx="0">
                  <c:v>0.46</c:v>
                </c:pt>
                <c:pt idx="1">
                  <c:v>0.51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1-3 ggr/mån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Blad1!$D$2:$D$3</c:f>
              <c:numCache>
                <c:formatCode>0%</c:formatCode>
                <c:ptCount val="2"/>
                <c:pt idx="0">
                  <c:v>0.31</c:v>
                </c:pt>
                <c:pt idx="1">
                  <c:v>0.31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1 gång/vecka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Blad1!$A$2:$A$3</c:f>
              <c:strCache>
                <c:ptCount val="2"/>
                <c:pt idx="0">
                  <c:v>Pojkar</c:v>
                </c:pt>
                <c:pt idx="1">
                  <c:v>Flickor</c:v>
                </c:pt>
              </c:strCache>
            </c:strRef>
          </c:cat>
          <c:val>
            <c:numRef>
              <c:f>Blad1!$E$2:$E$3</c:f>
              <c:numCache>
                <c:formatCode>0%</c:formatCode>
                <c:ptCount val="2"/>
                <c:pt idx="0">
                  <c:v>0.05</c:v>
                </c:pt>
                <c:pt idx="1">
                  <c:v>0.03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783616"/>
        <c:axId val="80785408"/>
      </c:barChart>
      <c:catAx>
        <c:axId val="80783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785408"/>
        <c:crosses val="autoZero"/>
        <c:auto val="1"/>
        <c:lblAlgn val="ctr"/>
        <c:lblOffset val="100"/>
        <c:noMultiLvlLbl val="0"/>
      </c:catAx>
      <c:valAx>
        <c:axId val="80785408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0783616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0.17942806357739349"/>
          <c:y val="0.11399251776006708"/>
          <c:w val="0.7512606553912351"/>
          <c:h val="0.12128250479059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sv-SE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4323383754056884E-2"/>
          <c:y val="2.897366806152862E-2"/>
          <c:w val="0.92021708414411973"/>
          <c:h val="0.57144064695959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Kille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Blad1!$A$2:$A$9</c:f>
              <c:strCache>
                <c:ptCount val="8"/>
                <c:pt idx="0">
                  <c:v>Kört motorfordon</c:v>
                </c:pt>
                <c:pt idx="1">
                  <c:v>Råkat i slagsmål</c:v>
                </c:pt>
                <c:pt idx="2">
                  <c:v>Åkt motorfordon med  berusad</c:v>
                </c:pt>
                <c:pt idx="3">
                  <c:v>Haft oskyddat sex</c:v>
                </c:pt>
                <c:pt idx="4">
                  <c:v>Råkat ut för olycka/skadats</c:v>
                </c:pt>
                <c:pt idx="5">
                  <c:v>Haft oönskat sex</c:v>
                </c:pt>
                <c:pt idx="6">
                  <c:v>Behövt uppsöka sjukhus/akuten</c:v>
                </c:pt>
                <c:pt idx="7">
                  <c:v>Medvetet skadat mig själv</c:v>
                </c:pt>
              </c:strCache>
            </c:strRef>
          </c:cat>
          <c:val>
            <c:numRef>
              <c:f>Blad1!$B$2:$B$9</c:f>
              <c:numCache>
                <c:formatCode>General</c:formatCode>
                <c:ptCount val="8"/>
                <c:pt idx="0">
                  <c:v>20</c:v>
                </c:pt>
                <c:pt idx="1">
                  <c:v>16</c:v>
                </c:pt>
                <c:pt idx="2">
                  <c:v>16</c:v>
                </c:pt>
                <c:pt idx="3">
                  <c:v>15</c:v>
                </c:pt>
                <c:pt idx="4">
                  <c:v>14</c:v>
                </c:pt>
                <c:pt idx="5">
                  <c:v>7</c:v>
                </c:pt>
                <c:pt idx="6">
                  <c:v>7</c:v>
                </c:pt>
                <c:pt idx="7">
                  <c:v>5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Tjej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Blad1!$A$2:$A$9</c:f>
              <c:strCache>
                <c:ptCount val="8"/>
                <c:pt idx="0">
                  <c:v>Kört motorfordon</c:v>
                </c:pt>
                <c:pt idx="1">
                  <c:v>Råkat i slagsmål</c:v>
                </c:pt>
                <c:pt idx="2">
                  <c:v>Åkt motorfordon med  berusad</c:v>
                </c:pt>
                <c:pt idx="3">
                  <c:v>Haft oskyddat sex</c:v>
                </c:pt>
                <c:pt idx="4">
                  <c:v>Råkat ut för olycka/skadats</c:v>
                </c:pt>
                <c:pt idx="5">
                  <c:v>Haft oönskat sex</c:v>
                </c:pt>
                <c:pt idx="6">
                  <c:v>Behövt uppsöka sjukhus/akuten</c:v>
                </c:pt>
                <c:pt idx="7">
                  <c:v>Medvetet skadat mig själv</c:v>
                </c:pt>
              </c:strCache>
            </c:strRef>
          </c:cat>
          <c:val>
            <c:numRef>
              <c:f>Blad1!$C$2:$C$9</c:f>
              <c:numCache>
                <c:formatCode>General</c:formatCode>
                <c:ptCount val="8"/>
                <c:pt idx="0">
                  <c:v>11</c:v>
                </c:pt>
                <c:pt idx="1">
                  <c:v>9</c:v>
                </c:pt>
                <c:pt idx="2">
                  <c:v>13</c:v>
                </c:pt>
                <c:pt idx="3">
                  <c:v>17</c:v>
                </c:pt>
                <c:pt idx="4">
                  <c:v>14</c:v>
                </c:pt>
                <c:pt idx="5">
                  <c:v>8</c:v>
                </c:pt>
                <c:pt idx="6">
                  <c:v>6</c:v>
                </c:pt>
                <c:pt idx="7">
                  <c:v>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2839296"/>
        <c:axId val="183177600"/>
      </c:barChart>
      <c:catAx>
        <c:axId val="112839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3177600"/>
        <c:crosses val="autoZero"/>
        <c:auto val="1"/>
        <c:lblAlgn val="ctr"/>
        <c:lblOffset val="100"/>
        <c:noMultiLvlLbl val="0"/>
      </c:catAx>
      <c:valAx>
        <c:axId val="183177600"/>
        <c:scaling>
          <c:orientation val="minMax"/>
          <c:max val="5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4054120092566852E-3"/>
              <c:y val="0.2430780908257291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12839296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.4157440007719807"/>
          <c:y val="4.6079871722379109E-2"/>
          <c:w val="0.16289023975664904"/>
          <c:h val="7.3062155614550289E-2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Calibri" panose="020F0502020204030204" pitchFamily="34" charset="0"/>
        </a:defRPr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77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010" y="0"/>
            <a:ext cx="2945076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E6C15-EAE0-4305-85E3-B11DB66A9819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5077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010" y="9428323"/>
            <a:ext cx="2945076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4FAAD-4D62-426E-8431-A727291A4A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150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86B53-3D3C-4A90-8E60-99975144C4C3}" type="datetimeFigureOut">
              <a:rPr lang="sv-SE" smtClean="0"/>
              <a:t>2016-04-28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48E7B-06D5-4AAF-B87C-3AF663E713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148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763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Andel </a:t>
            </a:r>
            <a:r>
              <a:rPr lang="sv-SE" baseline="0" dirty="0" err="1" smtClean="0"/>
              <a:t>gy</a:t>
            </a:r>
            <a:r>
              <a:rPr lang="sv-SE" baseline="0" dirty="0" smtClean="0"/>
              <a:t> elever har varit med om ”problem” i samband med alkohol” – fler värmländska killar har kört onyktra och varit på akuten jfr riket. </a:t>
            </a:r>
            <a:r>
              <a:rPr lang="sv-SE" baseline="0" smtClean="0"/>
              <a:t>I övrigt </a:t>
            </a:r>
            <a:r>
              <a:rPr lang="sv-SE" baseline="0" dirty="0" smtClean="0"/>
              <a:t>relativt samma nivåer som i riket. </a:t>
            </a:r>
            <a:endParaRPr lang="sv-SE" dirty="0" smtClean="0"/>
          </a:p>
          <a:p>
            <a:r>
              <a:rPr lang="sv-SE" dirty="0" smtClean="0"/>
              <a:t>Av totalt antalet elever; Oskyddat sex 16% p 20% </a:t>
            </a:r>
            <a:r>
              <a:rPr lang="sv-SE" dirty="0" err="1" smtClean="0"/>
              <a:t>fl</a:t>
            </a:r>
            <a:r>
              <a:rPr lang="sv-SE" dirty="0" smtClean="0"/>
              <a:t>, Slagsmål 12%</a:t>
            </a:r>
            <a:r>
              <a:rPr lang="sv-SE" baseline="0" dirty="0" smtClean="0"/>
              <a:t> p 7% </a:t>
            </a:r>
            <a:r>
              <a:rPr lang="sv-SE" baseline="0" dirty="0" err="1" smtClean="0"/>
              <a:t>fl</a:t>
            </a:r>
            <a:r>
              <a:rPr lang="sv-SE" baseline="0" dirty="0" smtClean="0"/>
              <a:t>, Kört motorfordon 12% p 5% </a:t>
            </a:r>
            <a:r>
              <a:rPr lang="sv-SE" baseline="0" dirty="0" err="1" smtClean="0"/>
              <a:t>fl</a:t>
            </a:r>
            <a:r>
              <a:rPr lang="sv-SE" baseline="0" dirty="0" smtClean="0"/>
              <a:t>, Olycka/skadats 10% p 11% </a:t>
            </a:r>
            <a:r>
              <a:rPr lang="sv-SE" baseline="0" dirty="0" err="1" smtClean="0"/>
              <a:t>fl</a:t>
            </a:r>
            <a:r>
              <a:rPr lang="sv-SE" baseline="0" dirty="0" smtClean="0"/>
              <a:t>, Åkt motorfordon med berusad 9% p 8% </a:t>
            </a:r>
            <a:r>
              <a:rPr lang="sv-SE" baseline="0" dirty="0" err="1" smtClean="0"/>
              <a:t>fl</a:t>
            </a:r>
            <a:r>
              <a:rPr lang="sv-SE" baseline="0" dirty="0" smtClean="0"/>
              <a:t>, Oönskat sex 6% p 5% </a:t>
            </a:r>
            <a:r>
              <a:rPr lang="sv-SE" baseline="0" dirty="0" err="1" smtClean="0"/>
              <a:t>fl</a:t>
            </a:r>
            <a:r>
              <a:rPr lang="sv-SE" baseline="0" dirty="0" smtClean="0"/>
              <a:t>, Akuten 5% p 4% </a:t>
            </a:r>
            <a:r>
              <a:rPr lang="sv-SE" baseline="0" dirty="0" err="1" smtClean="0"/>
              <a:t>fl</a:t>
            </a:r>
            <a:r>
              <a:rPr lang="sv-SE" baseline="0" dirty="0" smtClean="0"/>
              <a:t>, Självskada 4% p/</a:t>
            </a:r>
            <a:r>
              <a:rPr lang="sv-SE" baseline="0" dirty="0" err="1" smtClean="0"/>
              <a:t>fl</a:t>
            </a:r>
            <a:endParaRPr lang="sv-SE" dirty="0" smtClean="0"/>
          </a:p>
          <a:p>
            <a:r>
              <a:rPr lang="sv-SE" dirty="0" smtClean="0"/>
              <a:t>Totalt har 328 elever svarat att de haft oskyddat sex, 197 har råkat ut för olycka/skadats, 152</a:t>
            </a:r>
            <a:r>
              <a:rPr lang="sv-SE" baseline="0" dirty="0" smtClean="0"/>
              <a:t> kört motorfordon, 77 självskada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680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Värmland</a:t>
            </a:r>
          </a:p>
          <a:p>
            <a:r>
              <a:rPr lang="sv-SE" dirty="0" smtClean="0"/>
              <a:t>Åk 9; 246 elever har blivit erbjudna</a:t>
            </a:r>
            <a:r>
              <a:rPr lang="sv-SE" baseline="0" dirty="0" smtClean="0"/>
              <a:t> narkotika</a:t>
            </a:r>
          </a:p>
          <a:p>
            <a:r>
              <a:rPr lang="sv-SE" baseline="0" dirty="0" smtClean="0"/>
              <a:t>Gy åk 2; 343 blivit erbjudna narkotika</a:t>
            </a:r>
          </a:p>
          <a:p>
            <a:r>
              <a:rPr lang="sv-SE" baseline="0" dirty="0" smtClean="0"/>
              <a:t>Om  jag blir erbjuden säger jag:</a:t>
            </a:r>
          </a:p>
          <a:p>
            <a:r>
              <a:rPr lang="sv-SE" baseline="0" dirty="0" smtClean="0"/>
              <a:t>Ja eller kanske ja 3,5 % åk 9</a:t>
            </a:r>
          </a:p>
          <a:p>
            <a:r>
              <a:rPr lang="sv-SE" baseline="0" dirty="0" smtClean="0"/>
              <a:t>Ja eller </a:t>
            </a:r>
            <a:r>
              <a:rPr lang="sv-SE" baseline="0" smtClean="0"/>
              <a:t>kanske 5 % </a:t>
            </a:r>
            <a:r>
              <a:rPr lang="sv-SE" baseline="0" dirty="0" smtClean="0"/>
              <a:t>åk 2 gym </a:t>
            </a:r>
          </a:p>
          <a:p>
            <a:endParaRPr lang="sv-SE" baseline="0" dirty="0" smtClean="0"/>
          </a:p>
          <a:p>
            <a:r>
              <a:rPr lang="sv-SE" baseline="0" dirty="0" smtClean="0"/>
              <a:t>Kanske ja 2-3 % åk 9 </a:t>
            </a:r>
          </a:p>
          <a:p>
            <a:r>
              <a:rPr lang="sv-SE" baseline="0" dirty="0" smtClean="0"/>
              <a:t>Kanske ja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790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Ungefär </a:t>
            </a:r>
            <a:r>
              <a:rPr lang="sv-SE" baseline="0" dirty="0" smtClean="0"/>
              <a:t> 75% av alla elever instämmer helt eller delvis i att det är upp till var och en om man vill använda cannabis</a:t>
            </a:r>
            <a:endParaRPr lang="sv-SE" dirty="0" smtClean="0"/>
          </a:p>
          <a:p>
            <a:r>
              <a:rPr lang="sv-SE" dirty="0" smtClean="0"/>
              <a:t>Åk 9 –  68% pojkar och</a:t>
            </a:r>
            <a:r>
              <a:rPr lang="sv-SE" baseline="0" dirty="0" smtClean="0"/>
              <a:t> 76% flickor </a:t>
            </a:r>
            <a:r>
              <a:rPr lang="sv-SE" dirty="0" smtClean="0"/>
              <a:t>instämmer helt eller delvis i att det är upp till var och en om man vill använda cannabis</a:t>
            </a:r>
          </a:p>
          <a:p>
            <a:r>
              <a:rPr lang="sv-SE" dirty="0" smtClean="0"/>
              <a:t>Gy</a:t>
            </a:r>
            <a:r>
              <a:rPr lang="sv-SE" baseline="0" dirty="0" smtClean="0"/>
              <a:t> – 76% pojkar och 78% flickor instämmer helt eller delvis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0094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Värmland</a:t>
            </a:r>
            <a:r>
              <a:rPr lang="sv-SE" baseline="0" dirty="0" smtClean="0"/>
              <a:t> – Åk 9 n</a:t>
            </a:r>
            <a:r>
              <a:rPr lang="sv-SE" dirty="0" smtClean="0"/>
              <a:t>arkotika</a:t>
            </a:r>
            <a:r>
              <a:rPr lang="sv-SE" baseline="0" dirty="0" smtClean="0"/>
              <a:t>, 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 8% år 1998,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5%</a:t>
            </a:r>
            <a:r>
              <a:rPr lang="sv-SE" dirty="0" smtClean="0"/>
              <a:t> år 2011 och 4% 2015</a:t>
            </a:r>
          </a:p>
          <a:p>
            <a:r>
              <a:rPr lang="sv-SE" dirty="0" smtClean="0"/>
              <a:t>Åk 9; 90 elever har använt narkotika</a:t>
            </a:r>
          </a:p>
          <a:p>
            <a:r>
              <a:rPr lang="sv-SE" dirty="0" smtClean="0"/>
              <a:t>Gy åk 2; 154 har använt narkotika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26160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Alkoholkonsumtion - Någon gång druckit alkohol 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Minskande trend bland elever i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åk 9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år 1988 ca 80% och år 2011 ca 60%</a:t>
            </a:r>
            <a:r>
              <a:rPr lang="sv-SE" dirty="0" smtClean="0"/>
              <a:t> år 2015 ca 42%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Rökning, Minskar, från ca 10% år 1988 till ca 5% år 2011</a:t>
            </a:r>
            <a:r>
              <a:rPr lang="sv-SE" dirty="0" smtClean="0"/>
              <a:t> och 4 % år 2015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 smtClean="0"/>
              <a:t>Narkotika</a:t>
            </a:r>
            <a:r>
              <a:rPr lang="sv-SE" baseline="0" dirty="0" smtClean="0"/>
              <a:t>, 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minskande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tendens,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från ca 8% år 1998,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5%</a:t>
            </a:r>
            <a:r>
              <a:rPr lang="sv-SE" dirty="0" smtClean="0"/>
              <a:t> år 2011 och 5% 2015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68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5923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Pilot genomfördes 2013, permanentad 2015 och</a:t>
            </a:r>
            <a:r>
              <a:rPr lang="sv-SE" baseline="0" dirty="0" smtClean="0"/>
              <a:t> </a:t>
            </a:r>
            <a:r>
              <a:rPr lang="sv-SE" dirty="0" smtClean="0"/>
              <a:t>genomförs vartannat år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6409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15 kommuner deltog</a:t>
            </a:r>
          </a:p>
          <a:p>
            <a:r>
              <a:rPr lang="sv-SE" dirty="0" smtClean="0"/>
              <a:t>Åk 9 2081 svar</a:t>
            </a:r>
          </a:p>
          <a:p>
            <a:r>
              <a:rPr lang="sv-SE" dirty="0" smtClean="0"/>
              <a:t>Åk 2 </a:t>
            </a:r>
            <a:r>
              <a:rPr lang="sv-SE" dirty="0" err="1" smtClean="0"/>
              <a:t>gymn</a:t>
            </a:r>
            <a:r>
              <a:rPr lang="sv-SE" dirty="0" smtClean="0"/>
              <a:t> 1800 svar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2777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Många vill sluta röka ca 65 % nu eller i framtiden.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Erbjudande SOTIS och </a:t>
            </a:r>
            <a:r>
              <a:rPr lang="sv-SE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utb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tobaken som skyddsfråga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Daglig rökning bland elever i åk 9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minskar, 1988 var ca 10% av eleverna dagligrökare, år 2011</a:t>
            </a:r>
            <a:r>
              <a:rPr lang="sv-SE" dirty="0" smtClean="0"/>
              <a:t> 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 5% </a:t>
            </a:r>
            <a:r>
              <a:rPr lang="sv-SE" dirty="0" smtClean="0"/>
              <a:t>och år 2015 röker ca 4% dagligen.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smtClean="0"/>
              <a:t>Åk 9;</a:t>
            </a:r>
            <a:r>
              <a:rPr lang="sv-SE" baseline="0" dirty="0" smtClean="0"/>
              <a:t> har 81 elever svarat att de röker varje dag.</a:t>
            </a:r>
          </a:p>
          <a:p>
            <a:r>
              <a:rPr lang="sv-SE" baseline="0" dirty="0" smtClean="0"/>
              <a:t>Gy åk 2; har 139 elever svarat att de röker varje dag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8781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Värmland</a:t>
            </a:r>
          </a:p>
          <a:p>
            <a:r>
              <a:rPr lang="sv-SE" dirty="0" smtClean="0"/>
              <a:t>Åk 9; 102 har svarat att de är snusar</a:t>
            </a:r>
            <a:r>
              <a:rPr lang="sv-SE" baseline="0" dirty="0" smtClean="0"/>
              <a:t> </a:t>
            </a:r>
            <a:r>
              <a:rPr lang="sv-SE" dirty="0" smtClean="0"/>
              <a:t>dagligen</a:t>
            </a:r>
          </a:p>
          <a:p>
            <a:r>
              <a:rPr lang="sv-SE" dirty="0" smtClean="0"/>
              <a:t>Gy</a:t>
            </a:r>
            <a:r>
              <a:rPr lang="sv-SE" baseline="0" dirty="0" smtClean="0"/>
              <a:t> åk 2; 180 elever svarat att de snusar dagligen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656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Andelen elever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som 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 druckit alkohol har minskat under 2000-talet i både åk 9 och </a:t>
            </a:r>
            <a:r>
              <a:rPr lang="sv-SE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gy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åk 2. År 2000 svarade ca 80% av värmländska elever i åk 9 att de någon gång druckit</a:t>
            </a:r>
            <a:r>
              <a:rPr lang="sv-SE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alkohol, </a:t>
            </a:r>
            <a:r>
              <a:rPr lang="sv-SE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år 2011 ca 60%</a:t>
            </a:r>
            <a:r>
              <a:rPr lang="sv-SE" dirty="0" smtClean="0"/>
              <a:t> år 2015 ca 4%.</a:t>
            </a:r>
            <a:r>
              <a:rPr lang="sv-SE" baseline="0" dirty="0" smtClean="0"/>
              <a:t> Sedan i början av 2000-tal är det fler flickor än pojkar som ngn gång druckit alkohol i åk 9.</a:t>
            </a:r>
            <a:endParaRPr lang="sv-SE" dirty="0" smtClean="0"/>
          </a:p>
          <a:p>
            <a:r>
              <a:rPr lang="sv-SE" b="1" dirty="0" smtClean="0"/>
              <a:t>Värmland</a:t>
            </a:r>
            <a:r>
              <a:rPr lang="sv-SE" b="1" baseline="0" dirty="0" smtClean="0"/>
              <a:t> </a:t>
            </a:r>
            <a:r>
              <a:rPr lang="sv-SE" dirty="0" smtClean="0"/>
              <a:t>Åk 9; 860 elever har druckit alkohol</a:t>
            </a:r>
          </a:p>
          <a:p>
            <a:r>
              <a:rPr lang="sv-SE" dirty="0" smtClean="0"/>
              <a:t>Gy åk 2; 1350 har druckit alkohol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946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Värmland</a:t>
            </a:r>
          </a:p>
          <a:p>
            <a:r>
              <a:rPr lang="sv-SE" dirty="0" smtClean="0"/>
              <a:t>Åk 9; 37 elever berusade minst 1gång /vecka</a:t>
            </a:r>
          </a:p>
          <a:p>
            <a:r>
              <a:rPr lang="sv-SE" dirty="0" smtClean="0"/>
              <a:t>Gy åk 2; 54 elever berusade</a:t>
            </a:r>
            <a:r>
              <a:rPr lang="sv-SE" baseline="0" dirty="0" smtClean="0"/>
              <a:t> minst 1 gång/vecka</a:t>
            </a:r>
            <a:endParaRPr lang="sv-SE" dirty="0" smtClean="0"/>
          </a:p>
          <a:p>
            <a:r>
              <a:rPr lang="sv-SE" dirty="0" smtClean="0"/>
              <a:t>Det är lika stor</a:t>
            </a:r>
            <a:r>
              <a:rPr lang="sv-SE" baseline="0" dirty="0" smtClean="0"/>
              <a:t> andel elever i åk 9 som i </a:t>
            </a:r>
            <a:r>
              <a:rPr lang="sv-SE" baseline="0" dirty="0" err="1" smtClean="0"/>
              <a:t>gy</a:t>
            </a:r>
            <a:r>
              <a:rPr lang="sv-SE" baseline="0" dirty="0" smtClean="0"/>
              <a:t> åk 2 som är berusade minst en gång i veckan! Tidiga insatser för att nå elever med riskbruk .</a:t>
            </a:r>
          </a:p>
          <a:p>
            <a:r>
              <a:rPr lang="sv-SE" baseline="0" dirty="0" smtClean="0"/>
              <a:t>Störst förändring är andelen elever som är berusade 1-3 ggr/månad- ca 12% i åk 9 och ca 30% i </a:t>
            </a:r>
            <a:r>
              <a:rPr lang="sv-SE" baseline="0" dirty="0" err="1" smtClean="0"/>
              <a:t>gy</a:t>
            </a:r>
            <a:r>
              <a:rPr lang="sv-SE" baseline="0" dirty="0" smtClean="0"/>
              <a:t> åk 2. – Tre gånger så många fler på två år!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9161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Generellt inga större skillnader mellan andel värmländska elever varit med om ”problem” i samband med alkohol jfr riket. Dock en högre andel flickor med självskadebeteende, 5% Värmland och 3% riket.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/>
              <a:t>Av totalt antal elever (ej bara de som druckit alkohol) 6% p och 4% fl. kört motorfordon, 5% åkt motorfordon med berusad, oskyddat sex 5%p och 6% </a:t>
            </a:r>
            <a:r>
              <a:rPr lang="sv-SE" baseline="0" dirty="0" err="1" smtClean="0"/>
              <a:t>fl</a:t>
            </a:r>
            <a:r>
              <a:rPr lang="sv-SE" baseline="0" dirty="0" smtClean="0"/>
              <a:t>, oönskat sex 2%p och 3%fl, självskada 2% p och 5% </a:t>
            </a:r>
            <a:r>
              <a:rPr lang="sv-SE" baseline="0" dirty="0" err="1" smtClean="0"/>
              <a:t>fl</a:t>
            </a:r>
            <a:r>
              <a:rPr lang="sv-SE" baseline="0" dirty="0" smtClean="0"/>
              <a:t>, skada/olycka 4% p och 5% </a:t>
            </a:r>
            <a:r>
              <a:rPr lang="sv-SE" baseline="0" dirty="0" err="1" smtClean="0"/>
              <a:t>fl</a:t>
            </a:r>
            <a:r>
              <a:rPr lang="sv-SE" baseline="0" dirty="0" smtClean="0"/>
              <a:t>, akuten2% p och fl., utsatt för våld 2% p och fl.</a:t>
            </a:r>
            <a:endParaRPr lang="sv-SE" dirty="0" smtClean="0"/>
          </a:p>
          <a:p>
            <a:r>
              <a:rPr lang="sv-SE" dirty="0" smtClean="0"/>
              <a:t>Totalt har 122 elever svarat</a:t>
            </a:r>
            <a:r>
              <a:rPr lang="sv-SE" baseline="0" dirty="0" smtClean="0"/>
              <a:t> att de </a:t>
            </a:r>
            <a:r>
              <a:rPr lang="sv-SE" dirty="0" smtClean="0"/>
              <a:t>haft oskyddat sex, 112 elever har kört motorfordon,</a:t>
            </a:r>
            <a:r>
              <a:rPr lang="sv-SE" baseline="0" dirty="0" smtClean="0"/>
              <a:t> 107 har åkt med berusad, 104 har råkat ut för olycka och 76 medvetet skadat mig själv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48E7B-06D5-4AAF-B87C-3AF663E7137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582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465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312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759024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5597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1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B45D-D1F7-4C4D-AC5C-261D253C1074}" type="datetime1">
              <a:rPr lang="sv-SE"/>
              <a:pPr>
                <a:defRPr/>
              </a:pPr>
              <a:t>2016-04-28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9E008-093F-48C2-A66E-45C2966214A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7887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E64FE-5F85-455A-83F7-3188B8C5F04B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1F4B3-6612-4EB7-A8EB-75A851686142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361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B45D-D1F7-4C4D-AC5C-261D253C1074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9E008-093F-48C2-A66E-45C2966214A9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416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22A8E-1C1D-44E2-A21E-F592770F5752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8F4CA-8F98-4F64-A848-DCDC4A7383B4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87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3237-4364-4F80-AE85-7B3B9F12DDC8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E5578-6539-4E8A-9651-519B6DE5DC84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924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3BC25-EC16-4C2B-982D-0C0BEA345D21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D1709-C4D6-435A-9776-5EBB1FD41404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97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2684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9D20D-2BBD-4F3D-9FB7-C57F5902786E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C690-A20A-4828-B8F0-551C971E695A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927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B2D4F-158B-46C5-A5EC-F2C107E9DBCF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D302A-7932-43C2-86AC-0B98FC1CEE75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460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BC7F1-A1A5-4536-A327-C9A2ACBFC7F0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82283-EB50-482E-96C2-4D4F38A2F4E2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9917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14FE0-9711-466A-836C-CB52621BBE83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61418-03AB-4293-AE10-C19925E9CCB6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109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57B16-F1B2-4656-848C-DBB43726D7A8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E8F96-1B46-4C6D-829D-463A194443B9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8343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0FFD2-AFC1-4B8C-A673-D26F3B840751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A6104-9A40-4AE4-94DE-CF74D3569475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670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4533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197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9475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90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57887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5283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0522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6556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158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074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186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84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385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0220" y="1600204"/>
            <a:ext cx="385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74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385200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52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2945" y="1535117"/>
            <a:ext cx="385200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2945" y="2174875"/>
            <a:ext cx="3852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87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309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269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47520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049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4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097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57200" y="274639"/>
            <a:ext cx="79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600204"/>
            <a:ext cx="792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1"/>
            <a:ext cx="1908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rgbClr val="BBE0E3"/>
                </a:solidFill>
              </a:defRPr>
            </a:lvl1pPr>
          </a:lstStyle>
          <a:p>
            <a:fld id="{FA5C73DC-92D5-4236-98BC-6141352E23A3}" type="datetimeFigureOut">
              <a:rPr lang="sv-SE" smtClean="0"/>
              <a:pPr/>
              <a:t>2016-04-28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416320" y="6356351"/>
            <a:ext cx="2880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rgbClr val="BBE0E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5355703" y="6356351"/>
            <a:ext cx="1908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BBE0E3"/>
                </a:solidFill>
              </a:defRPr>
            </a:lvl1pPr>
          </a:lstStyle>
          <a:p>
            <a:fld id="{B9242590-5770-431D-A3D8-3A01134315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7" name="Grupp 6"/>
          <p:cNvGrpSpPr/>
          <p:nvPr userDrawn="1"/>
        </p:nvGrpSpPr>
        <p:grpSpPr>
          <a:xfrm>
            <a:off x="0" y="5779690"/>
            <a:ext cx="9144000" cy="1078310"/>
            <a:chOff x="0" y="5779690"/>
            <a:chExt cx="9144000" cy="107831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306000"/>
              <a:ext cx="9144000" cy="552000"/>
            </a:xfrm>
            <a:prstGeom prst="rect">
              <a:avLst/>
            </a:prstGeom>
            <a:solidFill>
              <a:srgbClr val="00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/>
            </a:p>
          </p:txBody>
        </p:sp>
        <p:pic>
          <p:nvPicPr>
            <p:cNvPr id="11" name="Bildobjekt 10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9974" y="5779690"/>
              <a:ext cx="954026" cy="877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010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9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792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1908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rgbClr val="BBE0E3"/>
                </a:solidFill>
              </a:defRPr>
            </a:lvl1pPr>
          </a:lstStyle>
          <a:p>
            <a:fld id="{E8FD0B7A-F5DD-4F40-B4CB-3B2C354B893A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6320" y="6356351"/>
            <a:ext cx="2880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>
                <a:solidFill>
                  <a:srgbClr val="BBE0E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5703" y="6356351"/>
            <a:ext cx="1908000" cy="30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BBE0E3"/>
                </a:solidFill>
              </a:defRPr>
            </a:lvl1pPr>
          </a:lstStyle>
          <a:p>
            <a:fld id="{93AE1883-0942-4AA3-9DB2-9C7C3A0314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upp 6"/>
          <p:cNvGrpSpPr/>
          <p:nvPr/>
        </p:nvGrpSpPr>
        <p:grpSpPr>
          <a:xfrm>
            <a:off x="0" y="5779690"/>
            <a:ext cx="9144000" cy="1078310"/>
            <a:chOff x="0" y="5779690"/>
            <a:chExt cx="9144000" cy="107831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306000"/>
              <a:ext cx="9144000" cy="552000"/>
            </a:xfrm>
            <a:prstGeom prst="rect">
              <a:avLst/>
            </a:prstGeom>
            <a:solidFill>
              <a:srgbClr val="006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>
                <a:solidFill>
                  <a:prstClr val="white"/>
                </a:solidFill>
              </a:endParaRPr>
            </a:p>
          </p:txBody>
        </p:sp>
        <p:pic>
          <p:nvPicPr>
            <p:cNvPr id="11" name="Bildobjekt 1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9974" y="5779690"/>
              <a:ext cx="954026" cy="877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610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61EC25-DC3E-4754-BFE5-886BFBF94BC0}" type="datetime1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054EBC-C7F5-4467-A097-DBD59951FDE3}" type="slidenum">
              <a:rPr lang="sv-S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90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D42D-0F21-4FDC-80F8-154A0173D73B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2016-04-28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56A12-A63E-4E3A-9C8C-CA9636D503F5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35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Cecilia.nyberg@liv.se" TargetMode="External"/><Relationship Id="rId2" Type="http://schemas.openxmlformats.org/officeDocument/2006/relationships/hyperlink" Target="mailto:Maude.johansson@lansstyrelsen.se" TargetMode="Externa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5536" y="908720"/>
            <a:ext cx="8064896" cy="244827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sv-SE" dirty="0" smtClean="0">
                <a:latin typeface="Calibri" panose="020F0502020204030204" pitchFamily="34" charset="0"/>
              </a:rPr>
              <a:t>Undersökningen</a:t>
            </a:r>
            <a:br>
              <a:rPr lang="sv-SE" dirty="0" smtClean="0">
                <a:latin typeface="Calibri" panose="020F0502020204030204" pitchFamily="34" charset="0"/>
              </a:rPr>
            </a:br>
            <a:r>
              <a:rPr lang="sv-SE" dirty="0" smtClean="0">
                <a:latin typeface="Calibri" panose="020F0502020204030204" pitchFamily="34" charset="0"/>
              </a:rPr>
              <a:t>Ungdomars drogvanor i Värmland 2015/2016</a:t>
            </a:r>
            <a:br>
              <a:rPr lang="sv-SE" dirty="0" smtClean="0">
                <a:latin typeface="Calibri" panose="020F0502020204030204" pitchFamily="34" charset="0"/>
              </a:rPr>
            </a:br>
            <a:r>
              <a:rPr lang="sv-SE" sz="2400" b="0" dirty="0" smtClean="0">
                <a:latin typeface="Calibri" panose="020F0502020204030204" pitchFamily="34" charset="0"/>
              </a:rPr>
              <a:t>-en kartläggning av elevers attityder och bruk av alkohol, narkotika, tobak och doping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3356992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endParaRPr lang="sv-SE" sz="1400" dirty="0" smtClean="0"/>
          </a:p>
          <a:p>
            <a:pPr eaLnBrk="1" hangingPunct="1"/>
            <a:endParaRPr lang="sv-SE" sz="1400" dirty="0"/>
          </a:p>
          <a:p>
            <a:pPr eaLnBrk="1" hangingPunct="1"/>
            <a:r>
              <a:rPr lang="sv-SE" sz="3600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  <a:t>25 april Konferens Barn och unga i risk- och missbruk</a:t>
            </a:r>
            <a:br>
              <a:rPr lang="sv-SE" sz="3600" b="1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endParaRPr lang="sv-SE" sz="3600" b="1" dirty="0">
              <a:solidFill>
                <a:schemeClr val="tx1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6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>
                <a:latin typeface="Calibri" panose="020F0502020204030204" pitchFamily="34" charset="0"/>
              </a:rPr>
              <a:t>Hur ofta har du druckit så mycket alkohol att du känt dig berusad?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700" dirty="0" smtClean="0">
                <a:latin typeface="Calibri" panose="020F0502020204030204" pitchFamily="34" charset="0"/>
              </a:rPr>
              <a:t>Värmland, läsår 2015/2016</a:t>
            </a:r>
            <a:endParaRPr lang="sv-SE" sz="27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17925664"/>
              </p:ext>
            </p:extLst>
          </p:nvPr>
        </p:nvGraphicFramePr>
        <p:xfrm>
          <a:off x="107505" y="1600205"/>
          <a:ext cx="4392488" cy="4493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Platshållare för innehåll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2713022"/>
              </p:ext>
            </p:extLst>
          </p:nvPr>
        </p:nvGraphicFramePr>
        <p:xfrm>
          <a:off x="4530725" y="1484788"/>
          <a:ext cx="4613275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95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Har varit med om följande </a:t>
            </a:r>
            <a:r>
              <a:rPr lang="sv-SE" b="1" dirty="0" smtClean="0">
                <a:latin typeface="Calibri" panose="020F0502020204030204" pitchFamily="34" charset="0"/>
              </a:rPr>
              <a:t>i </a:t>
            </a:r>
            <a:r>
              <a:rPr lang="sv-SE" b="1" dirty="0">
                <a:latin typeface="Calibri" panose="020F0502020204030204" pitchFamily="34" charset="0"/>
              </a:rPr>
              <a:t>samband </a:t>
            </a:r>
            <a:r>
              <a:rPr lang="sv-SE" b="1" dirty="0" smtClean="0">
                <a:latin typeface="Calibri" panose="020F0502020204030204" pitchFamily="34" charset="0"/>
              </a:rPr>
              <a:t>med </a:t>
            </a:r>
            <a:r>
              <a:rPr lang="sv-SE" b="1" dirty="0">
                <a:latin typeface="Calibri" panose="020F0502020204030204" pitchFamily="34" charset="0"/>
              </a:rPr>
              <a:t>att ha druckit alkohol</a:t>
            </a:r>
            <a:r>
              <a:rPr lang="sv-SE" dirty="0" smtClean="0">
                <a:latin typeface="Calibri" panose="020F0502020204030204" pitchFamily="34" charset="0"/>
              </a:rPr>
              <a:t/>
            </a:r>
            <a:br>
              <a:rPr lang="sv-SE" dirty="0" smtClean="0">
                <a:latin typeface="Calibri" panose="020F0502020204030204" pitchFamily="34" charset="0"/>
              </a:rPr>
            </a:br>
            <a:r>
              <a:rPr lang="sv-SE" sz="2000" dirty="0" smtClean="0">
                <a:latin typeface="Calibri" panose="020F0502020204030204" pitchFamily="34" charset="0"/>
              </a:rPr>
              <a:t>Åk 9, Värmland, läsår 2015/2016, N=711</a:t>
            </a:r>
            <a:endParaRPr lang="sv-SE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619021"/>
              </p:ext>
            </p:extLst>
          </p:nvPr>
        </p:nvGraphicFramePr>
        <p:xfrm>
          <a:off x="107504" y="1556792"/>
          <a:ext cx="903649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35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Har varit med om följande i samband </a:t>
            </a:r>
            <a:r>
              <a:rPr lang="sv-SE" b="1" dirty="0" smtClean="0">
                <a:latin typeface="Calibri" panose="020F0502020204030204" pitchFamily="34" charset="0"/>
              </a:rPr>
              <a:t>med </a:t>
            </a:r>
            <a:r>
              <a:rPr lang="sv-SE" b="1" dirty="0">
                <a:latin typeface="Calibri" panose="020F0502020204030204" pitchFamily="34" charset="0"/>
              </a:rPr>
              <a:t>att ha druckit alkohol</a:t>
            </a:r>
            <a:r>
              <a:rPr lang="sv-SE" sz="3600" b="1" dirty="0">
                <a:latin typeface="Calibri" panose="020F0502020204030204" pitchFamily="34" charset="0"/>
              </a:rPr>
              <a:t/>
            </a:r>
            <a:br>
              <a:rPr lang="sv-SE" sz="3600" b="1" dirty="0">
                <a:latin typeface="Calibri" panose="020F0502020204030204" pitchFamily="34" charset="0"/>
              </a:rPr>
            </a:br>
            <a:r>
              <a:rPr lang="sv-SE" sz="2000" dirty="0" smtClean="0">
                <a:latin typeface="Calibri" panose="020F0502020204030204" pitchFamily="34" charset="0"/>
              </a:rPr>
              <a:t>Gy åk 2, Värmland, läsår 2015/2016</a:t>
            </a:r>
            <a:br>
              <a:rPr lang="sv-SE" sz="2000" dirty="0" smtClean="0">
                <a:latin typeface="Calibri" panose="020F0502020204030204" pitchFamily="34" charset="0"/>
              </a:rPr>
            </a:br>
            <a:r>
              <a:rPr lang="sv-SE" sz="2000" dirty="0" smtClean="0">
                <a:latin typeface="Calibri" panose="020F0502020204030204" pitchFamily="34" charset="0"/>
              </a:rPr>
              <a:t>(N=1265)</a:t>
            </a:r>
            <a:endParaRPr lang="sv-SE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083223"/>
              </p:ext>
            </p:extLst>
          </p:nvPr>
        </p:nvGraphicFramePr>
        <p:xfrm>
          <a:off x="107504" y="1654968"/>
          <a:ext cx="9036495" cy="4654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17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457201" y="274639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Calibri" panose="020F0502020204030204" pitchFamily="34" charset="0"/>
              </a:rPr>
              <a:t>Har blivit erbjuden att prova eller köpa narkotika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700" dirty="0" smtClean="0">
                <a:latin typeface="Calibri" panose="020F0502020204030204" pitchFamily="34" charset="0"/>
              </a:rPr>
              <a:t>Värmland och riket, läsår 2015/2016</a:t>
            </a:r>
            <a:endParaRPr lang="sv-SE" sz="2700" dirty="0">
              <a:latin typeface="Calibri" panose="020F0502020204030204" pitchFamily="34" charset="0"/>
            </a:endParaRPr>
          </a:p>
        </p:txBody>
      </p:sp>
      <p:sp>
        <p:nvSpPr>
          <p:cNvPr id="9" name="Platshållare för text 8"/>
          <p:cNvSpPr>
            <a:spLocks noGrp="1"/>
          </p:cNvSpPr>
          <p:nvPr>
            <p:ph type="body" idx="1"/>
          </p:nvPr>
        </p:nvSpPr>
        <p:spPr>
          <a:xfrm>
            <a:off x="457200" y="1340773"/>
            <a:ext cx="3852000" cy="576063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Årskurs</a:t>
            </a:r>
            <a:r>
              <a:rPr lang="sv-SE" dirty="0" smtClean="0"/>
              <a:t> 9</a:t>
            </a:r>
            <a:endParaRPr lang="sv-SE" dirty="0"/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3675330"/>
              </p:ext>
            </p:extLst>
          </p:nvPr>
        </p:nvGraphicFramePr>
        <p:xfrm>
          <a:off x="323530" y="1916836"/>
          <a:ext cx="3984947" cy="424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latshållare för text 9"/>
          <p:cNvSpPr>
            <a:spLocks noGrp="1"/>
          </p:cNvSpPr>
          <p:nvPr>
            <p:ph type="body" sz="quarter" idx="3"/>
          </p:nvPr>
        </p:nvSpPr>
        <p:spPr>
          <a:xfrm>
            <a:off x="4532945" y="1340773"/>
            <a:ext cx="3852000" cy="648071"/>
          </a:xfrm>
        </p:spPr>
        <p:txBody>
          <a:bodyPr/>
          <a:lstStyle/>
          <a:p>
            <a:r>
              <a:rPr lang="sv-SE" dirty="0" smtClean="0">
                <a:latin typeface="Calibri" panose="020F0502020204030204" pitchFamily="34" charset="0"/>
              </a:rPr>
              <a:t>Gymnasiet</a:t>
            </a:r>
            <a:r>
              <a:rPr lang="sv-SE" dirty="0" smtClean="0"/>
              <a:t> åk 2</a:t>
            </a:r>
            <a:endParaRPr lang="sv-SE" dirty="0"/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408231"/>
              </p:ext>
            </p:extLst>
          </p:nvPr>
        </p:nvGraphicFramePr>
        <p:xfrm>
          <a:off x="4532314" y="1916836"/>
          <a:ext cx="4216151" cy="424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281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>
                <a:latin typeface="Calibri" panose="020F0502020204030204" pitchFamily="34" charset="0"/>
              </a:rPr>
              <a:t>Var sätter du gränsen när det gäller cannabis?</a:t>
            </a:r>
            <a:br>
              <a:rPr lang="sv-SE" b="1" dirty="0" smtClean="0">
                <a:latin typeface="Calibri" panose="020F0502020204030204" pitchFamily="34" charset="0"/>
              </a:rPr>
            </a:br>
            <a:r>
              <a:rPr lang="sv-SE" sz="2700" dirty="0" smtClean="0">
                <a:latin typeface="Calibri" panose="020F0502020204030204" pitchFamily="34" charset="0"/>
              </a:rPr>
              <a:t>Värmland, läsår 2015/2016</a:t>
            </a:r>
            <a:endParaRPr lang="sv-SE" sz="2700" dirty="0">
              <a:latin typeface="Calibri" panose="020F0502020204030204" pitchFamily="34" charset="0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340773"/>
            <a:ext cx="3852000" cy="504055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Årskurs 9</a:t>
            </a:r>
            <a:endParaRPr lang="sv-SE" dirty="0">
              <a:latin typeface="Calibri" panose="020F0502020204030204" pitchFamily="34" charset="0"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35548469"/>
              </p:ext>
            </p:extLst>
          </p:nvPr>
        </p:nvGraphicFramePr>
        <p:xfrm>
          <a:off x="107505" y="1844828"/>
          <a:ext cx="4200971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499992" y="1412780"/>
            <a:ext cx="3852000" cy="525735"/>
          </a:xfrm>
        </p:spPr>
        <p:txBody>
          <a:bodyPr/>
          <a:lstStyle/>
          <a:p>
            <a:r>
              <a:rPr lang="sv-SE" dirty="0" smtClean="0">
                <a:latin typeface="Calibri" panose="020F0502020204030204" pitchFamily="34" charset="0"/>
              </a:rPr>
              <a:t>Gymnasiet åk 2</a:t>
            </a:r>
            <a:endParaRPr lang="sv-SE" dirty="0">
              <a:latin typeface="Calibri" panose="020F0502020204030204" pitchFamily="34" charset="0"/>
            </a:endParaRP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93141928"/>
              </p:ext>
            </p:extLst>
          </p:nvPr>
        </p:nvGraphicFramePr>
        <p:xfrm>
          <a:off x="4532314" y="1916836"/>
          <a:ext cx="4504183" cy="424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0525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2700" b="1" dirty="0">
                <a:latin typeface="Calibri" panose="020F0502020204030204" pitchFamily="34" charset="0"/>
              </a:rPr>
              <a:t>Andel elever som inte tror att det någon risk att människor skadar sig själva, fysiskt eller på annat sätt, om de provar marijuana eller hasch 1–2 gånger, riket år 2007-2015. </a:t>
            </a:r>
            <a:br>
              <a:rPr lang="sv-SE" sz="2700" b="1" dirty="0">
                <a:latin typeface="Calibri" panose="020F0502020204030204" pitchFamily="34" charset="0"/>
              </a:rPr>
            </a:br>
            <a:r>
              <a:rPr lang="sv-SE" sz="1600" b="1" dirty="0">
                <a:latin typeface="Calibri" panose="020F0502020204030204" pitchFamily="34" charset="0"/>
              </a:rPr>
              <a:t>Källa: CAN</a:t>
            </a:r>
            <a:endParaRPr lang="sv-SE" sz="1600" dirty="0">
              <a:latin typeface="Calibri" panose="020F0502020204030204" pitchFamily="34" charset="0"/>
            </a:endParaRP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485902" y="1600200"/>
          <a:ext cx="2888860" cy="3773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590"/>
                <a:gridCol w="889635"/>
                <a:gridCol w="889635"/>
              </a:tblGrid>
              <a:tr h="604664"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Åk 9</a:t>
                      </a:r>
                      <a:endParaRPr lang="sv-SE" sz="1800" dirty="0"/>
                    </a:p>
                  </a:txBody>
                  <a:tcPr marL="53896" marR="53896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Ingen </a:t>
                      </a:r>
                      <a:r>
                        <a:rPr lang="sv-SE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risk %</a:t>
                      </a:r>
                      <a:endParaRPr lang="sv-SE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Riket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Pojkar</a:t>
                      </a: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Flickor</a:t>
                      </a:r>
                    </a:p>
                  </a:txBody>
                  <a:tcPr marL="5614" marR="5614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 smtClean="0"/>
                        <a:t>6</a:t>
                      </a:r>
                      <a:endParaRPr lang="sv-SE" sz="1800" b="1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 smtClean="0"/>
                        <a:t>3</a:t>
                      </a:r>
                      <a:endParaRPr lang="sv-SE" sz="1800" b="1" dirty="0"/>
                    </a:p>
                  </a:txBody>
                  <a:tcPr marL="53896" marR="53896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10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4</a:t>
                      </a:r>
                      <a:endParaRPr lang="sv-SE" sz="1800" dirty="0"/>
                    </a:p>
                  </a:txBody>
                  <a:tcPr marL="53896" marR="53896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13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6</a:t>
                      </a:r>
                      <a:endParaRPr lang="sv-SE" sz="1800" dirty="0"/>
                    </a:p>
                  </a:txBody>
                  <a:tcPr marL="53896" marR="53896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15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6</a:t>
                      </a:r>
                      <a:endParaRPr lang="sv-SE" sz="1800" dirty="0"/>
                    </a:p>
                  </a:txBody>
                  <a:tcPr marL="53896" marR="53896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 smtClean="0"/>
                        <a:t>16</a:t>
                      </a:r>
                      <a:endParaRPr lang="sv-SE" sz="1800" b="1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 smtClean="0"/>
                        <a:t>7</a:t>
                      </a:r>
                      <a:endParaRPr lang="sv-SE" sz="1800" b="1" dirty="0"/>
                    </a:p>
                  </a:txBody>
                  <a:tcPr marL="53896" marR="53896"/>
                </a:tc>
              </a:tr>
              <a:tr h="241032"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endParaRPr lang="sv-SE" sz="1800" dirty="0"/>
                    </a:p>
                  </a:txBody>
                  <a:tcPr marL="53896" marR="53896"/>
                </a:tc>
              </a:tr>
              <a:tr h="577552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 Värmland</a:t>
                      </a: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12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7</a:t>
                      </a:r>
                      <a:endParaRPr lang="sv-SE" sz="1800" dirty="0"/>
                    </a:p>
                  </a:txBody>
                  <a:tcPr marL="53896" marR="53896"/>
                </a:tc>
              </a:tr>
            </a:tbl>
          </a:graphicData>
        </a:graphic>
      </p:graphicFrame>
      <p:graphicFrame>
        <p:nvGraphicFramePr>
          <p:cNvPr id="7" name="Platshållare för innehåll 3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572002" y="1600202"/>
          <a:ext cx="3024335" cy="3775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25"/>
                <a:gridCol w="931355"/>
                <a:gridCol w="931355"/>
              </a:tblGrid>
              <a:tr h="638960"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Gymnasiet</a:t>
                      </a:r>
                      <a:r>
                        <a:rPr lang="sv-SE" sz="1800" baseline="0" dirty="0" smtClean="0"/>
                        <a:t> åk 2</a:t>
                      </a:r>
                      <a:endParaRPr lang="sv-SE" sz="1800" dirty="0"/>
                    </a:p>
                  </a:txBody>
                  <a:tcPr marL="53896" marR="53896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Ingen </a:t>
                      </a:r>
                      <a:r>
                        <a:rPr lang="sv-SE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risk %</a:t>
                      </a:r>
                      <a:endParaRPr lang="sv-SE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68625">
                <a:tc>
                  <a:txBody>
                    <a:bodyPr/>
                    <a:lstStyle/>
                    <a:p>
                      <a:r>
                        <a:rPr lang="sv-SE" sz="1800" dirty="0" smtClean="0"/>
                        <a:t>Riket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Pojkar</a:t>
                      </a: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Flickor</a:t>
                      </a:r>
                    </a:p>
                  </a:txBody>
                  <a:tcPr marL="5614" marR="5614" marT="9525" marB="0" anchor="b"/>
                </a:tc>
              </a:tr>
              <a:tr h="36862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 smtClean="0"/>
                        <a:t>12</a:t>
                      </a:r>
                      <a:endParaRPr lang="sv-SE" sz="1800" b="1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 smtClean="0"/>
                        <a:t>6</a:t>
                      </a:r>
                      <a:endParaRPr lang="sv-SE" sz="1800" b="1" dirty="0"/>
                    </a:p>
                  </a:txBody>
                  <a:tcPr marL="53896" marR="53896"/>
                </a:tc>
              </a:tr>
              <a:tr h="36862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18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8</a:t>
                      </a:r>
                      <a:endParaRPr lang="sv-SE" sz="1800" dirty="0"/>
                    </a:p>
                  </a:txBody>
                  <a:tcPr marL="53896" marR="53896"/>
                </a:tc>
              </a:tr>
              <a:tr h="36862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23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9</a:t>
                      </a:r>
                      <a:endParaRPr lang="sv-SE" sz="1800" dirty="0"/>
                    </a:p>
                  </a:txBody>
                  <a:tcPr marL="53896" marR="53896"/>
                </a:tc>
              </a:tr>
              <a:tr h="36862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24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9</a:t>
                      </a:r>
                      <a:endParaRPr lang="sv-SE" sz="1800" dirty="0"/>
                    </a:p>
                  </a:txBody>
                  <a:tcPr marL="53896" marR="53896"/>
                </a:tc>
              </a:tr>
              <a:tr h="36862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 smtClean="0"/>
                        <a:t>23</a:t>
                      </a:r>
                      <a:endParaRPr lang="sv-SE" sz="1800" b="1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b="1" dirty="0" smtClean="0"/>
                        <a:t>10</a:t>
                      </a:r>
                      <a:endParaRPr lang="sv-SE" sz="1800" b="1" dirty="0"/>
                    </a:p>
                  </a:txBody>
                  <a:tcPr marL="53896" marR="53896"/>
                </a:tc>
              </a:tr>
              <a:tr h="365120">
                <a:tc>
                  <a:txBody>
                    <a:bodyPr/>
                    <a:lstStyle/>
                    <a:p>
                      <a:pPr algn="l" fontAlgn="b"/>
                      <a:endParaRPr lang="sv-S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endParaRPr lang="sv-SE" sz="1800" dirty="0"/>
                    </a:p>
                  </a:txBody>
                  <a:tcPr marL="53896" marR="53896"/>
                </a:tc>
              </a:tr>
              <a:tr h="557188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 Värmland</a:t>
                      </a:r>
                    </a:p>
                  </a:txBody>
                  <a:tcPr marL="5614" marR="5614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16</a:t>
                      </a:r>
                      <a:endParaRPr lang="sv-SE" sz="1800" dirty="0"/>
                    </a:p>
                  </a:txBody>
                  <a:tcPr marL="53896" marR="538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800" dirty="0" smtClean="0"/>
                        <a:t>7</a:t>
                      </a:r>
                      <a:endParaRPr lang="sv-SE" sz="1800" dirty="0"/>
                    </a:p>
                  </a:txBody>
                  <a:tcPr marL="53896" marR="5389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39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>
                <a:latin typeface="Calibri" panose="020F0502020204030204" pitchFamily="34" charset="0"/>
              </a:rPr>
              <a:t>Har någon gång använt narkotika</a:t>
            </a:r>
            <a:r>
              <a:rPr lang="sv-SE" dirty="0" smtClean="0">
                <a:latin typeface="Calibri" panose="020F0502020204030204" pitchFamily="34" charset="0"/>
              </a:rPr>
              <a:t/>
            </a:r>
            <a:br>
              <a:rPr lang="sv-SE" dirty="0" smtClean="0">
                <a:latin typeface="Calibri" panose="020F0502020204030204" pitchFamily="34" charset="0"/>
              </a:rPr>
            </a:br>
            <a:r>
              <a:rPr lang="sv-SE" sz="2400" dirty="0" smtClean="0">
                <a:latin typeface="Calibri" panose="020F0502020204030204" pitchFamily="34" charset="0"/>
              </a:rPr>
              <a:t>Värmland och riket, läsår 2015/2016</a:t>
            </a:r>
            <a:endParaRPr lang="sv-SE" sz="2400" dirty="0">
              <a:latin typeface="Calibri" panose="020F0502020204030204" pitchFamily="34" charset="0"/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52000" cy="453727"/>
          </a:xfrm>
        </p:spPr>
        <p:txBody>
          <a:bodyPr>
            <a:normAutofit lnSpcReduction="10000"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Årskurs 9</a:t>
            </a:r>
            <a:endParaRPr lang="sv-SE" dirty="0">
              <a:latin typeface="Calibri" panose="020F0502020204030204" pitchFamily="34" charset="0"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2747183"/>
              </p:ext>
            </p:extLst>
          </p:nvPr>
        </p:nvGraphicFramePr>
        <p:xfrm>
          <a:off x="457202" y="1988843"/>
          <a:ext cx="3851275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532945" y="1535113"/>
            <a:ext cx="3852000" cy="453727"/>
          </a:xfrm>
        </p:spPr>
        <p:txBody>
          <a:bodyPr>
            <a:normAutofit lnSpcReduction="10000"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Gymnasiet åk 2</a:t>
            </a:r>
            <a:endParaRPr lang="sv-SE" dirty="0">
              <a:latin typeface="Calibri" panose="020F0502020204030204" pitchFamily="34" charset="0"/>
            </a:endParaRP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47546778"/>
              </p:ext>
            </p:extLst>
          </p:nvPr>
        </p:nvGraphicFramePr>
        <p:xfrm>
          <a:off x="4532312" y="1988840"/>
          <a:ext cx="4144143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1613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900" b="1" dirty="0" smtClean="0"/>
              <a:t>Vilket/vilka narkotika </a:t>
            </a:r>
            <a:r>
              <a:rPr lang="en-US" sz="2900" b="1" dirty="0"/>
              <a:t>har du </a:t>
            </a:r>
            <a:r>
              <a:rPr lang="en-US" sz="2900" b="1" dirty="0" smtClean="0"/>
              <a:t>använt?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000" i="1" dirty="0" smtClean="0"/>
              <a:t>Flera alternativ kan markeras</a:t>
            </a:r>
            <a:r>
              <a:rPr lang="en-US" sz="2600" i="1" dirty="0" smtClean="0"/>
              <a:t/>
            </a:r>
            <a:br>
              <a:rPr lang="en-US" sz="2600" i="1" dirty="0" smtClean="0"/>
            </a:br>
            <a:r>
              <a:rPr lang="en-US" sz="1600" dirty="0"/>
              <a:t>å</a:t>
            </a:r>
            <a:r>
              <a:rPr lang="en-US" sz="1600" dirty="0" smtClean="0"/>
              <a:t>k 9, Värmland, läsår 2015/2016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(N=88</a:t>
            </a:r>
            <a:r>
              <a:rPr lang="en-US" sz="1600" dirty="0"/>
              <a:t>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744999256"/>
              </p:ext>
            </p:extLst>
          </p:nvPr>
        </p:nvGraphicFramePr>
        <p:xfrm>
          <a:off x="611560" y="1556792"/>
          <a:ext cx="7618040" cy="4615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974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900" b="1" dirty="0" smtClean="0"/>
              <a:t>Vilket/vilka narkotika </a:t>
            </a:r>
            <a:r>
              <a:rPr lang="en-US" sz="2900" b="1" dirty="0"/>
              <a:t>har du </a:t>
            </a:r>
            <a:r>
              <a:rPr lang="en-US" sz="2900" b="1" dirty="0" smtClean="0"/>
              <a:t>använt?</a:t>
            </a:r>
            <a:br>
              <a:rPr lang="en-US" sz="2900" b="1" dirty="0" smtClean="0"/>
            </a:br>
            <a:r>
              <a:rPr lang="en-US" sz="2000" i="1" dirty="0" smtClean="0"/>
              <a:t>Flera alternativ kan markeras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1800" dirty="0"/>
              <a:t>g</a:t>
            </a:r>
            <a:r>
              <a:rPr lang="en-US" sz="1800" dirty="0" smtClean="0"/>
              <a:t>ymnasiet åk 2, Värmland, läsår 2015/2016</a:t>
            </a:r>
            <a:br>
              <a:rPr lang="en-US" sz="1800" dirty="0" smtClean="0"/>
            </a:br>
            <a:r>
              <a:rPr lang="en-US" sz="2000" dirty="0" smtClean="0"/>
              <a:t>(</a:t>
            </a:r>
            <a:r>
              <a:rPr lang="en-US" sz="1800" dirty="0"/>
              <a:t>N=156)</a:t>
            </a:r>
          </a:p>
        </p:txBody>
      </p:sp>
      <p:graphicFrame>
        <p:nvGraphicFramePr>
          <p:cNvPr id="3" name="ChartObject"/>
          <p:cNvGraphicFramePr/>
          <p:nvPr>
            <p:extLst>
              <p:ext uri="{D42A27DB-BD31-4B8C-83A1-F6EECF244321}">
                <p14:modId xmlns:p14="http://schemas.microsoft.com/office/powerpoint/2010/main" val="2107461385"/>
              </p:ext>
            </p:extLst>
          </p:nvPr>
        </p:nvGraphicFramePr>
        <p:xfrm>
          <a:off x="395536" y="1556792"/>
          <a:ext cx="85689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099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latin typeface="Calibri" panose="020F0502020204030204" pitchFamily="34" charset="0"/>
              </a:rPr>
              <a:t>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Tobak- minskning över tid men viss stagnering senaste åren</a:t>
            </a:r>
          </a:p>
          <a:p>
            <a:r>
              <a:rPr lang="sv-SE" dirty="0" smtClean="0"/>
              <a:t>Alkohol - färre ungdomar dricker alkohol, men en mindre grupp dricker mycket och ofta</a:t>
            </a:r>
          </a:p>
          <a:p>
            <a:r>
              <a:rPr lang="sv-SE" dirty="0" smtClean="0"/>
              <a:t>Narkotika - mer liberal attityd till cannabis, än inte gett utslag i fler som använder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999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 smtClean="0">
                <a:latin typeface="Calibri" panose="020F0502020204030204" pitchFamily="34" charset="0"/>
              </a:rPr>
              <a:t>Bakgrund</a:t>
            </a:r>
            <a:endParaRPr lang="sv-SE" sz="4000" b="1" dirty="0">
              <a:latin typeface="Calibri" panose="020F050202020403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Behov i länet av aktuell nulägesbild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Elever ska </a:t>
            </a:r>
            <a:r>
              <a:rPr lang="sv-SE" dirty="0">
                <a:latin typeface="Calibri" panose="020F0502020204030204" pitchFamily="34" charset="0"/>
              </a:rPr>
              <a:t>vara </a:t>
            </a:r>
            <a:r>
              <a:rPr lang="sv-SE" dirty="0" smtClean="0">
                <a:latin typeface="Calibri" panose="020F0502020204030204" pitchFamily="34" charset="0"/>
              </a:rPr>
              <a:t>anonyma - komplement till elevhälsodatabasen ELSA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Lokala drogvaneundersökningar</a:t>
            </a:r>
          </a:p>
        </p:txBody>
      </p:sp>
    </p:spTree>
    <p:extLst>
      <p:ext uri="{BB962C8B-B14F-4D97-AF65-F5344CB8AC3E}">
        <p14:creationId xmlns:p14="http://schemas.microsoft.com/office/powerpoint/2010/main" val="297543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 smtClean="0">
                <a:latin typeface="Calibri" panose="020F0502020204030204" pitchFamily="34" charset="0"/>
              </a:rPr>
              <a:t>Nästa steg….</a:t>
            </a:r>
            <a:endParaRPr lang="sv-SE" sz="4000" b="1" dirty="0">
              <a:latin typeface="Calibri" panose="020F050202020403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5"/>
            <a:ext cx="7920000" cy="2188836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S</a:t>
            </a:r>
            <a:r>
              <a:rPr lang="sv-SE" dirty="0" smtClean="0">
                <a:latin typeface="Calibri" panose="020F0502020204030204" pitchFamily="34" charset="0"/>
              </a:rPr>
              <a:t>pridning </a:t>
            </a:r>
            <a:r>
              <a:rPr lang="sv-SE" dirty="0">
                <a:latin typeface="Calibri" panose="020F0502020204030204" pitchFamily="34" charset="0"/>
              </a:rPr>
              <a:t>av </a:t>
            </a:r>
            <a:r>
              <a:rPr lang="sv-SE" dirty="0" smtClean="0">
                <a:latin typeface="Calibri" panose="020F0502020204030204" pitchFamily="34" charset="0"/>
              </a:rPr>
              <a:t>resultat i olika nätverk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Lokala analyser av resultaten</a:t>
            </a:r>
            <a:endParaRPr lang="sv-SE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24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5" y="1052736"/>
            <a:ext cx="6481268" cy="46085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sv-SE" altLang="sv-SE" sz="1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SE" sz="2400" dirty="0" smtClean="0"/>
              <a:t>Maude Johansson, ANDT-samordnare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SE" sz="2400" dirty="0" smtClean="0"/>
              <a:t>Länsstyrelsen Värmland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SE" sz="2400" dirty="0" smtClean="0">
                <a:hlinkClick r:id="rId2"/>
              </a:rPr>
              <a:t>Maude.johansson@lansstyrelsen.se</a:t>
            </a:r>
            <a:endParaRPr lang="sv-SE" altLang="sv-SE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SE" sz="2400" dirty="0" smtClean="0"/>
              <a:t>010-224 73 33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altLang="sv-SE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SE" sz="2400" dirty="0" smtClean="0"/>
              <a:t>Cecilia Nyberg, </a:t>
            </a:r>
            <a:r>
              <a:rPr lang="sv-SE" sz="2400" dirty="0"/>
              <a:t>Folkhälsoanalytiker</a:t>
            </a:r>
            <a:endParaRPr lang="sv-SE" altLang="sv-SE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SE" sz="2400" dirty="0" smtClean="0"/>
              <a:t>Landstinget i Värmland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SE" sz="2400" dirty="0" smtClean="0">
                <a:hlinkClick r:id="rId3"/>
              </a:rPr>
              <a:t>Cecilia.nyberg@liv.se</a:t>
            </a:r>
            <a:endParaRPr lang="sv-SE" altLang="sv-SE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SE" sz="2400" dirty="0" smtClean="0"/>
              <a:t>054-61 40 58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altLang="sv-SE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sv-SE" altLang="sv-SE" b="1" dirty="0" smtClean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8229600" cy="865188"/>
          </a:xfrm>
        </p:spPr>
        <p:txBody>
          <a:bodyPr/>
          <a:lstStyle/>
          <a:p>
            <a:r>
              <a:rPr lang="sv-SE" altLang="sv-SE" sz="4000" dirty="0" smtClean="0"/>
              <a:t>Kontakt  </a:t>
            </a:r>
          </a:p>
        </p:txBody>
      </p:sp>
    </p:spTree>
    <p:extLst>
      <p:ext uri="{BB962C8B-B14F-4D97-AF65-F5344CB8AC3E}">
        <p14:creationId xmlns:p14="http://schemas.microsoft.com/office/powerpoint/2010/main" val="85264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67544" y="116633"/>
            <a:ext cx="7920000" cy="706089"/>
          </a:xfrm>
        </p:spPr>
        <p:txBody>
          <a:bodyPr>
            <a:normAutofit/>
          </a:bodyPr>
          <a:lstStyle/>
          <a:p>
            <a:r>
              <a:rPr lang="sv-SE" sz="2800" dirty="0" smtClean="0"/>
              <a:t>Alkohol, rökning och narkotika år 2015</a:t>
            </a:r>
            <a:endParaRPr lang="sv-SE" sz="2800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659023"/>
              </p:ext>
            </p:extLst>
          </p:nvPr>
        </p:nvGraphicFramePr>
        <p:xfrm>
          <a:off x="107503" y="692696"/>
          <a:ext cx="8928992" cy="5947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  <a:gridCol w="783087"/>
              </a:tblGrid>
              <a:tr h="504056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1400" dirty="0" smtClean="0"/>
                        <a:t>Åk 9 </a:t>
                      </a:r>
                    </a:p>
                    <a:p>
                      <a:r>
                        <a:rPr lang="sv-SE" sz="1400" dirty="0" smtClean="0"/>
                        <a:t>Värmland</a:t>
                      </a:r>
                      <a:endParaRPr lang="sv-S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1400" dirty="0" smtClean="0"/>
                        <a:t>Åk 9</a:t>
                      </a:r>
                    </a:p>
                    <a:p>
                      <a:r>
                        <a:rPr lang="sv-SE" sz="1400" dirty="0" smtClean="0"/>
                        <a:t>Riket </a:t>
                      </a:r>
                      <a:endParaRPr lang="sv-S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1400" dirty="0" smtClean="0"/>
                        <a:t>Gy åk 2 Värmland</a:t>
                      </a:r>
                      <a:endParaRPr lang="sv-S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sv-SE" sz="1400" dirty="0" smtClean="0"/>
                        <a:t>Gy åk 2</a:t>
                      </a:r>
                    </a:p>
                    <a:p>
                      <a:r>
                        <a:rPr lang="sv-SE" sz="1400" dirty="0" smtClean="0"/>
                        <a:t>Riket </a:t>
                      </a:r>
                      <a:endParaRPr lang="sv-S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sz="1400" dirty="0" smtClean="0"/>
                    </a:p>
                  </a:txBody>
                  <a:tcPr/>
                </a:tc>
              </a:tr>
              <a:tr h="288471">
                <a:tc>
                  <a:txBody>
                    <a:bodyPr/>
                    <a:lstStyle/>
                    <a:p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Pojkar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Flickor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Pojkar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Flickor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Pojkar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Flickor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Pojkar 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Flickor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5414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Någon gång druckit alkohol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8111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samband med alkoholintag haft oönskat sex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81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samband med alkoholintag kört motorfordon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5414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Röker dagligen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5414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Vill sluta röka, (nu eller i framtiden)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5414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Använt narkotika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5414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Blivit erbjuden narkotika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8111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”Ja/kanske ja” om erbjuden narkotika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8111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Kan tänka sig testa cannabis/röka cannabis regelbundet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55356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Instämmer</a:t>
                      </a:r>
                      <a:r>
                        <a:rPr lang="sv-SE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helt/delvis i</a:t>
                      </a:r>
                      <a:r>
                        <a:rPr lang="sv-SE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”Det är upp till var och en om man vill använda cannabis”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8111"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Ingen/liten risk att </a:t>
                      </a:r>
                      <a:r>
                        <a:rPr lang="sv-SE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skadas</a:t>
                      </a:r>
                      <a:r>
                        <a:rPr lang="en-US" sz="1200" b="1" dirty="0" smtClean="0">
                          <a:solidFill>
                            <a:prstClr val="black"/>
                          </a:solidFill>
                        </a:rPr>
                        <a:t> </a:t>
                      </a: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 man provar hasch/marijuana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681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Ingen/liten risk att </a:t>
                      </a:r>
                      <a:r>
                        <a:rPr lang="sv-SE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skadas</a:t>
                      </a:r>
                      <a:r>
                        <a:rPr lang="en-US" sz="1200" b="0" dirty="0" smtClean="0">
                          <a:solidFill>
                            <a:prstClr val="black"/>
                          </a:solidFill>
                        </a:rPr>
                        <a:t>, </a:t>
                      </a: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om man röker hasch/marijuana regelbundet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79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>
            <a:normAutofit/>
          </a:bodyPr>
          <a:lstStyle/>
          <a:p>
            <a:r>
              <a:rPr lang="sv-SE" sz="4000" b="1" dirty="0" smtClean="0">
                <a:latin typeface="Calibri" panose="020F0502020204030204" pitchFamily="34" charset="0"/>
              </a:rPr>
              <a:t>VARFÖR drogvaneenkät</a:t>
            </a:r>
            <a:endParaRPr lang="sv-SE" sz="4000" b="1" dirty="0">
              <a:latin typeface="Calibri" panose="020F050202020403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Underlag planering, beslut och prioritering  </a:t>
            </a:r>
            <a:r>
              <a:rPr lang="sv-SE" dirty="0">
                <a:latin typeface="Calibri" panose="020F0502020204030204" pitchFamily="34" charset="0"/>
              </a:rPr>
              <a:t>av </a:t>
            </a:r>
            <a:r>
              <a:rPr lang="sv-SE" dirty="0" smtClean="0">
                <a:latin typeface="Calibri" panose="020F0502020204030204" pitchFamily="34" charset="0"/>
              </a:rPr>
              <a:t>främjande/förebyggande insatser</a:t>
            </a:r>
            <a:endParaRPr lang="sv-SE" dirty="0">
              <a:latin typeface="Calibri" panose="020F0502020204030204" pitchFamily="34" charset="0"/>
            </a:endParaRPr>
          </a:p>
          <a:p>
            <a:r>
              <a:rPr lang="sv-SE" dirty="0" smtClean="0">
                <a:latin typeface="Calibri" panose="020F0502020204030204" pitchFamily="34" charset="0"/>
              </a:rPr>
              <a:t>Uppföljning av insatser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Över </a:t>
            </a:r>
            <a:r>
              <a:rPr lang="sv-SE" dirty="0">
                <a:latin typeface="Calibri" panose="020F0502020204030204" pitchFamily="34" charset="0"/>
              </a:rPr>
              <a:t>tid följa utveckling av ungas attityder till och bruk av </a:t>
            </a:r>
            <a:r>
              <a:rPr lang="sv-SE" dirty="0" smtClean="0">
                <a:latin typeface="Calibri" panose="020F0502020204030204" pitchFamily="34" charset="0"/>
              </a:rPr>
              <a:t>ANDT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Jämförelser på olika nivåer, lokalt </a:t>
            </a:r>
            <a:r>
              <a:rPr lang="sv-SE" dirty="0">
                <a:latin typeface="Calibri" panose="020F0502020204030204" pitchFamily="34" charset="0"/>
              </a:rPr>
              <a:t>-</a:t>
            </a:r>
            <a:r>
              <a:rPr lang="sv-SE" dirty="0" smtClean="0">
                <a:latin typeface="Calibri" panose="020F0502020204030204" pitchFamily="34" charset="0"/>
              </a:rPr>
              <a:t> nationellt</a:t>
            </a:r>
            <a:endParaRPr lang="sv-SE" dirty="0">
              <a:latin typeface="Calibri" panose="020F0502020204030204" pitchFamily="34" charset="0"/>
            </a:endParaRP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94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 </a:t>
            </a:r>
            <a:r>
              <a:rPr lang="sv-SE" sz="4000" b="1" dirty="0" smtClean="0">
                <a:latin typeface="Calibri" panose="020F0502020204030204" pitchFamily="34" charset="0"/>
              </a:rPr>
              <a:t>Samverkan </a:t>
            </a:r>
            <a:endParaRPr lang="sv-SE" sz="4000" b="1" dirty="0">
              <a:latin typeface="Calibri" panose="020F050202020403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611560" y="1412778"/>
            <a:ext cx="8229600" cy="4741987"/>
          </a:xfrm>
        </p:spPr>
        <p:txBody>
          <a:bodyPr>
            <a:normAutofit/>
          </a:bodyPr>
          <a:lstStyle/>
          <a:p>
            <a:pPr lvl="0"/>
            <a:endParaRPr lang="sv-SE" sz="800" dirty="0" smtClean="0"/>
          </a:p>
          <a:p>
            <a:pPr lvl="0"/>
            <a:r>
              <a:rPr lang="sv-SE" dirty="0" smtClean="0">
                <a:latin typeface="Calibri" panose="020F0502020204030204" pitchFamily="34" charset="0"/>
              </a:rPr>
              <a:t>Samhällsråd Värmland bakom  pilotundersökning 2013</a:t>
            </a:r>
          </a:p>
          <a:p>
            <a:pPr lvl="0"/>
            <a:r>
              <a:rPr lang="sv-SE" dirty="0" smtClean="0">
                <a:latin typeface="Calibri" panose="020F0502020204030204" pitchFamily="34" charset="0"/>
              </a:rPr>
              <a:t>Samverkan – Landstinget, kommuner, friskolor och  Länsstyrelsen i planering </a:t>
            </a:r>
            <a:r>
              <a:rPr lang="sv-SE" dirty="0">
                <a:latin typeface="Calibri" panose="020F0502020204030204" pitchFamily="34" charset="0"/>
              </a:rPr>
              <a:t>och </a:t>
            </a:r>
            <a:r>
              <a:rPr lang="sv-SE" dirty="0" smtClean="0">
                <a:latin typeface="Calibri" panose="020F0502020204030204" pitchFamily="34" charset="0"/>
              </a:rPr>
              <a:t>genomförande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Skriftlig överenskommelse </a:t>
            </a:r>
            <a:r>
              <a:rPr lang="sv-SE" dirty="0">
                <a:latin typeface="Calibri" panose="020F0502020204030204" pitchFamily="34" charset="0"/>
              </a:rPr>
              <a:t>mellan </a:t>
            </a:r>
            <a:r>
              <a:rPr lang="sv-SE" dirty="0" smtClean="0">
                <a:latin typeface="Calibri" panose="020F0502020204030204" pitchFamily="34" charset="0"/>
              </a:rPr>
              <a:t>kommuner/ friskolor och </a:t>
            </a:r>
            <a:endParaRPr lang="sv-SE" dirty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183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latin typeface="Calibri" panose="020F0502020204030204" pitchFamily="34" charset="0"/>
              </a:rPr>
              <a:t>G</a:t>
            </a:r>
            <a:r>
              <a:rPr lang="sv-SE" sz="4000" b="1" dirty="0" smtClean="0">
                <a:latin typeface="Calibri" panose="020F0502020204030204" pitchFamily="34" charset="0"/>
              </a:rPr>
              <a:t>enomförande</a:t>
            </a:r>
            <a:endParaRPr lang="sv-SE" sz="4000" b="1" dirty="0">
              <a:latin typeface="Calibri" panose="020F050202020403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81050" y="1417639"/>
            <a:ext cx="8362950" cy="4895874"/>
          </a:xfrm>
        </p:spPr>
        <p:txBody>
          <a:bodyPr>
            <a:no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Genomfördes vecka 38-42, </a:t>
            </a:r>
            <a:r>
              <a:rPr lang="sv-SE" dirty="0">
                <a:latin typeface="Calibri" panose="020F0502020204030204" pitchFamily="34" charset="0"/>
              </a:rPr>
              <a:t>hösten </a:t>
            </a:r>
            <a:r>
              <a:rPr lang="sv-SE" dirty="0" smtClean="0">
                <a:latin typeface="Calibri" panose="020F0502020204030204" pitchFamily="34" charset="0"/>
              </a:rPr>
              <a:t>2015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Webbenkät </a:t>
            </a:r>
            <a:r>
              <a:rPr lang="sv-SE" dirty="0">
                <a:latin typeface="Calibri" panose="020F0502020204030204" pitchFamily="34" charset="0"/>
              </a:rPr>
              <a:t>till elever i åk 9 och gymnasiet åk </a:t>
            </a:r>
            <a:r>
              <a:rPr lang="sv-SE" dirty="0" smtClean="0">
                <a:latin typeface="Calibri" panose="020F0502020204030204" pitchFamily="34" charset="0"/>
              </a:rPr>
              <a:t>2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Anonymt </a:t>
            </a:r>
            <a:r>
              <a:rPr lang="sv-SE" dirty="0">
                <a:latin typeface="Calibri" panose="020F0502020204030204" pitchFamily="34" charset="0"/>
              </a:rPr>
              <a:t>under lektionstid </a:t>
            </a:r>
          </a:p>
          <a:p>
            <a:pPr lvl="0"/>
            <a:r>
              <a:rPr lang="sv-SE" dirty="0" smtClean="0">
                <a:latin typeface="Calibri" panose="020F0502020204030204" pitchFamily="34" charset="0"/>
              </a:rPr>
              <a:t>Kommunala </a:t>
            </a:r>
            <a:r>
              <a:rPr lang="sv-SE" dirty="0">
                <a:latin typeface="Calibri" panose="020F0502020204030204" pitchFamily="34" charset="0"/>
              </a:rPr>
              <a:t>skolor och friskolor deltog </a:t>
            </a:r>
          </a:p>
          <a:p>
            <a:pPr lvl="0"/>
            <a:r>
              <a:rPr lang="sv-SE" dirty="0" smtClean="0">
                <a:latin typeface="Calibri" panose="020F0502020204030204" pitchFamily="34" charset="0"/>
              </a:rPr>
              <a:t>Totalt </a:t>
            </a:r>
            <a:r>
              <a:rPr lang="sv-SE" dirty="0">
                <a:latin typeface="Calibri" panose="020F0502020204030204" pitchFamily="34" charset="0"/>
              </a:rPr>
              <a:t>3 881 svar, 76 % i åk 9 och 67 % i </a:t>
            </a:r>
            <a:r>
              <a:rPr lang="sv-SE" dirty="0" err="1">
                <a:latin typeface="Calibri" panose="020F0502020204030204" pitchFamily="34" charset="0"/>
              </a:rPr>
              <a:t>gy</a:t>
            </a:r>
            <a:r>
              <a:rPr lang="sv-SE" dirty="0">
                <a:latin typeface="Calibri" panose="020F0502020204030204" pitchFamily="34" charset="0"/>
              </a:rPr>
              <a:t> åk 2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Återrapportering </a:t>
            </a:r>
            <a:r>
              <a:rPr lang="sv-SE" dirty="0">
                <a:latin typeface="Calibri" panose="020F0502020204030204" pitchFamily="34" charset="0"/>
              </a:rPr>
              <a:t>innan </a:t>
            </a:r>
            <a:r>
              <a:rPr lang="sv-SE" dirty="0" smtClean="0">
                <a:latin typeface="Calibri" panose="020F0502020204030204" pitchFamily="34" charset="0"/>
              </a:rPr>
              <a:t>årsskiftet</a:t>
            </a:r>
            <a:endParaRPr lang="sv-SE" dirty="0" smtClean="0"/>
          </a:p>
          <a:p>
            <a:endParaRPr lang="sv-SE" dirty="0">
              <a:solidFill>
                <a:prstClr val="black"/>
              </a:solidFill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10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b="1" dirty="0">
                <a:latin typeface="Calibri" panose="020F0502020204030204" pitchFamily="34" charset="0"/>
              </a:rPr>
              <a:t>Resultatredovisning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Calibri" panose="020F0502020204030204" pitchFamily="34" charset="0"/>
              </a:rPr>
              <a:t>Återrapport </a:t>
            </a:r>
            <a:r>
              <a:rPr lang="sv-SE" dirty="0">
                <a:latin typeface="Calibri" panose="020F0502020204030204" pitchFamily="34" charset="0"/>
              </a:rPr>
              <a:t>på </a:t>
            </a:r>
            <a:r>
              <a:rPr lang="sv-SE" dirty="0" smtClean="0">
                <a:latin typeface="Calibri" panose="020F0502020204030204" pitchFamily="34" charset="0"/>
              </a:rPr>
              <a:t>läns- kommun- </a:t>
            </a:r>
            <a:r>
              <a:rPr lang="sv-SE" dirty="0">
                <a:latin typeface="Calibri" panose="020F0502020204030204" pitchFamily="34" charset="0"/>
              </a:rPr>
              <a:t>och </a:t>
            </a:r>
            <a:r>
              <a:rPr lang="sv-SE" dirty="0" smtClean="0">
                <a:latin typeface="Calibri" panose="020F0502020204030204" pitchFamily="34" charset="0"/>
              </a:rPr>
              <a:t>skolnivå, minst </a:t>
            </a:r>
            <a:r>
              <a:rPr lang="sv-SE" dirty="0">
                <a:latin typeface="Calibri" panose="020F0502020204030204" pitchFamily="34" charset="0"/>
              </a:rPr>
              <a:t>20 svarande elever. 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N </a:t>
            </a:r>
            <a:r>
              <a:rPr lang="sv-SE" dirty="0">
                <a:latin typeface="Calibri" panose="020F0502020204030204" pitchFamily="34" charset="0"/>
              </a:rPr>
              <a:t>= antalet elever som har besvarat frågan.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Resultat </a:t>
            </a:r>
            <a:r>
              <a:rPr lang="sv-SE" dirty="0">
                <a:latin typeface="Calibri" panose="020F0502020204030204" pitchFamily="34" charset="0"/>
              </a:rPr>
              <a:t>redovisas i procent. </a:t>
            </a:r>
          </a:p>
          <a:p>
            <a:r>
              <a:rPr lang="sv-SE" dirty="0" smtClean="0">
                <a:latin typeface="Calibri" panose="020F0502020204030204" pitchFamily="34" charset="0"/>
              </a:rPr>
              <a:t>Procentandelarna visar </a:t>
            </a:r>
            <a:r>
              <a:rPr lang="sv-SE" dirty="0">
                <a:latin typeface="Calibri" panose="020F0502020204030204" pitchFamily="34" charset="0"/>
              </a:rPr>
              <a:t>procent av de som svarat på den aktuella </a:t>
            </a:r>
            <a:r>
              <a:rPr lang="sv-SE" dirty="0" smtClean="0">
                <a:latin typeface="Calibri" panose="020F0502020204030204" pitchFamily="34" charset="0"/>
              </a:rPr>
              <a:t>frågan</a:t>
            </a:r>
            <a:endParaRPr lang="sv-SE" sz="2000" dirty="0" smtClean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sv-SE" sz="1800" dirty="0" smtClean="0">
              <a:latin typeface="+mj-lt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sv-SE" sz="1800" dirty="0">
              <a:latin typeface="+mj-lt"/>
              <a:cs typeface="Raavi" panose="020B0502040204020203" pitchFamily="34" charset="0"/>
            </a:endParaRPr>
          </a:p>
          <a:p>
            <a:endParaRPr lang="sv-SE" sz="2800" dirty="0" smtClean="0">
              <a:solidFill>
                <a:srgbClr val="FF0000"/>
              </a:solidFill>
              <a:latin typeface="+mj-lt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8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>
                <a:latin typeface="Calibri" panose="020F0502020204030204" pitchFamily="34" charset="0"/>
              </a:rPr>
              <a:t>Daglig rökning</a:t>
            </a:r>
            <a:r>
              <a:rPr lang="sv-SE" dirty="0" smtClean="0">
                <a:latin typeface="Calibri" panose="020F0502020204030204" pitchFamily="34" charset="0"/>
              </a:rPr>
              <a:t/>
            </a:r>
            <a:br>
              <a:rPr lang="sv-SE" dirty="0" smtClean="0">
                <a:latin typeface="Calibri" panose="020F0502020204030204" pitchFamily="34" charset="0"/>
              </a:rPr>
            </a:br>
            <a:r>
              <a:rPr lang="sv-SE" sz="2400" dirty="0" smtClean="0">
                <a:latin typeface="Calibri" panose="020F0502020204030204" pitchFamily="34" charset="0"/>
              </a:rPr>
              <a:t>Värmland och riket, läsår 2015/2016</a:t>
            </a:r>
            <a:endParaRPr lang="sv-SE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4098950"/>
              </p:ext>
            </p:extLst>
          </p:nvPr>
        </p:nvGraphicFramePr>
        <p:xfrm>
          <a:off x="457202" y="1600204"/>
          <a:ext cx="38512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Platshållare för innehåll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2946660"/>
              </p:ext>
            </p:extLst>
          </p:nvPr>
        </p:nvGraphicFramePr>
        <p:xfrm>
          <a:off x="4530727" y="1600204"/>
          <a:ext cx="38512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6986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>
                <a:latin typeface="Calibri" panose="020F0502020204030204" pitchFamily="34" charset="0"/>
              </a:rPr>
              <a:t>Snusar dagligen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400" dirty="0" smtClean="0">
                <a:latin typeface="Calibri" panose="020F0502020204030204" pitchFamily="34" charset="0"/>
              </a:rPr>
              <a:t>Värmland och riket, läsår 2015/2016</a:t>
            </a:r>
            <a:endParaRPr lang="sv-SE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83863714"/>
              </p:ext>
            </p:extLst>
          </p:nvPr>
        </p:nvGraphicFramePr>
        <p:xfrm>
          <a:off x="457202" y="1600204"/>
          <a:ext cx="38512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Platshållare för innehåll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4369648"/>
              </p:ext>
            </p:extLst>
          </p:nvPr>
        </p:nvGraphicFramePr>
        <p:xfrm>
          <a:off x="4530725" y="1600201"/>
          <a:ext cx="4217739" cy="4493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1946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>
                <a:latin typeface="Calibri" panose="020F0502020204030204" pitchFamily="34" charset="0"/>
              </a:rPr>
              <a:t>Har någon gång druckit alkohol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sz="2400" dirty="0" smtClean="0">
                <a:latin typeface="Calibri" panose="020F0502020204030204" pitchFamily="34" charset="0"/>
              </a:rPr>
              <a:t>Värmland och riket, läsår 2015/2016</a:t>
            </a:r>
            <a:endParaRPr lang="sv-SE" sz="24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3452761"/>
              </p:ext>
            </p:extLst>
          </p:nvPr>
        </p:nvGraphicFramePr>
        <p:xfrm>
          <a:off x="457202" y="1600204"/>
          <a:ext cx="385127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Platshållare för innehåll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1563621"/>
              </p:ext>
            </p:extLst>
          </p:nvPr>
        </p:nvGraphicFramePr>
        <p:xfrm>
          <a:off x="4530725" y="1600200"/>
          <a:ext cx="4217739" cy="45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000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ptDA08.tm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st ma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Landstinget vit, bildstorlek smal</Template>
  <TotalTime>1681</TotalTime>
  <Words>1465</Words>
  <Application>Microsoft Office PowerPoint</Application>
  <PresentationFormat>Bildspel på skärmen (4:3)</PresentationFormat>
  <Paragraphs>293</Paragraphs>
  <Slides>22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Bildrubriker</vt:lpstr>
      </vt:variant>
      <vt:variant>
        <vt:i4>22</vt:i4>
      </vt:variant>
    </vt:vector>
  </HeadingPairs>
  <TitlesOfParts>
    <vt:vector size="26" baseType="lpstr">
      <vt:lpstr>Office-tema</vt:lpstr>
      <vt:lpstr>1_pptDA08.tmp</vt:lpstr>
      <vt:lpstr>1_Office-tema</vt:lpstr>
      <vt:lpstr>2_Office-tema</vt:lpstr>
      <vt:lpstr>Undersökningen Ungdomars drogvanor i Värmland 2015/2016 -en kartläggning av elevers attityder och bruk av alkohol, narkotika, tobak och doping</vt:lpstr>
      <vt:lpstr>Bakgrund</vt:lpstr>
      <vt:lpstr>VARFÖR drogvaneenkät</vt:lpstr>
      <vt:lpstr> Samverkan </vt:lpstr>
      <vt:lpstr>Genomförande</vt:lpstr>
      <vt:lpstr>Resultatredovisning</vt:lpstr>
      <vt:lpstr>Daglig rökning Värmland och riket, läsår 2015/2016</vt:lpstr>
      <vt:lpstr>Snusar dagligen Värmland och riket, läsår 2015/2016</vt:lpstr>
      <vt:lpstr>Har någon gång druckit alkohol Värmland och riket, läsår 2015/2016</vt:lpstr>
      <vt:lpstr>Hur ofta har du druckit så mycket alkohol att du känt dig berusad? Värmland, läsår 2015/2016</vt:lpstr>
      <vt:lpstr>Har varit med om följande i samband med att ha druckit alkohol Åk 9, Värmland, läsår 2015/2016, N=711</vt:lpstr>
      <vt:lpstr>Har varit med om följande i samband med att ha druckit alkohol Gy åk 2, Värmland, läsår 2015/2016 (N=1265)</vt:lpstr>
      <vt:lpstr>Har blivit erbjuden att prova eller köpa narkotika Värmland och riket, läsår 2015/2016</vt:lpstr>
      <vt:lpstr>Var sätter du gränsen när det gäller cannabis? Värmland, läsår 2015/2016</vt:lpstr>
      <vt:lpstr>Andel elever som inte tror att det någon risk att människor skadar sig själva, fysiskt eller på annat sätt, om de provar marijuana eller hasch 1–2 gånger, riket år 2007-2015.  Källa: CAN</vt:lpstr>
      <vt:lpstr>Har någon gång använt narkotika Värmland och riket, läsår 2015/2016</vt:lpstr>
      <vt:lpstr>Vilket/vilka narkotika har du använt? Flera alternativ kan markeras åk 9, Värmland, läsår 2015/2016 (N=88)</vt:lpstr>
      <vt:lpstr>Vilket/vilka narkotika har du använt? Flera alternativ kan markeras gymnasiet åk 2, Värmland, läsår 2015/2016 (N=156)</vt:lpstr>
      <vt:lpstr>Sammanfattning</vt:lpstr>
      <vt:lpstr>Nästa steg….</vt:lpstr>
      <vt:lpstr>Kontakt  </vt:lpstr>
      <vt:lpstr>Alkohol, rökning och narkotika år 2015</vt:lpstr>
    </vt:vector>
  </TitlesOfParts>
  <Company>Landstinget i Värmland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Nyberg Cecilia</dc:creator>
  <dc:description>OH Landstinget vit, bildstorlek smal.potx_x000d_
2015-03-09</dc:description>
  <cp:lastModifiedBy>basn09</cp:lastModifiedBy>
  <cp:revision>239</cp:revision>
  <cp:lastPrinted>2016-04-25T05:51:42Z</cp:lastPrinted>
  <dcterms:created xsi:type="dcterms:W3CDTF">2016-01-14T11:03:48Z</dcterms:created>
  <dcterms:modified xsi:type="dcterms:W3CDTF">2016-04-28T07:45:36Z</dcterms:modified>
</cp:coreProperties>
</file>