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775" r:id="rId4"/>
  </p:sldMasterIdLst>
  <p:notesMasterIdLst>
    <p:notesMasterId r:id="rId25"/>
  </p:notesMasterIdLst>
  <p:handoutMasterIdLst>
    <p:handoutMasterId r:id="rId26"/>
  </p:handoutMasterIdLst>
  <p:sldIdLst>
    <p:sldId id="314" r:id="rId5"/>
    <p:sldId id="317" r:id="rId6"/>
    <p:sldId id="321" r:id="rId7"/>
    <p:sldId id="316" r:id="rId8"/>
    <p:sldId id="309" r:id="rId9"/>
    <p:sldId id="313" r:id="rId10"/>
    <p:sldId id="315" r:id="rId11"/>
    <p:sldId id="295" r:id="rId12"/>
    <p:sldId id="307" r:id="rId13"/>
    <p:sldId id="310" r:id="rId14"/>
    <p:sldId id="263" r:id="rId15"/>
    <p:sldId id="260" r:id="rId16"/>
    <p:sldId id="274" r:id="rId17"/>
    <p:sldId id="311" r:id="rId18"/>
    <p:sldId id="276" r:id="rId19"/>
    <p:sldId id="312" r:id="rId20"/>
    <p:sldId id="278" r:id="rId21"/>
    <p:sldId id="322" r:id="rId22"/>
    <p:sldId id="319" r:id="rId23"/>
    <p:sldId id="320" r:id="rId24"/>
  </p:sldIdLst>
  <p:sldSz cx="12192000" cy="6858000"/>
  <p:notesSz cx="6800850" cy="98075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C5156-B6E4-D15F-E60C-F7B60A85F296}" v="186" dt="2023-10-18T10:04:19.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5" autoAdjust="0"/>
    <p:restoredTop sz="94660"/>
  </p:normalViewPr>
  <p:slideViewPr>
    <p:cSldViewPr snapToGrid="0" showGuides="1">
      <p:cViewPr varScale="1">
        <p:scale>
          <a:sx n="62" d="100"/>
          <a:sy n="62" d="100"/>
        </p:scale>
        <p:origin x="79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D44DC-E4D3-469E-AD90-7FAB1FC8482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sv-SE"/>
        </a:p>
      </dgm:t>
    </dgm:pt>
    <dgm:pt modelId="{1DC5D418-A8D3-4F56-BB02-191C42F43749}">
      <dgm:prSet custT="1"/>
      <dgm:spPr/>
      <dgm:t>
        <a:bodyPr/>
        <a:lstStyle/>
        <a:p>
          <a:r>
            <a:rPr lang="sv-SE" sz="2000" dirty="0">
              <a:latin typeface="Calibri Light" panose="020F0302020204030204" pitchFamily="34" charset="0"/>
              <a:cs typeface="Calibri Light" panose="020F0302020204030204" pitchFamily="34" charset="0"/>
            </a:rPr>
            <a:t>Inspektera patientens hudkostym snarast efter ankomst till vårdenheten</a:t>
          </a:r>
        </a:p>
      </dgm:t>
    </dgm:pt>
    <dgm:pt modelId="{673E0F9F-3DF2-42FF-A2FA-5427560B101F}" type="parTrans" cxnId="{D1D45B37-DDA7-4155-A4DB-980CCA746CA1}">
      <dgm:prSet/>
      <dgm:spPr/>
      <dgm:t>
        <a:bodyPr/>
        <a:lstStyle/>
        <a:p>
          <a:endParaRPr lang="sv-SE"/>
        </a:p>
      </dgm:t>
    </dgm:pt>
    <dgm:pt modelId="{14941EF2-B2DE-452C-A095-2BAD5C4D303B}" type="sibTrans" cxnId="{D1D45B37-DDA7-4155-A4DB-980CCA746CA1}">
      <dgm:prSet/>
      <dgm:spPr/>
      <dgm:t>
        <a:bodyPr/>
        <a:lstStyle/>
        <a:p>
          <a:endParaRPr lang="sv-SE"/>
        </a:p>
      </dgm:t>
    </dgm:pt>
    <dgm:pt modelId="{8340CDF0-C232-4042-89C5-8CD42C9B36BC}">
      <dgm:prSet custT="1"/>
      <dgm:spPr/>
      <dgm:t>
        <a:bodyPr/>
        <a:lstStyle/>
        <a:p>
          <a:r>
            <a:rPr lang="sv-SE" sz="2000" dirty="0">
              <a:latin typeface="Calibri Light" panose="020F0302020204030204" pitchFamily="34" charset="0"/>
              <a:cs typeface="Calibri Light" panose="020F0302020204030204" pitchFamily="34" charset="0"/>
            </a:rPr>
            <a:t>Identifierad rodnad eller trycksår ska klassificeras och dokumenteras</a:t>
          </a:r>
        </a:p>
      </dgm:t>
    </dgm:pt>
    <dgm:pt modelId="{909DED92-B17A-41FC-BC91-52CCA476933C}" type="parTrans" cxnId="{5716A1F3-7351-40E8-8C31-F2971A5BAA85}">
      <dgm:prSet/>
      <dgm:spPr/>
      <dgm:t>
        <a:bodyPr/>
        <a:lstStyle/>
        <a:p>
          <a:endParaRPr lang="sv-SE"/>
        </a:p>
      </dgm:t>
    </dgm:pt>
    <dgm:pt modelId="{7DE0A735-5743-4BD5-9AE3-E286CCE8701D}" type="sibTrans" cxnId="{5716A1F3-7351-40E8-8C31-F2971A5BAA85}">
      <dgm:prSet/>
      <dgm:spPr/>
      <dgm:t>
        <a:bodyPr/>
        <a:lstStyle/>
        <a:p>
          <a:endParaRPr lang="sv-SE"/>
        </a:p>
      </dgm:t>
    </dgm:pt>
    <dgm:pt modelId="{1B93B69A-D2F6-422E-A3B2-3F81DD2988D3}">
      <dgm:prSet custT="1"/>
      <dgm:spPr/>
      <dgm:t>
        <a:bodyPr/>
        <a:lstStyle/>
        <a:p>
          <a:r>
            <a:rPr lang="sv-SE" sz="2000" dirty="0">
              <a:latin typeface="Calibri Light" panose="020F0302020204030204" pitchFamily="34" charset="0"/>
              <a:cs typeface="Calibri Light" panose="020F0302020204030204" pitchFamily="34" charset="0"/>
            </a:rPr>
            <a:t>Titta på tryckutsatta kroppsdelar från</a:t>
          </a:r>
          <a:br>
            <a:rPr lang="sv-SE" sz="2000" dirty="0">
              <a:latin typeface="Calibri Light" panose="020F0302020204030204" pitchFamily="34" charset="0"/>
              <a:cs typeface="Calibri Light" panose="020F0302020204030204" pitchFamily="34" charset="0"/>
            </a:rPr>
          </a:br>
          <a:r>
            <a:rPr lang="sv-SE" sz="2000" dirty="0">
              <a:latin typeface="Calibri Light" panose="020F0302020204030204" pitchFamily="34" charset="0"/>
              <a:cs typeface="Calibri Light" panose="020F0302020204030204" pitchFamily="34" charset="0"/>
            </a:rPr>
            <a:t>huvud till tå</a:t>
          </a:r>
        </a:p>
      </dgm:t>
    </dgm:pt>
    <dgm:pt modelId="{ACE3EE11-025A-4FC6-A69A-82CEE9F33C72}" type="parTrans" cxnId="{64A4B54D-B64D-4FC9-8C78-9C140B770ADB}">
      <dgm:prSet/>
      <dgm:spPr/>
      <dgm:t>
        <a:bodyPr/>
        <a:lstStyle/>
        <a:p>
          <a:endParaRPr lang="sv-SE"/>
        </a:p>
      </dgm:t>
    </dgm:pt>
    <dgm:pt modelId="{62FC8E4F-B557-467D-83B1-AE71A3E348BC}" type="sibTrans" cxnId="{64A4B54D-B64D-4FC9-8C78-9C140B770ADB}">
      <dgm:prSet/>
      <dgm:spPr/>
      <dgm:t>
        <a:bodyPr/>
        <a:lstStyle/>
        <a:p>
          <a:endParaRPr lang="sv-SE"/>
        </a:p>
      </dgm:t>
    </dgm:pt>
    <dgm:pt modelId="{9569E00B-A815-4051-9D18-88A0D187648F}" type="pres">
      <dgm:prSet presAssocID="{689D44DC-E4D3-469E-AD90-7FAB1FC84826}" presName="vert0" presStyleCnt="0">
        <dgm:presLayoutVars>
          <dgm:dir/>
          <dgm:animOne val="branch"/>
          <dgm:animLvl val="lvl"/>
        </dgm:presLayoutVars>
      </dgm:prSet>
      <dgm:spPr/>
    </dgm:pt>
    <dgm:pt modelId="{AD8DF226-F7AB-4A50-888F-701C7E25E67D}" type="pres">
      <dgm:prSet presAssocID="{1DC5D418-A8D3-4F56-BB02-191C42F43749}" presName="thickLine" presStyleLbl="alignNode1" presStyleIdx="0" presStyleCnt="3"/>
      <dgm:spPr/>
    </dgm:pt>
    <dgm:pt modelId="{CFE8BB74-6C33-49FC-80EE-B855A63B2243}" type="pres">
      <dgm:prSet presAssocID="{1DC5D418-A8D3-4F56-BB02-191C42F43749}" presName="horz1" presStyleCnt="0"/>
      <dgm:spPr/>
    </dgm:pt>
    <dgm:pt modelId="{ECDB6D85-3BBA-407A-B561-6BC7AF6CE3B2}" type="pres">
      <dgm:prSet presAssocID="{1DC5D418-A8D3-4F56-BB02-191C42F43749}" presName="tx1" presStyleLbl="revTx" presStyleIdx="0" presStyleCnt="3"/>
      <dgm:spPr/>
    </dgm:pt>
    <dgm:pt modelId="{C292B57F-252E-4519-99E7-E9A079101EBC}" type="pres">
      <dgm:prSet presAssocID="{1DC5D418-A8D3-4F56-BB02-191C42F43749}" presName="vert1" presStyleCnt="0"/>
      <dgm:spPr/>
    </dgm:pt>
    <dgm:pt modelId="{E7E88EF1-C97C-42C4-B003-0BA8C038D38E}" type="pres">
      <dgm:prSet presAssocID="{1B93B69A-D2F6-422E-A3B2-3F81DD2988D3}" presName="thickLine" presStyleLbl="alignNode1" presStyleIdx="1" presStyleCnt="3"/>
      <dgm:spPr/>
    </dgm:pt>
    <dgm:pt modelId="{0CE9C5A9-4F6A-48C4-8C4F-A0D25AA99337}" type="pres">
      <dgm:prSet presAssocID="{1B93B69A-D2F6-422E-A3B2-3F81DD2988D3}" presName="horz1" presStyleCnt="0"/>
      <dgm:spPr/>
    </dgm:pt>
    <dgm:pt modelId="{3EC925B0-C3E7-48EB-B4E4-D4DDA7294807}" type="pres">
      <dgm:prSet presAssocID="{1B93B69A-D2F6-422E-A3B2-3F81DD2988D3}" presName="tx1" presStyleLbl="revTx" presStyleIdx="1" presStyleCnt="3"/>
      <dgm:spPr/>
    </dgm:pt>
    <dgm:pt modelId="{1C133870-BE90-4B33-BF40-5F7C56B9CDBC}" type="pres">
      <dgm:prSet presAssocID="{1B93B69A-D2F6-422E-A3B2-3F81DD2988D3}" presName="vert1" presStyleCnt="0"/>
      <dgm:spPr/>
    </dgm:pt>
    <dgm:pt modelId="{9F082892-E58A-45FB-9F81-EBC4DC3133ED}" type="pres">
      <dgm:prSet presAssocID="{8340CDF0-C232-4042-89C5-8CD42C9B36BC}" presName="thickLine" presStyleLbl="alignNode1" presStyleIdx="2" presStyleCnt="3"/>
      <dgm:spPr/>
    </dgm:pt>
    <dgm:pt modelId="{63642504-ACC3-4E34-8583-209E6694AA94}" type="pres">
      <dgm:prSet presAssocID="{8340CDF0-C232-4042-89C5-8CD42C9B36BC}" presName="horz1" presStyleCnt="0"/>
      <dgm:spPr/>
    </dgm:pt>
    <dgm:pt modelId="{71D2D115-1ED3-4128-AB04-6868847A5325}" type="pres">
      <dgm:prSet presAssocID="{8340CDF0-C232-4042-89C5-8CD42C9B36BC}" presName="tx1" presStyleLbl="revTx" presStyleIdx="2" presStyleCnt="3"/>
      <dgm:spPr/>
    </dgm:pt>
    <dgm:pt modelId="{B3E7B5D1-0D9C-4A8C-8074-7CDDC7A2C4F5}" type="pres">
      <dgm:prSet presAssocID="{8340CDF0-C232-4042-89C5-8CD42C9B36BC}" presName="vert1" presStyleCnt="0"/>
      <dgm:spPr/>
    </dgm:pt>
  </dgm:ptLst>
  <dgm:cxnLst>
    <dgm:cxn modelId="{D1D45B37-DDA7-4155-A4DB-980CCA746CA1}" srcId="{689D44DC-E4D3-469E-AD90-7FAB1FC84826}" destId="{1DC5D418-A8D3-4F56-BB02-191C42F43749}" srcOrd="0" destOrd="0" parTransId="{673E0F9F-3DF2-42FF-A2FA-5427560B101F}" sibTransId="{14941EF2-B2DE-452C-A095-2BAD5C4D303B}"/>
    <dgm:cxn modelId="{AA2F9845-8695-4E35-BA83-8B94E78F5AA0}" type="presOf" srcId="{8340CDF0-C232-4042-89C5-8CD42C9B36BC}" destId="{71D2D115-1ED3-4128-AB04-6868847A5325}" srcOrd="0" destOrd="0" presId="urn:microsoft.com/office/officeart/2008/layout/LinedList"/>
    <dgm:cxn modelId="{64A4B54D-B64D-4FC9-8C78-9C140B770ADB}" srcId="{689D44DC-E4D3-469E-AD90-7FAB1FC84826}" destId="{1B93B69A-D2F6-422E-A3B2-3F81DD2988D3}" srcOrd="1" destOrd="0" parTransId="{ACE3EE11-025A-4FC6-A69A-82CEE9F33C72}" sibTransId="{62FC8E4F-B557-467D-83B1-AE71A3E348BC}"/>
    <dgm:cxn modelId="{588FD479-F03B-4A0D-AB47-47A39CAEC19B}" type="presOf" srcId="{1B93B69A-D2F6-422E-A3B2-3F81DD2988D3}" destId="{3EC925B0-C3E7-48EB-B4E4-D4DDA7294807}" srcOrd="0" destOrd="0" presId="urn:microsoft.com/office/officeart/2008/layout/LinedList"/>
    <dgm:cxn modelId="{2C136D9E-F54F-461F-8B5E-004ED7B7A7F9}" type="presOf" srcId="{689D44DC-E4D3-469E-AD90-7FAB1FC84826}" destId="{9569E00B-A815-4051-9D18-88A0D187648F}" srcOrd="0" destOrd="0" presId="urn:microsoft.com/office/officeart/2008/layout/LinedList"/>
    <dgm:cxn modelId="{9C3E01A1-DC20-40BE-9E7D-C95F3EDDDBB3}" type="presOf" srcId="{1DC5D418-A8D3-4F56-BB02-191C42F43749}" destId="{ECDB6D85-3BBA-407A-B561-6BC7AF6CE3B2}" srcOrd="0" destOrd="0" presId="urn:microsoft.com/office/officeart/2008/layout/LinedList"/>
    <dgm:cxn modelId="{5716A1F3-7351-40E8-8C31-F2971A5BAA85}" srcId="{689D44DC-E4D3-469E-AD90-7FAB1FC84826}" destId="{8340CDF0-C232-4042-89C5-8CD42C9B36BC}" srcOrd="2" destOrd="0" parTransId="{909DED92-B17A-41FC-BC91-52CCA476933C}" sibTransId="{7DE0A735-5743-4BD5-9AE3-E286CCE8701D}"/>
    <dgm:cxn modelId="{D55FBF14-73B5-49D1-BCD4-0DB7A94835E1}" type="presParOf" srcId="{9569E00B-A815-4051-9D18-88A0D187648F}" destId="{AD8DF226-F7AB-4A50-888F-701C7E25E67D}" srcOrd="0" destOrd="0" presId="urn:microsoft.com/office/officeart/2008/layout/LinedList"/>
    <dgm:cxn modelId="{99DEAC13-83A2-48C8-AAA3-A17DA858FB00}" type="presParOf" srcId="{9569E00B-A815-4051-9D18-88A0D187648F}" destId="{CFE8BB74-6C33-49FC-80EE-B855A63B2243}" srcOrd="1" destOrd="0" presId="urn:microsoft.com/office/officeart/2008/layout/LinedList"/>
    <dgm:cxn modelId="{BD92CF87-5FBD-4838-8227-2179A47397CE}" type="presParOf" srcId="{CFE8BB74-6C33-49FC-80EE-B855A63B2243}" destId="{ECDB6D85-3BBA-407A-B561-6BC7AF6CE3B2}" srcOrd="0" destOrd="0" presId="urn:microsoft.com/office/officeart/2008/layout/LinedList"/>
    <dgm:cxn modelId="{B636D9B4-649D-448A-88B8-A0D9BC1952A8}" type="presParOf" srcId="{CFE8BB74-6C33-49FC-80EE-B855A63B2243}" destId="{C292B57F-252E-4519-99E7-E9A079101EBC}" srcOrd="1" destOrd="0" presId="urn:microsoft.com/office/officeart/2008/layout/LinedList"/>
    <dgm:cxn modelId="{CB101916-054B-4C42-968A-E5AEEE4DEA09}" type="presParOf" srcId="{9569E00B-A815-4051-9D18-88A0D187648F}" destId="{E7E88EF1-C97C-42C4-B003-0BA8C038D38E}" srcOrd="2" destOrd="0" presId="urn:microsoft.com/office/officeart/2008/layout/LinedList"/>
    <dgm:cxn modelId="{278B5FDF-91AD-4A04-97BA-1F9EA617DBD3}" type="presParOf" srcId="{9569E00B-A815-4051-9D18-88A0D187648F}" destId="{0CE9C5A9-4F6A-48C4-8C4F-A0D25AA99337}" srcOrd="3" destOrd="0" presId="urn:microsoft.com/office/officeart/2008/layout/LinedList"/>
    <dgm:cxn modelId="{3D53043B-2324-4F14-9B12-F83ACEB27993}" type="presParOf" srcId="{0CE9C5A9-4F6A-48C4-8C4F-A0D25AA99337}" destId="{3EC925B0-C3E7-48EB-B4E4-D4DDA7294807}" srcOrd="0" destOrd="0" presId="urn:microsoft.com/office/officeart/2008/layout/LinedList"/>
    <dgm:cxn modelId="{ED413C21-2D2D-422F-885C-E718B76285B1}" type="presParOf" srcId="{0CE9C5A9-4F6A-48C4-8C4F-A0D25AA99337}" destId="{1C133870-BE90-4B33-BF40-5F7C56B9CDBC}" srcOrd="1" destOrd="0" presId="urn:microsoft.com/office/officeart/2008/layout/LinedList"/>
    <dgm:cxn modelId="{F7D4F39C-65E6-4679-A71C-8B8960FDA236}" type="presParOf" srcId="{9569E00B-A815-4051-9D18-88A0D187648F}" destId="{9F082892-E58A-45FB-9F81-EBC4DC3133ED}" srcOrd="4" destOrd="0" presId="urn:microsoft.com/office/officeart/2008/layout/LinedList"/>
    <dgm:cxn modelId="{AFA9232C-BC12-4D1F-8362-670AC79533C4}" type="presParOf" srcId="{9569E00B-A815-4051-9D18-88A0D187648F}" destId="{63642504-ACC3-4E34-8583-209E6694AA94}" srcOrd="5" destOrd="0" presId="urn:microsoft.com/office/officeart/2008/layout/LinedList"/>
    <dgm:cxn modelId="{F06ECB26-404D-4429-BA9B-1DEC7019F583}" type="presParOf" srcId="{63642504-ACC3-4E34-8583-209E6694AA94}" destId="{71D2D115-1ED3-4128-AB04-6868847A5325}" srcOrd="0" destOrd="0" presId="urn:microsoft.com/office/officeart/2008/layout/LinedList"/>
    <dgm:cxn modelId="{3BE6C1D3-04E1-4932-AA5E-D33C78758770}" type="presParOf" srcId="{63642504-ACC3-4E34-8583-209E6694AA94}" destId="{B3E7B5D1-0D9C-4A8C-8074-7CDDC7A2C4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5CB1E8-60A1-40D6-98BD-204C4BE240D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sv-SE"/>
        </a:p>
      </dgm:t>
    </dgm:pt>
    <dgm:pt modelId="{064D57C2-15A6-4B1D-B043-7560D1F9C071}">
      <dgm:prSet/>
      <dgm:spPr/>
      <dgm:t>
        <a:bodyPr/>
        <a:lstStyle/>
        <a:p>
          <a:r>
            <a:rPr lang="sv-SE" dirty="0">
              <a:latin typeface="Calibri Light" panose="020F0302020204030204" pitchFamily="34" charset="0"/>
              <a:cs typeface="Calibri Light" panose="020F0302020204030204" pitchFamily="34" charset="0"/>
            </a:rPr>
            <a:t>Vanligaste lokalisationen</a:t>
          </a:r>
        </a:p>
      </dgm:t>
    </dgm:pt>
    <dgm:pt modelId="{E6E17460-E135-4BB4-B3FD-102D992EFF47}" type="parTrans" cxnId="{58701A04-59F6-469F-90EF-2E7281318A90}">
      <dgm:prSet/>
      <dgm:spPr/>
      <dgm:t>
        <a:bodyPr/>
        <a:lstStyle/>
        <a:p>
          <a:endParaRPr lang="sv-SE"/>
        </a:p>
      </dgm:t>
    </dgm:pt>
    <dgm:pt modelId="{E93EA711-722E-4D85-81FE-5A97584A9DD9}" type="sibTrans" cxnId="{58701A04-59F6-469F-90EF-2E7281318A90}">
      <dgm:prSet/>
      <dgm:spPr/>
      <dgm:t>
        <a:bodyPr/>
        <a:lstStyle/>
        <a:p>
          <a:endParaRPr lang="sv-SE"/>
        </a:p>
      </dgm:t>
    </dgm:pt>
    <dgm:pt modelId="{1286C5B8-79CC-4ED0-B8CF-694276A6D985}">
      <dgm:prSet/>
      <dgm:spPr>
        <a:solidFill>
          <a:schemeClr val="accent6">
            <a:lumMod val="50000"/>
          </a:schemeClr>
        </a:solidFill>
      </dgm:spPr>
      <dgm:t>
        <a:bodyPr/>
        <a:lstStyle/>
        <a:p>
          <a:r>
            <a:rPr lang="sv-SE" dirty="0">
              <a:solidFill>
                <a:schemeClr val="bg1"/>
              </a:solidFill>
              <a:latin typeface="Calibri Light" panose="020F0302020204030204" pitchFamily="34" charset="0"/>
              <a:cs typeface="Calibri Light" panose="020F0302020204030204" pitchFamily="34" charset="0"/>
            </a:rPr>
            <a:t>Sacrum, ryggslut</a:t>
          </a:r>
        </a:p>
      </dgm:t>
    </dgm:pt>
    <dgm:pt modelId="{C1CB6441-4AE2-4F01-B241-07595904E7EF}" type="parTrans" cxnId="{5F6F708C-EF10-40EA-BB9A-767158C16861}">
      <dgm:prSet/>
      <dgm:spPr/>
      <dgm:t>
        <a:bodyPr/>
        <a:lstStyle/>
        <a:p>
          <a:endParaRPr lang="sv-SE"/>
        </a:p>
      </dgm:t>
    </dgm:pt>
    <dgm:pt modelId="{AB5AB235-3FE3-4B66-BA9C-45A165908E6E}" type="sibTrans" cxnId="{5F6F708C-EF10-40EA-BB9A-767158C16861}">
      <dgm:prSet/>
      <dgm:spPr/>
      <dgm:t>
        <a:bodyPr/>
        <a:lstStyle/>
        <a:p>
          <a:endParaRPr lang="sv-SE"/>
        </a:p>
      </dgm:t>
    </dgm:pt>
    <dgm:pt modelId="{DBF70D22-45CD-430B-AEB8-92DAB718C421}">
      <dgm:prSet/>
      <dgm:spPr>
        <a:solidFill>
          <a:schemeClr val="accent6">
            <a:lumMod val="75000"/>
          </a:schemeClr>
        </a:solidFill>
      </dgm:spPr>
      <dgm:t>
        <a:bodyPr/>
        <a:lstStyle/>
        <a:p>
          <a:r>
            <a:rPr lang="sv-SE" dirty="0">
              <a:solidFill>
                <a:schemeClr val="bg1"/>
              </a:solidFill>
              <a:latin typeface="Calibri Light" panose="020F0302020204030204" pitchFamily="34" charset="0"/>
              <a:cs typeface="Calibri Light" panose="020F0302020204030204" pitchFamily="34" charset="0"/>
            </a:rPr>
            <a:t>Häl</a:t>
          </a:r>
        </a:p>
      </dgm:t>
    </dgm:pt>
    <dgm:pt modelId="{28474692-B2CF-4F1E-B1C1-F6C952F1AB48}" type="parTrans" cxnId="{E2F5B353-7E86-4417-B082-7A82C626A46B}">
      <dgm:prSet/>
      <dgm:spPr/>
      <dgm:t>
        <a:bodyPr/>
        <a:lstStyle/>
        <a:p>
          <a:endParaRPr lang="sv-SE"/>
        </a:p>
      </dgm:t>
    </dgm:pt>
    <dgm:pt modelId="{865F259F-642E-4DAA-B0DD-E3FCDEF5F1F1}" type="sibTrans" cxnId="{E2F5B353-7E86-4417-B082-7A82C626A46B}">
      <dgm:prSet/>
      <dgm:spPr/>
      <dgm:t>
        <a:bodyPr/>
        <a:lstStyle/>
        <a:p>
          <a:endParaRPr lang="sv-SE"/>
        </a:p>
      </dgm:t>
    </dgm:pt>
    <dgm:pt modelId="{F299DDAE-345D-4D02-B3B0-EA373CBB7339}">
      <dgm:prSet/>
      <dgm:spPr>
        <a:solidFill>
          <a:schemeClr val="accent6">
            <a:lumMod val="60000"/>
            <a:lumOff val="40000"/>
          </a:schemeClr>
        </a:solidFill>
      </dgm:spPr>
      <dgm:t>
        <a:bodyPr/>
        <a:lstStyle/>
        <a:p>
          <a:r>
            <a:rPr lang="sv-SE" dirty="0">
              <a:solidFill>
                <a:schemeClr val="tx1"/>
              </a:solidFill>
              <a:latin typeface="Calibri Light" panose="020F0302020204030204" pitchFamily="34" charset="0"/>
              <a:cs typeface="Calibri Light" panose="020F0302020204030204" pitchFamily="34" charset="0"/>
            </a:rPr>
            <a:t>Fötter</a:t>
          </a:r>
        </a:p>
      </dgm:t>
    </dgm:pt>
    <dgm:pt modelId="{F064E37B-D983-4487-8124-73C2408DF8E4}" type="parTrans" cxnId="{1AF4CD8A-1991-42BA-B4F3-DA99206DFCBE}">
      <dgm:prSet/>
      <dgm:spPr/>
      <dgm:t>
        <a:bodyPr/>
        <a:lstStyle/>
        <a:p>
          <a:endParaRPr lang="sv-SE"/>
        </a:p>
      </dgm:t>
    </dgm:pt>
    <dgm:pt modelId="{5BB00DF8-B895-48EF-A0AA-A51187C08053}" type="sibTrans" cxnId="{1AF4CD8A-1991-42BA-B4F3-DA99206DFCBE}">
      <dgm:prSet/>
      <dgm:spPr/>
      <dgm:t>
        <a:bodyPr/>
        <a:lstStyle/>
        <a:p>
          <a:endParaRPr lang="sv-SE"/>
        </a:p>
      </dgm:t>
    </dgm:pt>
    <dgm:pt modelId="{AFFEEB79-DB10-403E-988F-35C076E8A90E}">
      <dgm:prSet/>
      <dgm:spPr>
        <a:solidFill>
          <a:schemeClr val="accent6">
            <a:lumMod val="40000"/>
            <a:lumOff val="60000"/>
          </a:schemeClr>
        </a:solidFill>
      </dgm:spPr>
      <dgm:t>
        <a:bodyPr/>
        <a:lstStyle/>
        <a:p>
          <a:r>
            <a:rPr lang="sv-SE">
              <a:solidFill>
                <a:schemeClr val="tx1"/>
              </a:solidFill>
              <a:latin typeface="Calibri Light" panose="020F0302020204030204" pitchFamily="34" charset="0"/>
              <a:cs typeface="Calibri Light" panose="020F0302020204030204" pitchFamily="34" charset="0"/>
            </a:rPr>
            <a:t>Öra </a:t>
          </a:r>
          <a:endParaRPr lang="sv-SE" dirty="0">
            <a:solidFill>
              <a:schemeClr val="tx1"/>
            </a:solidFill>
            <a:latin typeface="Calibri Light" panose="020F0302020204030204" pitchFamily="34" charset="0"/>
            <a:cs typeface="Calibri Light" panose="020F0302020204030204" pitchFamily="34" charset="0"/>
          </a:endParaRPr>
        </a:p>
      </dgm:t>
    </dgm:pt>
    <dgm:pt modelId="{35DB24BD-4E58-4EED-925A-8CF50859D02C}" type="parTrans" cxnId="{A5A5412C-D67F-40B8-8730-18E47C487AF6}">
      <dgm:prSet/>
      <dgm:spPr/>
      <dgm:t>
        <a:bodyPr/>
        <a:lstStyle/>
        <a:p>
          <a:endParaRPr lang="sv-SE"/>
        </a:p>
      </dgm:t>
    </dgm:pt>
    <dgm:pt modelId="{3481F2E8-12E4-4ACA-B6DF-22461488BD5B}" type="sibTrans" cxnId="{A5A5412C-D67F-40B8-8730-18E47C487AF6}">
      <dgm:prSet/>
      <dgm:spPr/>
      <dgm:t>
        <a:bodyPr/>
        <a:lstStyle/>
        <a:p>
          <a:endParaRPr lang="sv-SE"/>
        </a:p>
      </dgm:t>
    </dgm:pt>
    <dgm:pt modelId="{2316720C-5C80-485B-8435-9DC11C44A78B}">
      <dgm:prSet/>
      <dgm:spPr>
        <a:solidFill>
          <a:schemeClr val="accent6">
            <a:lumMod val="20000"/>
            <a:lumOff val="80000"/>
          </a:schemeClr>
        </a:solidFill>
      </dgm:spPr>
      <dgm:t>
        <a:bodyPr/>
        <a:lstStyle/>
        <a:p>
          <a:r>
            <a:rPr lang="sv-SE">
              <a:solidFill>
                <a:schemeClr val="tx1"/>
              </a:solidFill>
              <a:latin typeface="Calibri Light" panose="020F0302020204030204" pitchFamily="34" charset="0"/>
              <a:cs typeface="Calibri Light" panose="020F0302020204030204" pitchFamily="34" charset="0"/>
            </a:rPr>
            <a:t>Höft</a:t>
          </a:r>
          <a:endParaRPr lang="sv-SE" dirty="0">
            <a:solidFill>
              <a:schemeClr val="tx1"/>
            </a:solidFill>
            <a:latin typeface="Calibri Light" panose="020F0302020204030204" pitchFamily="34" charset="0"/>
            <a:cs typeface="Calibri Light" panose="020F0302020204030204" pitchFamily="34" charset="0"/>
          </a:endParaRPr>
        </a:p>
      </dgm:t>
    </dgm:pt>
    <dgm:pt modelId="{ACF4069F-CAFA-44E1-B66E-794DDF6F392D}" type="parTrans" cxnId="{32AB0E2D-BEA6-4CB3-9515-9AC5E30F259D}">
      <dgm:prSet/>
      <dgm:spPr/>
      <dgm:t>
        <a:bodyPr/>
        <a:lstStyle/>
        <a:p>
          <a:endParaRPr lang="sv-SE"/>
        </a:p>
      </dgm:t>
    </dgm:pt>
    <dgm:pt modelId="{32792D0D-6EB1-461E-8B8C-F1682DB36E39}" type="sibTrans" cxnId="{32AB0E2D-BEA6-4CB3-9515-9AC5E30F259D}">
      <dgm:prSet/>
      <dgm:spPr/>
      <dgm:t>
        <a:bodyPr/>
        <a:lstStyle/>
        <a:p>
          <a:endParaRPr lang="sv-SE"/>
        </a:p>
      </dgm:t>
    </dgm:pt>
    <dgm:pt modelId="{98299D93-D9A7-48A8-BEF6-4CD38888ECD9}" type="pres">
      <dgm:prSet presAssocID="{965CB1E8-60A1-40D6-98BD-204C4BE240D2}" presName="theList" presStyleCnt="0">
        <dgm:presLayoutVars>
          <dgm:dir/>
          <dgm:animLvl val="lvl"/>
          <dgm:resizeHandles val="exact"/>
        </dgm:presLayoutVars>
      </dgm:prSet>
      <dgm:spPr/>
    </dgm:pt>
    <dgm:pt modelId="{5A3C5326-1A82-4A18-8718-DD5131123011}" type="pres">
      <dgm:prSet presAssocID="{064D57C2-15A6-4B1D-B043-7560D1F9C071}" presName="compNode" presStyleCnt="0"/>
      <dgm:spPr/>
    </dgm:pt>
    <dgm:pt modelId="{6F0F2C10-DFDF-4A2A-A6AA-7D9CFC5401E2}" type="pres">
      <dgm:prSet presAssocID="{064D57C2-15A6-4B1D-B043-7560D1F9C071}" presName="aNode" presStyleLbl="bgShp" presStyleIdx="0" presStyleCnt="1" custLinFactNeighborX="-20687" custLinFactNeighborY="1389"/>
      <dgm:spPr/>
    </dgm:pt>
    <dgm:pt modelId="{37AE3D57-9B04-4D32-8A8A-C011DBEB822C}" type="pres">
      <dgm:prSet presAssocID="{064D57C2-15A6-4B1D-B043-7560D1F9C071}" presName="textNode" presStyleLbl="bgShp" presStyleIdx="0" presStyleCnt="1"/>
      <dgm:spPr/>
    </dgm:pt>
    <dgm:pt modelId="{937FE1C4-6DE5-457B-B86E-D9C134982F6A}" type="pres">
      <dgm:prSet presAssocID="{064D57C2-15A6-4B1D-B043-7560D1F9C071}" presName="compChildNode" presStyleCnt="0"/>
      <dgm:spPr/>
    </dgm:pt>
    <dgm:pt modelId="{1FF4C114-5B5F-435D-8A32-0423BDDDB9C0}" type="pres">
      <dgm:prSet presAssocID="{064D57C2-15A6-4B1D-B043-7560D1F9C071}" presName="theInnerList" presStyleCnt="0"/>
      <dgm:spPr/>
    </dgm:pt>
    <dgm:pt modelId="{20285DC1-600C-4FFD-BA66-88BD5651C8A4}" type="pres">
      <dgm:prSet presAssocID="{1286C5B8-79CC-4ED0-B8CF-694276A6D985}" presName="childNode" presStyleLbl="node1" presStyleIdx="0" presStyleCnt="5">
        <dgm:presLayoutVars>
          <dgm:bulletEnabled val="1"/>
        </dgm:presLayoutVars>
      </dgm:prSet>
      <dgm:spPr/>
    </dgm:pt>
    <dgm:pt modelId="{7785BDA7-27B3-4AC4-976E-B89461D55946}" type="pres">
      <dgm:prSet presAssocID="{1286C5B8-79CC-4ED0-B8CF-694276A6D985}" presName="aSpace2" presStyleCnt="0"/>
      <dgm:spPr/>
    </dgm:pt>
    <dgm:pt modelId="{59C85384-BA43-4825-A3DB-B61A83ED102E}" type="pres">
      <dgm:prSet presAssocID="{DBF70D22-45CD-430B-AEB8-92DAB718C421}" presName="childNode" presStyleLbl="node1" presStyleIdx="1" presStyleCnt="5">
        <dgm:presLayoutVars>
          <dgm:bulletEnabled val="1"/>
        </dgm:presLayoutVars>
      </dgm:prSet>
      <dgm:spPr/>
    </dgm:pt>
    <dgm:pt modelId="{C2E780C4-A1E6-497F-89AC-B6AEC80D9D96}" type="pres">
      <dgm:prSet presAssocID="{DBF70D22-45CD-430B-AEB8-92DAB718C421}" presName="aSpace2" presStyleCnt="0"/>
      <dgm:spPr/>
    </dgm:pt>
    <dgm:pt modelId="{912C79D1-4383-43A6-A8B7-5BDE8C878606}" type="pres">
      <dgm:prSet presAssocID="{F299DDAE-345D-4D02-B3B0-EA373CBB7339}" presName="childNode" presStyleLbl="node1" presStyleIdx="2" presStyleCnt="5">
        <dgm:presLayoutVars>
          <dgm:bulletEnabled val="1"/>
        </dgm:presLayoutVars>
      </dgm:prSet>
      <dgm:spPr/>
    </dgm:pt>
    <dgm:pt modelId="{432D1405-66F7-4EA5-8E7A-2BB3CCA2A5C1}" type="pres">
      <dgm:prSet presAssocID="{F299DDAE-345D-4D02-B3B0-EA373CBB7339}" presName="aSpace2" presStyleCnt="0"/>
      <dgm:spPr/>
    </dgm:pt>
    <dgm:pt modelId="{4B56230C-4409-48DF-97A5-2CD32061877A}" type="pres">
      <dgm:prSet presAssocID="{AFFEEB79-DB10-403E-988F-35C076E8A90E}" presName="childNode" presStyleLbl="node1" presStyleIdx="3" presStyleCnt="5">
        <dgm:presLayoutVars>
          <dgm:bulletEnabled val="1"/>
        </dgm:presLayoutVars>
      </dgm:prSet>
      <dgm:spPr/>
    </dgm:pt>
    <dgm:pt modelId="{F9B936AF-CD6B-487C-96B5-6A52BCA0620C}" type="pres">
      <dgm:prSet presAssocID="{AFFEEB79-DB10-403E-988F-35C076E8A90E}" presName="aSpace2" presStyleCnt="0"/>
      <dgm:spPr/>
    </dgm:pt>
    <dgm:pt modelId="{704C5894-7315-4BE7-96F6-D615936FE281}" type="pres">
      <dgm:prSet presAssocID="{2316720C-5C80-485B-8435-9DC11C44A78B}" presName="childNode" presStyleLbl="node1" presStyleIdx="4" presStyleCnt="5">
        <dgm:presLayoutVars>
          <dgm:bulletEnabled val="1"/>
        </dgm:presLayoutVars>
      </dgm:prSet>
      <dgm:spPr/>
    </dgm:pt>
  </dgm:ptLst>
  <dgm:cxnLst>
    <dgm:cxn modelId="{C781AE00-41E9-4033-B8F2-F3B325225E24}" type="presOf" srcId="{AFFEEB79-DB10-403E-988F-35C076E8A90E}" destId="{4B56230C-4409-48DF-97A5-2CD32061877A}" srcOrd="0" destOrd="0" presId="urn:microsoft.com/office/officeart/2005/8/layout/lProcess2"/>
    <dgm:cxn modelId="{58701A04-59F6-469F-90EF-2E7281318A90}" srcId="{965CB1E8-60A1-40D6-98BD-204C4BE240D2}" destId="{064D57C2-15A6-4B1D-B043-7560D1F9C071}" srcOrd="0" destOrd="0" parTransId="{E6E17460-E135-4BB4-B3FD-102D992EFF47}" sibTransId="{E93EA711-722E-4D85-81FE-5A97584A9DD9}"/>
    <dgm:cxn modelId="{A5A5412C-D67F-40B8-8730-18E47C487AF6}" srcId="{064D57C2-15A6-4B1D-B043-7560D1F9C071}" destId="{AFFEEB79-DB10-403E-988F-35C076E8A90E}" srcOrd="3" destOrd="0" parTransId="{35DB24BD-4E58-4EED-925A-8CF50859D02C}" sibTransId="{3481F2E8-12E4-4ACA-B6DF-22461488BD5B}"/>
    <dgm:cxn modelId="{32AB0E2D-BEA6-4CB3-9515-9AC5E30F259D}" srcId="{064D57C2-15A6-4B1D-B043-7560D1F9C071}" destId="{2316720C-5C80-485B-8435-9DC11C44A78B}" srcOrd="4" destOrd="0" parTransId="{ACF4069F-CAFA-44E1-B66E-794DDF6F392D}" sibTransId="{32792D0D-6EB1-461E-8B8C-F1682DB36E39}"/>
    <dgm:cxn modelId="{AE00C25C-1A64-4429-98E3-C4EDD24AE3AA}" type="presOf" srcId="{064D57C2-15A6-4B1D-B043-7560D1F9C071}" destId="{6F0F2C10-DFDF-4A2A-A6AA-7D9CFC5401E2}" srcOrd="0" destOrd="0" presId="urn:microsoft.com/office/officeart/2005/8/layout/lProcess2"/>
    <dgm:cxn modelId="{EC372E52-3679-4C85-9E70-DEF8E2C94AFC}" type="presOf" srcId="{F299DDAE-345D-4D02-B3B0-EA373CBB7339}" destId="{912C79D1-4383-43A6-A8B7-5BDE8C878606}" srcOrd="0" destOrd="0" presId="urn:microsoft.com/office/officeart/2005/8/layout/lProcess2"/>
    <dgm:cxn modelId="{E2F5B353-7E86-4417-B082-7A82C626A46B}" srcId="{064D57C2-15A6-4B1D-B043-7560D1F9C071}" destId="{DBF70D22-45CD-430B-AEB8-92DAB718C421}" srcOrd="1" destOrd="0" parTransId="{28474692-B2CF-4F1E-B1C1-F6C952F1AB48}" sibTransId="{865F259F-642E-4DAA-B0DD-E3FCDEF5F1F1}"/>
    <dgm:cxn modelId="{016EA277-EE29-478E-BCF5-B2B04E189ECD}" type="presOf" srcId="{965CB1E8-60A1-40D6-98BD-204C4BE240D2}" destId="{98299D93-D9A7-48A8-BEF6-4CD38888ECD9}" srcOrd="0" destOrd="0" presId="urn:microsoft.com/office/officeart/2005/8/layout/lProcess2"/>
    <dgm:cxn modelId="{1AF4CD8A-1991-42BA-B4F3-DA99206DFCBE}" srcId="{064D57C2-15A6-4B1D-B043-7560D1F9C071}" destId="{F299DDAE-345D-4D02-B3B0-EA373CBB7339}" srcOrd="2" destOrd="0" parTransId="{F064E37B-D983-4487-8124-73C2408DF8E4}" sibTransId="{5BB00DF8-B895-48EF-A0AA-A51187C08053}"/>
    <dgm:cxn modelId="{5F6F708C-EF10-40EA-BB9A-767158C16861}" srcId="{064D57C2-15A6-4B1D-B043-7560D1F9C071}" destId="{1286C5B8-79CC-4ED0-B8CF-694276A6D985}" srcOrd="0" destOrd="0" parTransId="{C1CB6441-4AE2-4F01-B241-07595904E7EF}" sibTransId="{AB5AB235-3FE3-4B66-BA9C-45A165908E6E}"/>
    <dgm:cxn modelId="{AD59A695-59FB-4AB5-8F7B-FA8D6433B2FE}" type="presOf" srcId="{1286C5B8-79CC-4ED0-B8CF-694276A6D985}" destId="{20285DC1-600C-4FFD-BA66-88BD5651C8A4}" srcOrd="0" destOrd="0" presId="urn:microsoft.com/office/officeart/2005/8/layout/lProcess2"/>
    <dgm:cxn modelId="{5CEAE8B7-47AB-46D1-86C7-2D4481ECAFCB}" type="presOf" srcId="{DBF70D22-45CD-430B-AEB8-92DAB718C421}" destId="{59C85384-BA43-4825-A3DB-B61A83ED102E}" srcOrd="0" destOrd="0" presId="urn:microsoft.com/office/officeart/2005/8/layout/lProcess2"/>
    <dgm:cxn modelId="{D4A418C6-E9CB-4919-BFA0-8D6DBD39D476}" type="presOf" srcId="{064D57C2-15A6-4B1D-B043-7560D1F9C071}" destId="{37AE3D57-9B04-4D32-8A8A-C011DBEB822C}" srcOrd="1" destOrd="0" presId="urn:microsoft.com/office/officeart/2005/8/layout/lProcess2"/>
    <dgm:cxn modelId="{DADE5AE7-F696-4A76-9AA7-F26305F13B03}" type="presOf" srcId="{2316720C-5C80-485B-8435-9DC11C44A78B}" destId="{704C5894-7315-4BE7-96F6-D615936FE281}" srcOrd="0" destOrd="0" presId="urn:microsoft.com/office/officeart/2005/8/layout/lProcess2"/>
    <dgm:cxn modelId="{2AB32B7B-853B-4D52-9E0B-E2896A9B166F}" type="presParOf" srcId="{98299D93-D9A7-48A8-BEF6-4CD38888ECD9}" destId="{5A3C5326-1A82-4A18-8718-DD5131123011}" srcOrd="0" destOrd="0" presId="urn:microsoft.com/office/officeart/2005/8/layout/lProcess2"/>
    <dgm:cxn modelId="{5A2086C5-0AEA-4658-83A4-486F9F56E1D9}" type="presParOf" srcId="{5A3C5326-1A82-4A18-8718-DD5131123011}" destId="{6F0F2C10-DFDF-4A2A-A6AA-7D9CFC5401E2}" srcOrd="0" destOrd="0" presId="urn:microsoft.com/office/officeart/2005/8/layout/lProcess2"/>
    <dgm:cxn modelId="{FC73BA9D-496A-45C1-87E7-349727BE7187}" type="presParOf" srcId="{5A3C5326-1A82-4A18-8718-DD5131123011}" destId="{37AE3D57-9B04-4D32-8A8A-C011DBEB822C}" srcOrd="1" destOrd="0" presId="urn:microsoft.com/office/officeart/2005/8/layout/lProcess2"/>
    <dgm:cxn modelId="{761A8D30-A61F-4187-A1DB-E10C97D3FF85}" type="presParOf" srcId="{5A3C5326-1A82-4A18-8718-DD5131123011}" destId="{937FE1C4-6DE5-457B-B86E-D9C134982F6A}" srcOrd="2" destOrd="0" presId="urn:microsoft.com/office/officeart/2005/8/layout/lProcess2"/>
    <dgm:cxn modelId="{885CC803-2854-4FC8-9BF8-CB396C901ED7}" type="presParOf" srcId="{937FE1C4-6DE5-457B-B86E-D9C134982F6A}" destId="{1FF4C114-5B5F-435D-8A32-0423BDDDB9C0}" srcOrd="0" destOrd="0" presId="urn:microsoft.com/office/officeart/2005/8/layout/lProcess2"/>
    <dgm:cxn modelId="{23734848-3A2C-43EE-8368-9C19F040BAB0}" type="presParOf" srcId="{1FF4C114-5B5F-435D-8A32-0423BDDDB9C0}" destId="{20285DC1-600C-4FFD-BA66-88BD5651C8A4}" srcOrd="0" destOrd="0" presId="urn:microsoft.com/office/officeart/2005/8/layout/lProcess2"/>
    <dgm:cxn modelId="{D012A294-0D06-4588-98C3-5CEAB7A76DD0}" type="presParOf" srcId="{1FF4C114-5B5F-435D-8A32-0423BDDDB9C0}" destId="{7785BDA7-27B3-4AC4-976E-B89461D55946}" srcOrd="1" destOrd="0" presId="urn:microsoft.com/office/officeart/2005/8/layout/lProcess2"/>
    <dgm:cxn modelId="{B4DD5D20-405D-44E0-A334-7B942C661043}" type="presParOf" srcId="{1FF4C114-5B5F-435D-8A32-0423BDDDB9C0}" destId="{59C85384-BA43-4825-A3DB-B61A83ED102E}" srcOrd="2" destOrd="0" presId="urn:microsoft.com/office/officeart/2005/8/layout/lProcess2"/>
    <dgm:cxn modelId="{3257BA78-38C6-46CE-BE5A-2FBF9D205488}" type="presParOf" srcId="{1FF4C114-5B5F-435D-8A32-0423BDDDB9C0}" destId="{C2E780C4-A1E6-497F-89AC-B6AEC80D9D96}" srcOrd="3" destOrd="0" presId="urn:microsoft.com/office/officeart/2005/8/layout/lProcess2"/>
    <dgm:cxn modelId="{8F5AC01F-CB2E-43E7-AB7A-5A6E040EB4BE}" type="presParOf" srcId="{1FF4C114-5B5F-435D-8A32-0423BDDDB9C0}" destId="{912C79D1-4383-43A6-A8B7-5BDE8C878606}" srcOrd="4" destOrd="0" presId="urn:microsoft.com/office/officeart/2005/8/layout/lProcess2"/>
    <dgm:cxn modelId="{F36FE37D-08C5-4095-BE47-E81DC676B6AF}" type="presParOf" srcId="{1FF4C114-5B5F-435D-8A32-0423BDDDB9C0}" destId="{432D1405-66F7-4EA5-8E7A-2BB3CCA2A5C1}" srcOrd="5" destOrd="0" presId="urn:microsoft.com/office/officeart/2005/8/layout/lProcess2"/>
    <dgm:cxn modelId="{C787928C-2BD5-44F1-B0F0-69C6629DB6B1}" type="presParOf" srcId="{1FF4C114-5B5F-435D-8A32-0423BDDDB9C0}" destId="{4B56230C-4409-48DF-97A5-2CD32061877A}" srcOrd="6" destOrd="0" presId="urn:microsoft.com/office/officeart/2005/8/layout/lProcess2"/>
    <dgm:cxn modelId="{F955893C-B6BE-46DF-B563-4B54E2DBC5D7}" type="presParOf" srcId="{1FF4C114-5B5F-435D-8A32-0423BDDDB9C0}" destId="{F9B936AF-CD6B-487C-96B5-6A52BCA0620C}" srcOrd="7" destOrd="0" presId="urn:microsoft.com/office/officeart/2005/8/layout/lProcess2"/>
    <dgm:cxn modelId="{F9395A57-EE46-4E10-80FC-DA85BEF2EEEA}" type="presParOf" srcId="{1FF4C114-5B5F-435D-8A32-0423BDDDB9C0}" destId="{704C5894-7315-4BE7-96F6-D615936FE281}"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B0C66E-33EA-4CFE-8754-805C8E73B25B}" type="doc">
      <dgm:prSet loTypeId="urn:microsoft.com/office/officeart/2005/8/layout/venn1" loCatId="relationship" qsTypeId="urn:microsoft.com/office/officeart/2005/8/quickstyle/simple1" qsCatId="simple" csTypeId="urn:microsoft.com/office/officeart/2005/8/colors/accent1_3" csCatId="accent1" phldr="1"/>
      <dgm:spPr/>
      <dgm:t>
        <a:bodyPr/>
        <a:lstStyle/>
        <a:p>
          <a:endParaRPr lang="sv-SE"/>
        </a:p>
      </dgm:t>
    </dgm:pt>
    <dgm:pt modelId="{1816CD05-779C-478E-B3DE-8D5BF1265CA0}">
      <dgm:prSet custT="1"/>
      <dgm:spPr/>
      <dgm:t>
        <a:bodyPr/>
        <a:lstStyle/>
        <a:p>
          <a:r>
            <a:rPr lang="sv-SE" sz="1400" dirty="0"/>
            <a:t>Förflyttningsinstruktör</a:t>
          </a:r>
        </a:p>
      </dgm:t>
    </dgm:pt>
    <dgm:pt modelId="{B016717A-7A4A-4407-9CAB-7E19E2BD07D9}" type="parTrans" cxnId="{5A532DD4-81C9-4364-8B95-482455D60E34}">
      <dgm:prSet/>
      <dgm:spPr/>
      <dgm:t>
        <a:bodyPr/>
        <a:lstStyle/>
        <a:p>
          <a:endParaRPr lang="sv-SE"/>
        </a:p>
      </dgm:t>
    </dgm:pt>
    <dgm:pt modelId="{142E4F38-B5EE-4B00-8DA8-170FBBCBE94E}" type="sibTrans" cxnId="{5A532DD4-81C9-4364-8B95-482455D60E34}">
      <dgm:prSet/>
      <dgm:spPr/>
      <dgm:t>
        <a:bodyPr/>
        <a:lstStyle/>
        <a:p>
          <a:endParaRPr lang="sv-SE"/>
        </a:p>
      </dgm:t>
    </dgm:pt>
    <dgm:pt modelId="{E7D4BDAE-60FA-4D25-8A8B-3D6CCC5466EE}">
      <dgm:prSet custT="1"/>
      <dgm:spPr/>
      <dgm:t>
        <a:bodyPr/>
        <a:lstStyle/>
        <a:p>
          <a:r>
            <a:rPr lang="sv-SE" sz="1400" dirty="0"/>
            <a:t>Biståndshandläggare</a:t>
          </a:r>
        </a:p>
      </dgm:t>
    </dgm:pt>
    <dgm:pt modelId="{E2E334CA-C302-4F97-B183-6370C18B0B58}" type="parTrans" cxnId="{58DC9535-D1E4-49D1-A3CC-1332E3C0EACC}">
      <dgm:prSet/>
      <dgm:spPr/>
      <dgm:t>
        <a:bodyPr/>
        <a:lstStyle/>
        <a:p>
          <a:endParaRPr lang="sv-SE"/>
        </a:p>
      </dgm:t>
    </dgm:pt>
    <dgm:pt modelId="{5AE2CE1C-0C2C-47DE-9423-25A9E9444D01}" type="sibTrans" cxnId="{58DC9535-D1E4-49D1-A3CC-1332E3C0EACC}">
      <dgm:prSet/>
      <dgm:spPr/>
      <dgm:t>
        <a:bodyPr/>
        <a:lstStyle/>
        <a:p>
          <a:endParaRPr lang="sv-SE"/>
        </a:p>
      </dgm:t>
    </dgm:pt>
    <dgm:pt modelId="{5F1B33F3-3973-46CA-9104-09E0D749FF30}">
      <dgm:prSet custT="1"/>
      <dgm:spPr/>
      <dgm:t>
        <a:bodyPr/>
        <a:lstStyle/>
        <a:p>
          <a:r>
            <a:rPr lang="sv-SE" sz="1400" dirty="0"/>
            <a:t>Avdelnings-/ enhetschef/ Verksamhetschef</a:t>
          </a:r>
        </a:p>
      </dgm:t>
    </dgm:pt>
    <dgm:pt modelId="{AD2D3B51-E997-4409-8AF3-67769A51E86F}" type="parTrans" cxnId="{64E545B5-BC44-4385-8CE1-B2A8ADB50AEE}">
      <dgm:prSet/>
      <dgm:spPr/>
      <dgm:t>
        <a:bodyPr/>
        <a:lstStyle/>
        <a:p>
          <a:endParaRPr lang="sv-SE"/>
        </a:p>
      </dgm:t>
    </dgm:pt>
    <dgm:pt modelId="{497C0AB2-00D0-49F2-901D-4BD816D48643}" type="sibTrans" cxnId="{64E545B5-BC44-4385-8CE1-B2A8ADB50AEE}">
      <dgm:prSet/>
      <dgm:spPr/>
      <dgm:t>
        <a:bodyPr/>
        <a:lstStyle/>
        <a:p>
          <a:endParaRPr lang="sv-SE"/>
        </a:p>
      </dgm:t>
    </dgm:pt>
    <dgm:pt modelId="{83FE110E-8DD5-4CA2-A362-2CFC44EF17C7}">
      <dgm:prSet custT="1"/>
      <dgm:spPr/>
      <dgm:t>
        <a:bodyPr/>
        <a:lstStyle/>
        <a:p>
          <a:r>
            <a:rPr lang="sv-SE" sz="1400" dirty="0"/>
            <a:t>Undersköterska</a:t>
          </a:r>
          <a:br>
            <a:rPr lang="sv-SE" sz="1400" dirty="0"/>
          </a:br>
          <a:r>
            <a:rPr lang="sv-SE" sz="1400" dirty="0"/>
            <a:t>Vårdbiträde</a:t>
          </a:r>
          <a:br>
            <a:rPr lang="sv-SE" sz="1400" dirty="0"/>
          </a:br>
          <a:r>
            <a:rPr lang="sv-SE" sz="1400" dirty="0"/>
            <a:t>Personlig assistent</a:t>
          </a:r>
        </a:p>
      </dgm:t>
    </dgm:pt>
    <dgm:pt modelId="{9B272B66-FF6B-4E76-861C-C041D6D11557}" type="parTrans" cxnId="{2AE64205-38B1-4BDD-9AD8-D7C26AD30A3D}">
      <dgm:prSet/>
      <dgm:spPr/>
      <dgm:t>
        <a:bodyPr/>
        <a:lstStyle/>
        <a:p>
          <a:endParaRPr lang="sv-SE"/>
        </a:p>
      </dgm:t>
    </dgm:pt>
    <dgm:pt modelId="{14C4CE85-60D2-4A83-B042-548E54646FBD}" type="sibTrans" cxnId="{2AE64205-38B1-4BDD-9AD8-D7C26AD30A3D}">
      <dgm:prSet/>
      <dgm:spPr/>
      <dgm:t>
        <a:bodyPr/>
        <a:lstStyle/>
        <a:p>
          <a:endParaRPr lang="sv-SE"/>
        </a:p>
      </dgm:t>
    </dgm:pt>
    <dgm:pt modelId="{2CA05294-E945-44A2-B076-20AC55659105}">
      <dgm:prSet custT="1"/>
      <dgm:spPr/>
      <dgm:t>
        <a:bodyPr/>
        <a:lstStyle/>
        <a:p>
          <a:r>
            <a:rPr lang="sv-SE" sz="1400" dirty="0"/>
            <a:t>Läkare</a:t>
          </a:r>
          <a:br>
            <a:rPr lang="sv-SE" sz="1400" dirty="0"/>
          </a:br>
          <a:r>
            <a:rPr lang="sv-SE" sz="1400" dirty="0"/>
            <a:t>Dietist</a:t>
          </a:r>
        </a:p>
      </dgm:t>
    </dgm:pt>
    <dgm:pt modelId="{4F073A6E-7593-43EC-8582-0E4DD7656BF8}" type="parTrans" cxnId="{F9A55D38-ECD5-4A18-8416-DECD1B073FE6}">
      <dgm:prSet/>
      <dgm:spPr/>
      <dgm:t>
        <a:bodyPr/>
        <a:lstStyle/>
        <a:p>
          <a:endParaRPr lang="sv-SE"/>
        </a:p>
      </dgm:t>
    </dgm:pt>
    <dgm:pt modelId="{31B2D390-863A-4A9F-8366-58F204573DF7}" type="sibTrans" cxnId="{F9A55D38-ECD5-4A18-8416-DECD1B073FE6}">
      <dgm:prSet/>
      <dgm:spPr/>
      <dgm:t>
        <a:bodyPr/>
        <a:lstStyle/>
        <a:p>
          <a:endParaRPr lang="sv-SE"/>
        </a:p>
      </dgm:t>
    </dgm:pt>
    <dgm:pt modelId="{2FD232D5-074C-4877-8AEF-4B3DFD1BD413}">
      <dgm:prSet custT="1"/>
      <dgm:spPr/>
      <dgm:t>
        <a:bodyPr/>
        <a:lstStyle/>
        <a:p>
          <a:r>
            <a:rPr lang="sv-SE" sz="1400" dirty="0"/>
            <a:t>Fysioterapeut</a:t>
          </a:r>
          <a:br>
            <a:rPr lang="sv-SE" sz="1400" dirty="0"/>
          </a:br>
          <a:r>
            <a:rPr lang="sv-SE" sz="1400" dirty="0"/>
            <a:t>Arbetsterapeut </a:t>
          </a:r>
          <a:br>
            <a:rPr lang="sv-SE" sz="1400" dirty="0"/>
          </a:br>
          <a:r>
            <a:rPr lang="sv-SE" sz="1400" dirty="0"/>
            <a:t>Sjuksköterska</a:t>
          </a:r>
        </a:p>
      </dgm:t>
    </dgm:pt>
    <dgm:pt modelId="{AC5A7E7E-D3F1-4B8A-8AB4-DD847EB4D81F}" type="parTrans" cxnId="{09F58AC3-C3B5-4411-9FCC-121A08E6A0F5}">
      <dgm:prSet/>
      <dgm:spPr/>
      <dgm:t>
        <a:bodyPr/>
        <a:lstStyle/>
        <a:p>
          <a:endParaRPr lang="sv-SE"/>
        </a:p>
      </dgm:t>
    </dgm:pt>
    <dgm:pt modelId="{1FEF3F30-03C6-492A-BAB2-98567D8B053B}" type="sibTrans" cxnId="{09F58AC3-C3B5-4411-9FCC-121A08E6A0F5}">
      <dgm:prSet/>
      <dgm:spPr/>
      <dgm:t>
        <a:bodyPr/>
        <a:lstStyle/>
        <a:p>
          <a:endParaRPr lang="sv-SE"/>
        </a:p>
      </dgm:t>
    </dgm:pt>
    <dgm:pt modelId="{B99A16FD-1364-4F92-BFB0-7FF2258BC548}">
      <dgm:prSet/>
      <dgm:spPr/>
      <dgm:t>
        <a:bodyPr/>
        <a:lstStyle/>
        <a:p>
          <a:endParaRPr lang="sv-SE"/>
        </a:p>
      </dgm:t>
    </dgm:pt>
    <dgm:pt modelId="{6EE0D711-93CC-4C97-A2CC-A6B8BA89A986}" type="parTrans" cxnId="{61650534-7E4D-46CD-9ACB-1475CD58DAD6}">
      <dgm:prSet/>
      <dgm:spPr/>
      <dgm:t>
        <a:bodyPr/>
        <a:lstStyle/>
        <a:p>
          <a:endParaRPr lang="sv-SE"/>
        </a:p>
      </dgm:t>
    </dgm:pt>
    <dgm:pt modelId="{82647802-31AB-40A1-9504-C739DD99002D}" type="sibTrans" cxnId="{61650534-7E4D-46CD-9ACB-1475CD58DAD6}">
      <dgm:prSet/>
      <dgm:spPr/>
      <dgm:t>
        <a:bodyPr/>
        <a:lstStyle/>
        <a:p>
          <a:endParaRPr lang="sv-SE"/>
        </a:p>
      </dgm:t>
    </dgm:pt>
    <dgm:pt modelId="{D3CC34F6-D811-4729-BF5D-41C7D94DDADC}">
      <dgm:prSet custT="1"/>
      <dgm:spPr/>
      <dgm:t>
        <a:bodyPr/>
        <a:lstStyle/>
        <a:p>
          <a:endParaRPr lang="sv-SE" sz="1400" dirty="0"/>
        </a:p>
      </dgm:t>
    </dgm:pt>
    <dgm:pt modelId="{4D54F8AA-EC21-4C87-836A-00A415F5E3B2}" type="parTrans" cxnId="{9450441E-A348-47A7-ABA2-29F1077A68B6}">
      <dgm:prSet/>
      <dgm:spPr/>
      <dgm:t>
        <a:bodyPr/>
        <a:lstStyle/>
        <a:p>
          <a:endParaRPr lang="sv-SE"/>
        </a:p>
      </dgm:t>
    </dgm:pt>
    <dgm:pt modelId="{FB1CCA8C-0145-42F3-91AA-C0294A28FE62}" type="sibTrans" cxnId="{9450441E-A348-47A7-ABA2-29F1077A68B6}">
      <dgm:prSet/>
      <dgm:spPr/>
      <dgm:t>
        <a:bodyPr/>
        <a:lstStyle/>
        <a:p>
          <a:endParaRPr lang="sv-SE"/>
        </a:p>
      </dgm:t>
    </dgm:pt>
    <dgm:pt modelId="{55AB7A4C-3BA8-4D1A-90EA-F965F5FF227A}">
      <dgm:prSet custT="1"/>
      <dgm:spPr/>
      <dgm:t>
        <a:bodyPr/>
        <a:lstStyle/>
        <a:p>
          <a:r>
            <a:rPr lang="sv-SE" sz="1400" dirty="0"/>
            <a:t>Anhörig</a:t>
          </a:r>
        </a:p>
      </dgm:t>
    </dgm:pt>
    <dgm:pt modelId="{B264236D-F2B9-4C2A-8284-49D448EE33A3}" type="parTrans" cxnId="{8B66473F-B6A4-4ABE-AADE-1387003AF802}">
      <dgm:prSet/>
      <dgm:spPr/>
      <dgm:t>
        <a:bodyPr/>
        <a:lstStyle/>
        <a:p>
          <a:endParaRPr lang="sv-SE"/>
        </a:p>
      </dgm:t>
    </dgm:pt>
    <dgm:pt modelId="{9B036F4E-72B3-4279-8551-5EC95BBBF780}" type="sibTrans" cxnId="{8B66473F-B6A4-4ABE-AADE-1387003AF802}">
      <dgm:prSet/>
      <dgm:spPr/>
      <dgm:t>
        <a:bodyPr/>
        <a:lstStyle/>
        <a:p>
          <a:endParaRPr lang="sv-SE"/>
        </a:p>
      </dgm:t>
    </dgm:pt>
    <dgm:pt modelId="{86026A60-5496-4093-B711-45BAEA229C6B}" type="pres">
      <dgm:prSet presAssocID="{9DB0C66E-33EA-4CFE-8754-805C8E73B25B}" presName="compositeShape" presStyleCnt="0">
        <dgm:presLayoutVars>
          <dgm:chMax val="7"/>
          <dgm:dir/>
          <dgm:resizeHandles val="exact"/>
        </dgm:presLayoutVars>
      </dgm:prSet>
      <dgm:spPr/>
    </dgm:pt>
    <dgm:pt modelId="{6B13C95B-7D5B-42B5-9D83-6A09B72FB6EA}" type="pres">
      <dgm:prSet presAssocID="{1816CD05-779C-478E-B3DE-8D5BF1265CA0}" presName="circ1" presStyleLbl="vennNode1" presStyleIdx="0" presStyleCnt="7"/>
      <dgm:spPr/>
    </dgm:pt>
    <dgm:pt modelId="{D8D304EA-E243-4356-A14A-AF42F0B5A127}" type="pres">
      <dgm:prSet presAssocID="{1816CD05-779C-478E-B3DE-8D5BF1265CA0}" presName="circ1Tx" presStyleLbl="revTx" presStyleIdx="0" presStyleCnt="0" custScaleX="119556">
        <dgm:presLayoutVars>
          <dgm:chMax val="0"/>
          <dgm:chPref val="0"/>
          <dgm:bulletEnabled val="1"/>
        </dgm:presLayoutVars>
      </dgm:prSet>
      <dgm:spPr/>
    </dgm:pt>
    <dgm:pt modelId="{E88D356A-965C-4040-B1E2-6541235C70AB}" type="pres">
      <dgm:prSet presAssocID="{E7D4BDAE-60FA-4D25-8A8B-3D6CCC5466EE}" presName="circ2" presStyleLbl="vennNode1" presStyleIdx="1" presStyleCnt="7"/>
      <dgm:spPr/>
    </dgm:pt>
    <dgm:pt modelId="{4455835B-0B75-4485-A58F-EABC21E3683D}" type="pres">
      <dgm:prSet presAssocID="{E7D4BDAE-60FA-4D25-8A8B-3D6CCC5466EE}" presName="circ2Tx" presStyleLbl="revTx" presStyleIdx="0" presStyleCnt="0" custScaleX="115262">
        <dgm:presLayoutVars>
          <dgm:chMax val="0"/>
          <dgm:chPref val="0"/>
          <dgm:bulletEnabled val="1"/>
        </dgm:presLayoutVars>
      </dgm:prSet>
      <dgm:spPr/>
    </dgm:pt>
    <dgm:pt modelId="{BCB741AB-D7EB-4B54-97F7-9A4AFE643D8E}" type="pres">
      <dgm:prSet presAssocID="{55AB7A4C-3BA8-4D1A-90EA-F965F5FF227A}" presName="circ3" presStyleLbl="vennNode1" presStyleIdx="2" presStyleCnt="7"/>
      <dgm:spPr/>
    </dgm:pt>
    <dgm:pt modelId="{33D899AB-6D3C-4A24-A258-F723F918E1F9}" type="pres">
      <dgm:prSet presAssocID="{55AB7A4C-3BA8-4D1A-90EA-F965F5FF227A}" presName="circ3Tx" presStyleLbl="revTx" presStyleIdx="0" presStyleCnt="0">
        <dgm:presLayoutVars>
          <dgm:chMax val="0"/>
          <dgm:chPref val="0"/>
          <dgm:bulletEnabled val="1"/>
        </dgm:presLayoutVars>
      </dgm:prSet>
      <dgm:spPr/>
    </dgm:pt>
    <dgm:pt modelId="{C131152E-1539-4E78-9242-9D94DCE6C75A}" type="pres">
      <dgm:prSet presAssocID="{5F1B33F3-3973-46CA-9104-09E0D749FF30}" presName="circ4" presStyleLbl="vennNode1" presStyleIdx="3" presStyleCnt="7"/>
      <dgm:spPr/>
    </dgm:pt>
    <dgm:pt modelId="{C939292E-94CA-4C34-998D-98BE7C99863D}" type="pres">
      <dgm:prSet presAssocID="{5F1B33F3-3973-46CA-9104-09E0D749FF30}" presName="circ4Tx" presStyleLbl="revTx" presStyleIdx="0" presStyleCnt="0">
        <dgm:presLayoutVars>
          <dgm:chMax val="0"/>
          <dgm:chPref val="0"/>
          <dgm:bulletEnabled val="1"/>
        </dgm:presLayoutVars>
      </dgm:prSet>
      <dgm:spPr/>
    </dgm:pt>
    <dgm:pt modelId="{D88882B9-90EF-4034-A0F3-9F557620BDCD}" type="pres">
      <dgm:prSet presAssocID="{83FE110E-8DD5-4CA2-A362-2CFC44EF17C7}" presName="circ5" presStyleLbl="vennNode1" presStyleIdx="4" presStyleCnt="7" custLinFactNeighborX="-2443" custLinFactNeighborY="-17256"/>
      <dgm:spPr/>
    </dgm:pt>
    <dgm:pt modelId="{F39F1613-F47A-4F11-B42A-67DBFC6B2AA3}" type="pres">
      <dgm:prSet presAssocID="{83FE110E-8DD5-4CA2-A362-2CFC44EF17C7}" presName="circ5Tx" presStyleLbl="revTx" presStyleIdx="0" presStyleCnt="0">
        <dgm:presLayoutVars>
          <dgm:chMax val="0"/>
          <dgm:chPref val="0"/>
          <dgm:bulletEnabled val="1"/>
        </dgm:presLayoutVars>
      </dgm:prSet>
      <dgm:spPr/>
    </dgm:pt>
    <dgm:pt modelId="{59869BE0-83A5-4DDD-ABB8-E57A831E5130}" type="pres">
      <dgm:prSet presAssocID="{2CA05294-E945-44A2-B076-20AC55659105}" presName="circ6" presStyleLbl="vennNode1" presStyleIdx="5" presStyleCnt="7"/>
      <dgm:spPr/>
    </dgm:pt>
    <dgm:pt modelId="{56F21EDB-1418-4A6C-8935-ACEABC60B81B}" type="pres">
      <dgm:prSet presAssocID="{2CA05294-E945-44A2-B076-20AC55659105}" presName="circ6Tx" presStyleLbl="revTx" presStyleIdx="0" presStyleCnt="0">
        <dgm:presLayoutVars>
          <dgm:chMax val="0"/>
          <dgm:chPref val="0"/>
          <dgm:bulletEnabled val="1"/>
        </dgm:presLayoutVars>
      </dgm:prSet>
      <dgm:spPr/>
    </dgm:pt>
    <dgm:pt modelId="{60EB5C84-49E3-41E9-92B6-BD081CB496B9}" type="pres">
      <dgm:prSet presAssocID="{2FD232D5-074C-4877-8AEF-4B3DFD1BD413}" presName="circ7" presStyleLbl="vennNode1" presStyleIdx="6" presStyleCnt="7" custScaleX="112055" custScaleY="113887"/>
      <dgm:spPr/>
    </dgm:pt>
    <dgm:pt modelId="{197C377C-260A-4983-99E0-6D3531DDC241}" type="pres">
      <dgm:prSet presAssocID="{2FD232D5-074C-4877-8AEF-4B3DFD1BD413}" presName="circ7Tx" presStyleLbl="revTx" presStyleIdx="0" presStyleCnt="0">
        <dgm:presLayoutVars>
          <dgm:chMax val="0"/>
          <dgm:chPref val="0"/>
          <dgm:bulletEnabled val="1"/>
        </dgm:presLayoutVars>
      </dgm:prSet>
      <dgm:spPr/>
    </dgm:pt>
  </dgm:ptLst>
  <dgm:cxnLst>
    <dgm:cxn modelId="{2AE64205-38B1-4BDD-9AD8-D7C26AD30A3D}" srcId="{9DB0C66E-33EA-4CFE-8754-805C8E73B25B}" destId="{83FE110E-8DD5-4CA2-A362-2CFC44EF17C7}" srcOrd="4" destOrd="0" parTransId="{9B272B66-FF6B-4E76-861C-C041D6D11557}" sibTransId="{14C4CE85-60D2-4A83-B042-548E54646FBD}"/>
    <dgm:cxn modelId="{07AA400B-D629-4645-9FEA-936244A5EAAB}" type="presOf" srcId="{2CA05294-E945-44A2-B076-20AC55659105}" destId="{56F21EDB-1418-4A6C-8935-ACEABC60B81B}" srcOrd="0" destOrd="0" presId="urn:microsoft.com/office/officeart/2005/8/layout/venn1"/>
    <dgm:cxn modelId="{321F000E-ECA3-4EB5-AE6A-B5EBC9F4DCEE}" type="presOf" srcId="{55AB7A4C-3BA8-4D1A-90EA-F965F5FF227A}" destId="{33D899AB-6D3C-4A24-A258-F723F918E1F9}" srcOrd="0" destOrd="0" presId="urn:microsoft.com/office/officeart/2005/8/layout/venn1"/>
    <dgm:cxn modelId="{8683F714-2966-4C6D-9995-1085076AFFC4}" type="presOf" srcId="{2FD232D5-074C-4877-8AEF-4B3DFD1BD413}" destId="{197C377C-260A-4983-99E0-6D3531DDC241}" srcOrd="0" destOrd="0" presId="urn:microsoft.com/office/officeart/2005/8/layout/venn1"/>
    <dgm:cxn modelId="{9450441E-A348-47A7-ABA2-29F1077A68B6}" srcId="{9DB0C66E-33EA-4CFE-8754-805C8E73B25B}" destId="{D3CC34F6-D811-4729-BF5D-41C7D94DDADC}" srcOrd="7" destOrd="0" parTransId="{4D54F8AA-EC21-4C87-836A-00A415F5E3B2}" sibTransId="{FB1CCA8C-0145-42F3-91AA-C0294A28FE62}"/>
    <dgm:cxn modelId="{61650534-7E4D-46CD-9ACB-1475CD58DAD6}" srcId="{9DB0C66E-33EA-4CFE-8754-805C8E73B25B}" destId="{B99A16FD-1364-4F92-BFB0-7FF2258BC548}" srcOrd="8" destOrd="0" parTransId="{6EE0D711-93CC-4C97-A2CC-A6B8BA89A986}" sibTransId="{82647802-31AB-40A1-9504-C739DD99002D}"/>
    <dgm:cxn modelId="{58DC9535-D1E4-49D1-A3CC-1332E3C0EACC}" srcId="{9DB0C66E-33EA-4CFE-8754-805C8E73B25B}" destId="{E7D4BDAE-60FA-4D25-8A8B-3D6CCC5466EE}" srcOrd="1" destOrd="0" parTransId="{E2E334CA-C302-4F97-B183-6370C18B0B58}" sibTransId="{5AE2CE1C-0C2C-47DE-9423-25A9E9444D01}"/>
    <dgm:cxn modelId="{F9A55D38-ECD5-4A18-8416-DECD1B073FE6}" srcId="{9DB0C66E-33EA-4CFE-8754-805C8E73B25B}" destId="{2CA05294-E945-44A2-B076-20AC55659105}" srcOrd="5" destOrd="0" parTransId="{4F073A6E-7593-43EC-8582-0E4DD7656BF8}" sibTransId="{31B2D390-863A-4A9F-8366-58F204573DF7}"/>
    <dgm:cxn modelId="{8B66473F-B6A4-4ABE-AADE-1387003AF802}" srcId="{9DB0C66E-33EA-4CFE-8754-805C8E73B25B}" destId="{55AB7A4C-3BA8-4D1A-90EA-F965F5FF227A}" srcOrd="2" destOrd="0" parTransId="{B264236D-F2B9-4C2A-8284-49D448EE33A3}" sibTransId="{9B036F4E-72B3-4279-8551-5EC95BBBF780}"/>
    <dgm:cxn modelId="{2D45155A-EAEF-4F26-B547-A6F43C42D5F3}" type="presOf" srcId="{E7D4BDAE-60FA-4D25-8A8B-3D6CCC5466EE}" destId="{4455835B-0B75-4485-A58F-EABC21E3683D}" srcOrd="0" destOrd="0" presId="urn:microsoft.com/office/officeart/2005/8/layout/venn1"/>
    <dgm:cxn modelId="{5015A95A-BD8E-499E-9113-619C7D90CD4C}" type="presOf" srcId="{9DB0C66E-33EA-4CFE-8754-805C8E73B25B}" destId="{86026A60-5496-4093-B711-45BAEA229C6B}" srcOrd="0" destOrd="0" presId="urn:microsoft.com/office/officeart/2005/8/layout/venn1"/>
    <dgm:cxn modelId="{7157CF9A-029F-445E-9D32-97B558632763}" type="presOf" srcId="{5F1B33F3-3973-46CA-9104-09E0D749FF30}" destId="{C939292E-94CA-4C34-998D-98BE7C99863D}" srcOrd="0" destOrd="0" presId="urn:microsoft.com/office/officeart/2005/8/layout/venn1"/>
    <dgm:cxn modelId="{64E545B5-BC44-4385-8CE1-B2A8ADB50AEE}" srcId="{9DB0C66E-33EA-4CFE-8754-805C8E73B25B}" destId="{5F1B33F3-3973-46CA-9104-09E0D749FF30}" srcOrd="3" destOrd="0" parTransId="{AD2D3B51-E997-4409-8AF3-67769A51E86F}" sibTransId="{497C0AB2-00D0-49F2-901D-4BD816D48643}"/>
    <dgm:cxn modelId="{09F58AC3-C3B5-4411-9FCC-121A08E6A0F5}" srcId="{9DB0C66E-33EA-4CFE-8754-805C8E73B25B}" destId="{2FD232D5-074C-4877-8AEF-4B3DFD1BD413}" srcOrd="6" destOrd="0" parTransId="{AC5A7E7E-D3F1-4B8A-8AB4-DD847EB4D81F}" sibTransId="{1FEF3F30-03C6-492A-BAB2-98567D8B053B}"/>
    <dgm:cxn modelId="{5A532DD4-81C9-4364-8B95-482455D60E34}" srcId="{9DB0C66E-33EA-4CFE-8754-805C8E73B25B}" destId="{1816CD05-779C-478E-B3DE-8D5BF1265CA0}" srcOrd="0" destOrd="0" parTransId="{B016717A-7A4A-4407-9CAB-7E19E2BD07D9}" sibTransId="{142E4F38-B5EE-4B00-8DA8-170FBBCBE94E}"/>
    <dgm:cxn modelId="{788363E4-1FA8-42A6-AAEA-DFC928C32893}" type="presOf" srcId="{1816CD05-779C-478E-B3DE-8D5BF1265CA0}" destId="{D8D304EA-E243-4356-A14A-AF42F0B5A127}" srcOrd="0" destOrd="0" presId="urn:microsoft.com/office/officeart/2005/8/layout/venn1"/>
    <dgm:cxn modelId="{A49D9AF3-8318-4E3B-9300-842B8D540BF5}" type="presOf" srcId="{83FE110E-8DD5-4CA2-A362-2CFC44EF17C7}" destId="{F39F1613-F47A-4F11-B42A-67DBFC6B2AA3}" srcOrd="0" destOrd="0" presId="urn:microsoft.com/office/officeart/2005/8/layout/venn1"/>
    <dgm:cxn modelId="{CA4C4B43-8233-4958-B8D1-4704667B794D}" type="presParOf" srcId="{86026A60-5496-4093-B711-45BAEA229C6B}" destId="{6B13C95B-7D5B-42B5-9D83-6A09B72FB6EA}" srcOrd="0" destOrd="0" presId="urn:microsoft.com/office/officeart/2005/8/layout/venn1"/>
    <dgm:cxn modelId="{B56C18B3-4037-4CF1-AF06-EA481EC683AE}" type="presParOf" srcId="{86026A60-5496-4093-B711-45BAEA229C6B}" destId="{D8D304EA-E243-4356-A14A-AF42F0B5A127}" srcOrd="1" destOrd="0" presId="urn:microsoft.com/office/officeart/2005/8/layout/venn1"/>
    <dgm:cxn modelId="{D1FF62B8-5EF6-40D1-956C-CC0DCACB493B}" type="presParOf" srcId="{86026A60-5496-4093-B711-45BAEA229C6B}" destId="{E88D356A-965C-4040-B1E2-6541235C70AB}" srcOrd="2" destOrd="0" presId="urn:microsoft.com/office/officeart/2005/8/layout/venn1"/>
    <dgm:cxn modelId="{584370B0-CDDB-4362-A04D-A4AFE7DBAD6A}" type="presParOf" srcId="{86026A60-5496-4093-B711-45BAEA229C6B}" destId="{4455835B-0B75-4485-A58F-EABC21E3683D}" srcOrd="3" destOrd="0" presId="urn:microsoft.com/office/officeart/2005/8/layout/venn1"/>
    <dgm:cxn modelId="{7A8AAC67-4569-44EB-84DB-CEE927DFBBF4}" type="presParOf" srcId="{86026A60-5496-4093-B711-45BAEA229C6B}" destId="{BCB741AB-D7EB-4B54-97F7-9A4AFE643D8E}" srcOrd="4" destOrd="0" presId="urn:microsoft.com/office/officeart/2005/8/layout/venn1"/>
    <dgm:cxn modelId="{AAEA6612-FA85-4A08-9317-66EDBFC02A21}" type="presParOf" srcId="{86026A60-5496-4093-B711-45BAEA229C6B}" destId="{33D899AB-6D3C-4A24-A258-F723F918E1F9}" srcOrd="5" destOrd="0" presId="urn:microsoft.com/office/officeart/2005/8/layout/venn1"/>
    <dgm:cxn modelId="{D1C7DABB-1493-42AB-B684-2684DE7351C5}" type="presParOf" srcId="{86026A60-5496-4093-B711-45BAEA229C6B}" destId="{C131152E-1539-4E78-9242-9D94DCE6C75A}" srcOrd="6" destOrd="0" presId="urn:microsoft.com/office/officeart/2005/8/layout/venn1"/>
    <dgm:cxn modelId="{4CEBC260-F3C8-47C7-BFB2-CE122AF1AC38}" type="presParOf" srcId="{86026A60-5496-4093-B711-45BAEA229C6B}" destId="{C939292E-94CA-4C34-998D-98BE7C99863D}" srcOrd="7" destOrd="0" presId="urn:microsoft.com/office/officeart/2005/8/layout/venn1"/>
    <dgm:cxn modelId="{29DB6547-3FE9-4A1C-B7FE-06C396550634}" type="presParOf" srcId="{86026A60-5496-4093-B711-45BAEA229C6B}" destId="{D88882B9-90EF-4034-A0F3-9F557620BDCD}" srcOrd="8" destOrd="0" presId="urn:microsoft.com/office/officeart/2005/8/layout/venn1"/>
    <dgm:cxn modelId="{69EDB870-6D9B-4440-8EF9-E182B8E5138A}" type="presParOf" srcId="{86026A60-5496-4093-B711-45BAEA229C6B}" destId="{F39F1613-F47A-4F11-B42A-67DBFC6B2AA3}" srcOrd="9" destOrd="0" presId="urn:microsoft.com/office/officeart/2005/8/layout/venn1"/>
    <dgm:cxn modelId="{0BE39F46-653F-43C5-866A-8DD747C48DA4}" type="presParOf" srcId="{86026A60-5496-4093-B711-45BAEA229C6B}" destId="{59869BE0-83A5-4DDD-ABB8-E57A831E5130}" srcOrd="10" destOrd="0" presId="urn:microsoft.com/office/officeart/2005/8/layout/venn1"/>
    <dgm:cxn modelId="{1FF3D99F-26B5-4EE0-A0E2-62A5F7ACE736}" type="presParOf" srcId="{86026A60-5496-4093-B711-45BAEA229C6B}" destId="{56F21EDB-1418-4A6C-8935-ACEABC60B81B}" srcOrd="11" destOrd="0" presId="urn:microsoft.com/office/officeart/2005/8/layout/venn1"/>
    <dgm:cxn modelId="{235CBA3A-8ABC-4079-AF39-4A9406FD8ACC}" type="presParOf" srcId="{86026A60-5496-4093-B711-45BAEA229C6B}" destId="{60EB5C84-49E3-41E9-92B6-BD081CB496B9}" srcOrd="12" destOrd="0" presId="urn:microsoft.com/office/officeart/2005/8/layout/venn1"/>
    <dgm:cxn modelId="{BC9F69A4-49CA-47E2-BA70-ECC6440DDF4A}" type="presParOf" srcId="{86026A60-5496-4093-B711-45BAEA229C6B}" destId="{197C377C-260A-4983-99E0-6D3531DDC241}"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3531D9-2961-47EF-9128-4F309FCE6D3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sv-SE"/>
        </a:p>
      </dgm:t>
    </dgm:pt>
    <dgm:pt modelId="{4F7F9662-F007-4809-AA2F-3060A7E53B5C}">
      <dgm:prSet/>
      <dgm:spPr/>
      <dgm:t>
        <a:bodyPr/>
        <a:lstStyle/>
        <a:p>
          <a:r>
            <a:rPr lang="sv-SE" dirty="0"/>
            <a:t>Madrasser och dynor, avlasta och ta bort tryck</a:t>
          </a:r>
        </a:p>
      </dgm:t>
    </dgm:pt>
    <dgm:pt modelId="{DEE34854-6D06-4921-9BD6-B2AFA9B24229}" type="parTrans" cxnId="{961FC36B-A836-470E-BCE6-EB7DD92EBA85}">
      <dgm:prSet/>
      <dgm:spPr/>
      <dgm:t>
        <a:bodyPr/>
        <a:lstStyle/>
        <a:p>
          <a:endParaRPr lang="sv-SE"/>
        </a:p>
      </dgm:t>
    </dgm:pt>
    <dgm:pt modelId="{D10B69C1-E0B4-4094-8688-AF356FEFDBB3}" type="sibTrans" cxnId="{961FC36B-A836-470E-BCE6-EB7DD92EBA85}">
      <dgm:prSet/>
      <dgm:spPr/>
      <dgm:t>
        <a:bodyPr/>
        <a:lstStyle/>
        <a:p>
          <a:endParaRPr lang="sv-SE"/>
        </a:p>
      </dgm:t>
    </dgm:pt>
    <dgm:pt modelId="{C6ABC677-4BA4-44C8-AA4C-B46ED741DEFF}">
      <dgm:prSet/>
      <dgm:spPr/>
      <dgm:t>
        <a:bodyPr/>
        <a:lstStyle/>
        <a:p>
          <a:r>
            <a:rPr lang="sv-SE" dirty="0"/>
            <a:t>Lägesändring och positionering, tryckavlastande hjälpmedel</a:t>
          </a:r>
        </a:p>
      </dgm:t>
    </dgm:pt>
    <dgm:pt modelId="{E6271D83-5906-488F-997D-EF0CE71BCA4A}" type="parTrans" cxnId="{473F6284-37C4-4191-8D96-8F112AA2BD69}">
      <dgm:prSet/>
      <dgm:spPr/>
      <dgm:t>
        <a:bodyPr/>
        <a:lstStyle/>
        <a:p>
          <a:endParaRPr lang="sv-SE"/>
        </a:p>
      </dgm:t>
    </dgm:pt>
    <dgm:pt modelId="{611A681C-2DD3-4842-B818-318FF83A83BD}" type="sibTrans" cxnId="{473F6284-37C4-4191-8D96-8F112AA2BD69}">
      <dgm:prSet/>
      <dgm:spPr/>
      <dgm:t>
        <a:bodyPr/>
        <a:lstStyle/>
        <a:p>
          <a:endParaRPr lang="sv-SE"/>
        </a:p>
      </dgm:t>
    </dgm:pt>
    <dgm:pt modelId="{D470EBE6-49A3-404A-B08C-31597DAE6083}">
      <dgm:prSet/>
      <dgm:spPr/>
      <dgm:t>
        <a:bodyPr/>
        <a:lstStyle/>
        <a:p>
          <a:r>
            <a:rPr lang="sv-SE" dirty="0"/>
            <a:t>Förflyttningsteknik och friktionsminskande hjälpmedel</a:t>
          </a:r>
        </a:p>
      </dgm:t>
    </dgm:pt>
    <dgm:pt modelId="{93E8B379-CB68-4130-82D0-C7928567B71B}" type="parTrans" cxnId="{09A0D3A3-9A02-4CAC-8372-4F26C65FAFE4}">
      <dgm:prSet/>
      <dgm:spPr/>
      <dgm:t>
        <a:bodyPr/>
        <a:lstStyle/>
        <a:p>
          <a:endParaRPr lang="sv-SE"/>
        </a:p>
      </dgm:t>
    </dgm:pt>
    <dgm:pt modelId="{D097A5C7-565C-42D5-B47C-78062CF8B07D}" type="sibTrans" cxnId="{09A0D3A3-9A02-4CAC-8372-4F26C65FAFE4}">
      <dgm:prSet/>
      <dgm:spPr/>
      <dgm:t>
        <a:bodyPr/>
        <a:lstStyle/>
        <a:p>
          <a:endParaRPr lang="sv-SE"/>
        </a:p>
      </dgm:t>
    </dgm:pt>
    <dgm:pt modelId="{52DD069C-8B0A-4E09-8022-5BE93FE0E87E}">
      <dgm:prSet/>
      <dgm:spPr/>
      <dgm:t>
        <a:bodyPr/>
        <a:lstStyle/>
        <a:p>
          <a:r>
            <a:rPr lang="sv-SE" dirty="0"/>
            <a:t>Energi- och näringstillförsel</a:t>
          </a:r>
        </a:p>
      </dgm:t>
    </dgm:pt>
    <dgm:pt modelId="{C09B1FA1-E57E-4CED-9C2D-A7D9443CDFC1}" type="parTrans" cxnId="{7BE834EB-8BCF-4830-8363-49019EC0AF27}">
      <dgm:prSet/>
      <dgm:spPr/>
      <dgm:t>
        <a:bodyPr/>
        <a:lstStyle/>
        <a:p>
          <a:endParaRPr lang="sv-SE"/>
        </a:p>
      </dgm:t>
    </dgm:pt>
    <dgm:pt modelId="{EC435EE0-B2ED-4A7C-AC44-1EE2D1ADE049}" type="sibTrans" cxnId="{7BE834EB-8BCF-4830-8363-49019EC0AF27}">
      <dgm:prSet/>
      <dgm:spPr/>
      <dgm:t>
        <a:bodyPr/>
        <a:lstStyle/>
        <a:p>
          <a:endParaRPr lang="sv-SE"/>
        </a:p>
      </dgm:t>
    </dgm:pt>
    <dgm:pt modelId="{2ED67A6A-DFB9-4C8E-B8E3-E9060A2BB700}" type="pres">
      <dgm:prSet presAssocID="{323531D9-2961-47EF-9128-4F309FCE6D33}" presName="Name0" presStyleCnt="0">
        <dgm:presLayoutVars>
          <dgm:dir/>
          <dgm:animLvl val="lvl"/>
          <dgm:resizeHandles val="exact"/>
        </dgm:presLayoutVars>
      </dgm:prSet>
      <dgm:spPr/>
    </dgm:pt>
    <dgm:pt modelId="{84798924-1B3C-411D-9523-10C1D0F9FC08}" type="pres">
      <dgm:prSet presAssocID="{4F7F9662-F007-4809-AA2F-3060A7E53B5C}" presName="composite" presStyleCnt="0"/>
      <dgm:spPr/>
    </dgm:pt>
    <dgm:pt modelId="{75320656-53B1-4908-979B-3828C28EB794}" type="pres">
      <dgm:prSet presAssocID="{4F7F9662-F007-4809-AA2F-3060A7E53B5C}" presName="parTx" presStyleLbl="alignNode1" presStyleIdx="0" presStyleCnt="4">
        <dgm:presLayoutVars>
          <dgm:chMax val="0"/>
          <dgm:chPref val="0"/>
          <dgm:bulletEnabled val="1"/>
        </dgm:presLayoutVars>
      </dgm:prSet>
      <dgm:spPr/>
    </dgm:pt>
    <dgm:pt modelId="{6C943943-92E3-48B4-9A3A-EC7CB8726D97}" type="pres">
      <dgm:prSet presAssocID="{4F7F9662-F007-4809-AA2F-3060A7E53B5C}" presName="desTx" presStyleLbl="alignAccFollowNode1" presStyleIdx="0" presStyleCnt="4">
        <dgm:presLayoutVars>
          <dgm:bulletEnabled val="1"/>
        </dgm:presLayoutVars>
      </dgm:prSet>
      <dgm:spPr/>
    </dgm:pt>
    <dgm:pt modelId="{ACBDFF21-2F68-43F0-9E39-C1E2F2FAF348}" type="pres">
      <dgm:prSet presAssocID="{D10B69C1-E0B4-4094-8688-AF356FEFDBB3}" presName="space" presStyleCnt="0"/>
      <dgm:spPr/>
    </dgm:pt>
    <dgm:pt modelId="{4A5BE636-9A12-4D8D-8849-997CC9FA6BF9}" type="pres">
      <dgm:prSet presAssocID="{C6ABC677-4BA4-44C8-AA4C-B46ED741DEFF}" presName="composite" presStyleCnt="0"/>
      <dgm:spPr/>
    </dgm:pt>
    <dgm:pt modelId="{FB501861-34C8-4B03-8DB4-48F97D3E3368}" type="pres">
      <dgm:prSet presAssocID="{C6ABC677-4BA4-44C8-AA4C-B46ED741DEFF}" presName="parTx" presStyleLbl="alignNode1" presStyleIdx="1" presStyleCnt="4">
        <dgm:presLayoutVars>
          <dgm:chMax val="0"/>
          <dgm:chPref val="0"/>
          <dgm:bulletEnabled val="1"/>
        </dgm:presLayoutVars>
      </dgm:prSet>
      <dgm:spPr/>
    </dgm:pt>
    <dgm:pt modelId="{69D7CC9C-02BC-44FB-95E4-F975A68DD93E}" type="pres">
      <dgm:prSet presAssocID="{C6ABC677-4BA4-44C8-AA4C-B46ED741DEFF}" presName="desTx" presStyleLbl="alignAccFollowNode1" presStyleIdx="1" presStyleCnt="4">
        <dgm:presLayoutVars>
          <dgm:bulletEnabled val="1"/>
        </dgm:presLayoutVars>
      </dgm:prSet>
      <dgm:spPr/>
    </dgm:pt>
    <dgm:pt modelId="{2670F089-35D6-4660-AE68-B68765921711}" type="pres">
      <dgm:prSet presAssocID="{611A681C-2DD3-4842-B818-318FF83A83BD}" presName="space" presStyleCnt="0"/>
      <dgm:spPr/>
    </dgm:pt>
    <dgm:pt modelId="{44AFA4A2-9BF5-4129-A4B6-C973A8A855F3}" type="pres">
      <dgm:prSet presAssocID="{D470EBE6-49A3-404A-B08C-31597DAE6083}" presName="composite" presStyleCnt="0"/>
      <dgm:spPr/>
    </dgm:pt>
    <dgm:pt modelId="{BEA547AB-26D0-49CB-BDB0-D936D75D596E}" type="pres">
      <dgm:prSet presAssocID="{D470EBE6-49A3-404A-B08C-31597DAE6083}" presName="parTx" presStyleLbl="alignNode1" presStyleIdx="2" presStyleCnt="4">
        <dgm:presLayoutVars>
          <dgm:chMax val="0"/>
          <dgm:chPref val="0"/>
          <dgm:bulletEnabled val="1"/>
        </dgm:presLayoutVars>
      </dgm:prSet>
      <dgm:spPr/>
    </dgm:pt>
    <dgm:pt modelId="{2A4ECF3C-6791-443B-B13B-17732DC87468}" type="pres">
      <dgm:prSet presAssocID="{D470EBE6-49A3-404A-B08C-31597DAE6083}" presName="desTx" presStyleLbl="alignAccFollowNode1" presStyleIdx="2" presStyleCnt="4">
        <dgm:presLayoutVars>
          <dgm:bulletEnabled val="1"/>
        </dgm:presLayoutVars>
      </dgm:prSet>
      <dgm:spPr/>
    </dgm:pt>
    <dgm:pt modelId="{2550B0C2-CD18-48E7-B625-3947936B4996}" type="pres">
      <dgm:prSet presAssocID="{D097A5C7-565C-42D5-B47C-78062CF8B07D}" presName="space" presStyleCnt="0"/>
      <dgm:spPr/>
    </dgm:pt>
    <dgm:pt modelId="{070D1EE8-6F2B-43D5-96BF-713690EF8959}" type="pres">
      <dgm:prSet presAssocID="{52DD069C-8B0A-4E09-8022-5BE93FE0E87E}" presName="composite" presStyleCnt="0"/>
      <dgm:spPr/>
    </dgm:pt>
    <dgm:pt modelId="{B430FE39-1D5D-4C03-82AD-C9DD2156AE89}" type="pres">
      <dgm:prSet presAssocID="{52DD069C-8B0A-4E09-8022-5BE93FE0E87E}" presName="parTx" presStyleLbl="alignNode1" presStyleIdx="3" presStyleCnt="4">
        <dgm:presLayoutVars>
          <dgm:chMax val="0"/>
          <dgm:chPref val="0"/>
          <dgm:bulletEnabled val="1"/>
        </dgm:presLayoutVars>
      </dgm:prSet>
      <dgm:spPr/>
    </dgm:pt>
    <dgm:pt modelId="{F547AB77-8F3D-4281-B318-DD784ECC7BA8}" type="pres">
      <dgm:prSet presAssocID="{52DD069C-8B0A-4E09-8022-5BE93FE0E87E}" presName="desTx" presStyleLbl="alignAccFollowNode1" presStyleIdx="3" presStyleCnt="4">
        <dgm:presLayoutVars>
          <dgm:bulletEnabled val="1"/>
        </dgm:presLayoutVars>
      </dgm:prSet>
      <dgm:spPr/>
    </dgm:pt>
  </dgm:ptLst>
  <dgm:cxnLst>
    <dgm:cxn modelId="{54AC8B15-2CF4-46EA-9027-640029FAD2DC}" type="presOf" srcId="{4F7F9662-F007-4809-AA2F-3060A7E53B5C}" destId="{75320656-53B1-4908-979B-3828C28EB794}" srcOrd="0" destOrd="0" presId="urn:microsoft.com/office/officeart/2005/8/layout/hList1"/>
    <dgm:cxn modelId="{961FC36B-A836-470E-BCE6-EB7DD92EBA85}" srcId="{323531D9-2961-47EF-9128-4F309FCE6D33}" destId="{4F7F9662-F007-4809-AA2F-3060A7E53B5C}" srcOrd="0" destOrd="0" parTransId="{DEE34854-6D06-4921-9BD6-B2AFA9B24229}" sibTransId="{D10B69C1-E0B4-4094-8688-AF356FEFDBB3}"/>
    <dgm:cxn modelId="{13763056-D07C-47FE-9B0A-56C2CFC6755D}" type="presOf" srcId="{D470EBE6-49A3-404A-B08C-31597DAE6083}" destId="{BEA547AB-26D0-49CB-BDB0-D936D75D596E}" srcOrd="0" destOrd="0" presId="urn:microsoft.com/office/officeart/2005/8/layout/hList1"/>
    <dgm:cxn modelId="{C3021D7A-A925-4736-8DF5-C67FBF47408B}" type="presOf" srcId="{52DD069C-8B0A-4E09-8022-5BE93FE0E87E}" destId="{B430FE39-1D5D-4C03-82AD-C9DD2156AE89}" srcOrd="0" destOrd="0" presId="urn:microsoft.com/office/officeart/2005/8/layout/hList1"/>
    <dgm:cxn modelId="{473F6284-37C4-4191-8D96-8F112AA2BD69}" srcId="{323531D9-2961-47EF-9128-4F309FCE6D33}" destId="{C6ABC677-4BA4-44C8-AA4C-B46ED741DEFF}" srcOrd="1" destOrd="0" parTransId="{E6271D83-5906-488F-997D-EF0CE71BCA4A}" sibTransId="{611A681C-2DD3-4842-B818-318FF83A83BD}"/>
    <dgm:cxn modelId="{09A0D3A3-9A02-4CAC-8372-4F26C65FAFE4}" srcId="{323531D9-2961-47EF-9128-4F309FCE6D33}" destId="{D470EBE6-49A3-404A-B08C-31597DAE6083}" srcOrd="2" destOrd="0" parTransId="{93E8B379-CB68-4130-82D0-C7928567B71B}" sibTransId="{D097A5C7-565C-42D5-B47C-78062CF8B07D}"/>
    <dgm:cxn modelId="{4059DCA5-536C-4F91-83E8-2966518E2DBF}" type="presOf" srcId="{C6ABC677-4BA4-44C8-AA4C-B46ED741DEFF}" destId="{FB501861-34C8-4B03-8DB4-48F97D3E3368}" srcOrd="0" destOrd="0" presId="urn:microsoft.com/office/officeart/2005/8/layout/hList1"/>
    <dgm:cxn modelId="{C2F5F6B2-867C-475F-A489-AD45A3450D78}" type="presOf" srcId="{323531D9-2961-47EF-9128-4F309FCE6D33}" destId="{2ED67A6A-DFB9-4C8E-B8E3-E9060A2BB700}" srcOrd="0" destOrd="0" presId="urn:microsoft.com/office/officeart/2005/8/layout/hList1"/>
    <dgm:cxn modelId="{7BE834EB-8BCF-4830-8363-49019EC0AF27}" srcId="{323531D9-2961-47EF-9128-4F309FCE6D33}" destId="{52DD069C-8B0A-4E09-8022-5BE93FE0E87E}" srcOrd="3" destOrd="0" parTransId="{C09B1FA1-E57E-4CED-9C2D-A7D9443CDFC1}" sibTransId="{EC435EE0-B2ED-4A7C-AC44-1EE2D1ADE049}"/>
    <dgm:cxn modelId="{8BF9F808-F599-4AED-9981-C38420B8DE08}" type="presParOf" srcId="{2ED67A6A-DFB9-4C8E-B8E3-E9060A2BB700}" destId="{84798924-1B3C-411D-9523-10C1D0F9FC08}" srcOrd="0" destOrd="0" presId="urn:microsoft.com/office/officeart/2005/8/layout/hList1"/>
    <dgm:cxn modelId="{218CA8EF-8A42-4C22-B2F0-B07484F14D5F}" type="presParOf" srcId="{84798924-1B3C-411D-9523-10C1D0F9FC08}" destId="{75320656-53B1-4908-979B-3828C28EB794}" srcOrd="0" destOrd="0" presId="urn:microsoft.com/office/officeart/2005/8/layout/hList1"/>
    <dgm:cxn modelId="{3ADFFBF4-2F55-4F4F-94D9-6571E0BF2035}" type="presParOf" srcId="{84798924-1B3C-411D-9523-10C1D0F9FC08}" destId="{6C943943-92E3-48B4-9A3A-EC7CB8726D97}" srcOrd="1" destOrd="0" presId="urn:microsoft.com/office/officeart/2005/8/layout/hList1"/>
    <dgm:cxn modelId="{55D9E6AB-E633-40E5-9293-04C4E04436D6}" type="presParOf" srcId="{2ED67A6A-DFB9-4C8E-B8E3-E9060A2BB700}" destId="{ACBDFF21-2F68-43F0-9E39-C1E2F2FAF348}" srcOrd="1" destOrd="0" presId="urn:microsoft.com/office/officeart/2005/8/layout/hList1"/>
    <dgm:cxn modelId="{E5AA8354-5445-4558-83D3-1CBF7E99BEC8}" type="presParOf" srcId="{2ED67A6A-DFB9-4C8E-B8E3-E9060A2BB700}" destId="{4A5BE636-9A12-4D8D-8849-997CC9FA6BF9}" srcOrd="2" destOrd="0" presId="urn:microsoft.com/office/officeart/2005/8/layout/hList1"/>
    <dgm:cxn modelId="{AD6D98FA-6BC6-40F4-AEF2-5DEAC5C4EED9}" type="presParOf" srcId="{4A5BE636-9A12-4D8D-8849-997CC9FA6BF9}" destId="{FB501861-34C8-4B03-8DB4-48F97D3E3368}" srcOrd="0" destOrd="0" presId="urn:microsoft.com/office/officeart/2005/8/layout/hList1"/>
    <dgm:cxn modelId="{79748EA2-BB31-4A7A-86A2-7D8DB21DE297}" type="presParOf" srcId="{4A5BE636-9A12-4D8D-8849-997CC9FA6BF9}" destId="{69D7CC9C-02BC-44FB-95E4-F975A68DD93E}" srcOrd="1" destOrd="0" presId="urn:microsoft.com/office/officeart/2005/8/layout/hList1"/>
    <dgm:cxn modelId="{91EB1DB5-5EDC-4BC1-B99F-1B19E081ABD2}" type="presParOf" srcId="{2ED67A6A-DFB9-4C8E-B8E3-E9060A2BB700}" destId="{2670F089-35D6-4660-AE68-B68765921711}" srcOrd="3" destOrd="0" presId="urn:microsoft.com/office/officeart/2005/8/layout/hList1"/>
    <dgm:cxn modelId="{686FF305-21B5-40B6-BE48-6B94B5F8BFEB}" type="presParOf" srcId="{2ED67A6A-DFB9-4C8E-B8E3-E9060A2BB700}" destId="{44AFA4A2-9BF5-4129-A4B6-C973A8A855F3}" srcOrd="4" destOrd="0" presId="urn:microsoft.com/office/officeart/2005/8/layout/hList1"/>
    <dgm:cxn modelId="{749E523E-C6EF-4468-93F1-3229F2BF9AB5}" type="presParOf" srcId="{44AFA4A2-9BF5-4129-A4B6-C973A8A855F3}" destId="{BEA547AB-26D0-49CB-BDB0-D936D75D596E}" srcOrd="0" destOrd="0" presId="urn:microsoft.com/office/officeart/2005/8/layout/hList1"/>
    <dgm:cxn modelId="{34A90675-1310-4A29-9C24-85EBDF9CF6EB}" type="presParOf" srcId="{44AFA4A2-9BF5-4129-A4B6-C973A8A855F3}" destId="{2A4ECF3C-6791-443B-B13B-17732DC87468}" srcOrd="1" destOrd="0" presId="urn:microsoft.com/office/officeart/2005/8/layout/hList1"/>
    <dgm:cxn modelId="{AD1C399E-5299-4B29-8F7B-3832891AA2B0}" type="presParOf" srcId="{2ED67A6A-DFB9-4C8E-B8E3-E9060A2BB700}" destId="{2550B0C2-CD18-48E7-B625-3947936B4996}" srcOrd="5" destOrd="0" presId="urn:microsoft.com/office/officeart/2005/8/layout/hList1"/>
    <dgm:cxn modelId="{23898E5C-5743-4C33-9F63-B82C574F3B1A}" type="presParOf" srcId="{2ED67A6A-DFB9-4C8E-B8E3-E9060A2BB700}" destId="{070D1EE8-6F2B-43D5-96BF-713690EF8959}" srcOrd="6" destOrd="0" presId="urn:microsoft.com/office/officeart/2005/8/layout/hList1"/>
    <dgm:cxn modelId="{A93BE72A-F330-45A4-8357-85DACE4414F2}" type="presParOf" srcId="{070D1EE8-6F2B-43D5-96BF-713690EF8959}" destId="{B430FE39-1D5D-4C03-82AD-C9DD2156AE89}" srcOrd="0" destOrd="0" presId="urn:microsoft.com/office/officeart/2005/8/layout/hList1"/>
    <dgm:cxn modelId="{85D6DE4C-82EC-4BA2-ADE1-DD48AC336C21}" type="presParOf" srcId="{070D1EE8-6F2B-43D5-96BF-713690EF8959}" destId="{F547AB77-8F3D-4281-B318-DD784ECC7BA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F58BD0-A3FC-4D36-A97A-1E5DA8C9AB1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sv-SE"/>
        </a:p>
      </dgm:t>
    </dgm:pt>
    <dgm:pt modelId="{B344DE56-0F68-4C34-8909-0FE62BE665F9}">
      <dgm:prSet custT="1"/>
      <dgm:spPr/>
      <dgm:t>
        <a:bodyPr/>
        <a:lstStyle/>
        <a:p>
          <a:r>
            <a:rPr lang="sv-SE" sz="2000" dirty="0">
              <a:latin typeface="Calibri Light" panose="020F0302020204030204" pitchFamily="34" charset="0"/>
              <a:cs typeface="Calibri Light" panose="020F0302020204030204" pitchFamily="34" charset="0"/>
            </a:rPr>
            <a:t>Förebyggande madrass</a:t>
          </a:r>
        </a:p>
      </dgm:t>
    </dgm:pt>
    <dgm:pt modelId="{2C7580F5-0835-4487-B3C7-725743D53B08}" type="parTrans" cxnId="{C86BCE38-7CCE-42A2-B110-FE52CC329E59}">
      <dgm:prSet/>
      <dgm:spPr/>
      <dgm:t>
        <a:bodyPr/>
        <a:lstStyle/>
        <a:p>
          <a:endParaRPr lang="sv-SE"/>
        </a:p>
      </dgm:t>
    </dgm:pt>
    <dgm:pt modelId="{05BD893D-2950-49AF-A8CD-2454701F4F0F}" type="sibTrans" cxnId="{C86BCE38-7CCE-42A2-B110-FE52CC329E59}">
      <dgm:prSet/>
      <dgm:spPr/>
      <dgm:t>
        <a:bodyPr/>
        <a:lstStyle/>
        <a:p>
          <a:endParaRPr lang="sv-SE"/>
        </a:p>
      </dgm:t>
    </dgm:pt>
    <dgm:pt modelId="{505C8615-088A-4608-9B43-E46BFDD4E28D}">
      <dgm:prSet custT="1"/>
      <dgm:spPr/>
      <dgm:t>
        <a:bodyPr/>
        <a:lstStyle/>
        <a:p>
          <a:r>
            <a:rPr lang="sv-SE" sz="2000" dirty="0">
              <a:latin typeface="Calibri Light" panose="020F0302020204030204" pitchFamily="34" charset="0"/>
              <a:cs typeface="Calibri Light" panose="020F0302020204030204" pitchFamily="34" charset="0"/>
            </a:rPr>
            <a:t>Risk för trycksår eller trycksår kategori 1 eller 2</a:t>
          </a:r>
        </a:p>
      </dgm:t>
    </dgm:pt>
    <dgm:pt modelId="{FA63D93F-DE3F-48DA-82BC-F821ECEBEE9E}" type="parTrans" cxnId="{A4AA91FE-8BC3-47F8-AD9E-B06F7885EB14}">
      <dgm:prSet/>
      <dgm:spPr/>
      <dgm:t>
        <a:bodyPr/>
        <a:lstStyle/>
        <a:p>
          <a:endParaRPr lang="sv-SE"/>
        </a:p>
      </dgm:t>
    </dgm:pt>
    <dgm:pt modelId="{14419934-75D0-4BA1-A6E2-F7203062F7B3}" type="sibTrans" cxnId="{A4AA91FE-8BC3-47F8-AD9E-B06F7885EB14}">
      <dgm:prSet/>
      <dgm:spPr/>
      <dgm:t>
        <a:bodyPr/>
        <a:lstStyle/>
        <a:p>
          <a:endParaRPr lang="sv-SE"/>
        </a:p>
      </dgm:t>
    </dgm:pt>
    <dgm:pt modelId="{CCE3DA7E-12C2-4662-9ECB-C5CC1D690BF8}">
      <dgm:prSet custT="1"/>
      <dgm:spPr/>
      <dgm:t>
        <a:bodyPr/>
        <a:lstStyle/>
        <a:p>
          <a:r>
            <a:rPr lang="sv-SE" sz="2000" dirty="0">
              <a:latin typeface="Calibri Light" panose="020F0302020204030204" pitchFamily="34" charset="0"/>
              <a:cs typeface="Calibri Light" panose="020F0302020204030204" pitchFamily="34" charset="0"/>
            </a:rPr>
            <a:t>Behandlande madrass</a:t>
          </a:r>
        </a:p>
      </dgm:t>
    </dgm:pt>
    <dgm:pt modelId="{276A5FF4-DDBD-41D4-A449-74CD24B152BA}" type="parTrans" cxnId="{9E45835F-765E-486C-833E-443A372D2EC6}">
      <dgm:prSet/>
      <dgm:spPr/>
      <dgm:t>
        <a:bodyPr/>
        <a:lstStyle/>
        <a:p>
          <a:endParaRPr lang="sv-SE"/>
        </a:p>
      </dgm:t>
    </dgm:pt>
    <dgm:pt modelId="{6BF35A58-385C-45A4-A36C-9C6A949E69F2}" type="sibTrans" cxnId="{9E45835F-765E-486C-833E-443A372D2EC6}">
      <dgm:prSet/>
      <dgm:spPr/>
      <dgm:t>
        <a:bodyPr/>
        <a:lstStyle/>
        <a:p>
          <a:endParaRPr lang="sv-SE"/>
        </a:p>
      </dgm:t>
    </dgm:pt>
    <dgm:pt modelId="{386DF11B-ACFF-4172-A631-9AD4FF180BEF}">
      <dgm:prSet custT="1"/>
      <dgm:spPr/>
      <dgm:t>
        <a:bodyPr/>
        <a:lstStyle/>
        <a:p>
          <a:r>
            <a:rPr lang="sv-SE" sz="2000" dirty="0">
              <a:latin typeface="Calibri Light" panose="020F0302020204030204" pitchFamily="34" charset="0"/>
              <a:cs typeface="Calibri Light" panose="020F0302020204030204" pitchFamily="34" charset="0"/>
            </a:rPr>
            <a:t>Trycksår kategori 3 eller 4</a:t>
          </a:r>
        </a:p>
      </dgm:t>
    </dgm:pt>
    <dgm:pt modelId="{97882CCE-9F78-4F52-A98A-FF9352DB85D9}" type="parTrans" cxnId="{B18EBC75-7DED-43FE-A1A4-70CF4598FAD4}">
      <dgm:prSet/>
      <dgm:spPr/>
      <dgm:t>
        <a:bodyPr/>
        <a:lstStyle/>
        <a:p>
          <a:endParaRPr lang="sv-SE"/>
        </a:p>
      </dgm:t>
    </dgm:pt>
    <dgm:pt modelId="{C8A700E1-42E0-4DE4-8B46-9AFF496B0D1C}" type="sibTrans" cxnId="{B18EBC75-7DED-43FE-A1A4-70CF4598FAD4}">
      <dgm:prSet/>
      <dgm:spPr/>
      <dgm:t>
        <a:bodyPr/>
        <a:lstStyle/>
        <a:p>
          <a:endParaRPr lang="sv-SE"/>
        </a:p>
      </dgm:t>
    </dgm:pt>
    <dgm:pt modelId="{6B8A135A-EBC9-4EDA-B869-AF502F54995E}">
      <dgm:prSet custT="1"/>
      <dgm:spPr/>
      <dgm:t>
        <a:bodyPr/>
        <a:lstStyle/>
        <a:p>
          <a:r>
            <a:rPr lang="sv-SE" sz="2000" dirty="0">
              <a:latin typeface="Calibri Light" panose="020F0302020204030204" pitchFamily="34" charset="0"/>
              <a:cs typeface="Calibri Light" panose="020F0302020204030204" pitchFamily="34" charset="0"/>
            </a:rPr>
            <a:t>Dyna i stol/rullstol för tryckavlastning</a:t>
          </a:r>
        </a:p>
      </dgm:t>
    </dgm:pt>
    <dgm:pt modelId="{1A158429-ACDE-4E12-B1F7-6E6F5C5B0B8C}" type="parTrans" cxnId="{C2938AA7-5110-4F37-A545-38562362F04B}">
      <dgm:prSet/>
      <dgm:spPr/>
      <dgm:t>
        <a:bodyPr/>
        <a:lstStyle/>
        <a:p>
          <a:endParaRPr lang="sv-SE"/>
        </a:p>
      </dgm:t>
    </dgm:pt>
    <dgm:pt modelId="{A55DC1BC-B259-4756-B2AD-7E561FF8A4AD}" type="sibTrans" cxnId="{C2938AA7-5110-4F37-A545-38562362F04B}">
      <dgm:prSet/>
      <dgm:spPr/>
      <dgm:t>
        <a:bodyPr/>
        <a:lstStyle/>
        <a:p>
          <a:endParaRPr lang="sv-SE"/>
        </a:p>
      </dgm:t>
    </dgm:pt>
    <dgm:pt modelId="{3CBEB37E-26DB-49EB-98CC-0FCD0C3E5CF0}">
      <dgm:prSet custT="1"/>
      <dgm:spPr/>
      <dgm:t>
        <a:bodyPr/>
        <a:lstStyle/>
        <a:p>
          <a:r>
            <a:rPr lang="sv-SE" sz="2000" dirty="0">
              <a:latin typeface="Calibri Light" panose="020F0302020204030204" pitchFamily="34" charset="0"/>
              <a:cs typeface="Calibri Light" panose="020F0302020204030204" pitchFamily="34" charset="0"/>
            </a:rPr>
            <a:t>Individuell anpassning</a:t>
          </a:r>
        </a:p>
      </dgm:t>
    </dgm:pt>
    <dgm:pt modelId="{C656D15F-B1C9-4844-99A9-51E58204CDB5}" type="parTrans" cxnId="{E7219ACC-318B-42F2-A7FA-2A2B2749CAED}">
      <dgm:prSet/>
      <dgm:spPr/>
      <dgm:t>
        <a:bodyPr/>
        <a:lstStyle/>
        <a:p>
          <a:endParaRPr lang="sv-SE"/>
        </a:p>
      </dgm:t>
    </dgm:pt>
    <dgm:pt modelId="{413F04A1-635D-4F66-9DDA-D98594D035BA}" type="sibTrans" cxnId="{E7219ACC-318B-42F2-A7FA-2A2B2749CAED}">
      <dgm:prSet/>
      <dgm:spPr/>
      <dgm:t>
        <a:bodyPr/>
        <a:lstStyle/>
        <a:p>
          <a:endParaRPr lang="sv-SE"/>
        </a:p>
      </dgm:t>
    </dgm:pt>
    <dgm:pt modelId="{AD28736B-60F1-4AFA-8CDE-A68736FD2710}" type="pres">
      <dgm:prSet presAssocID="{2FF58BD0-A3FC-4D36-A97A-1E5DA8C9AB1B}" presName="diagram" presStyleCnt="0">
        <dgm:presLayoutVars>
          <dgm:chPref val="1"/>
          <dgm:dir/>
          <dgm:animOne val="branch"/>
          <dgm:animLvl val="lvl"/>
          <dgm:resizeHandles/>
        </dgm:presLayoutVars>
      </dgm:prSet>
      <dgm:spPr/>
    </dgm:pt>
    <dgm:pt modelId="{C346F05F-EB13-4FBD-80A4-5911BEFF8699}" type="pres">
      <dgm:prSet presAssocID="{B344DE56-0F68-4C34-8909-0FE62BE665F9}" presName="root" presStyleCnt="0"/>
      <dgm:spPr/>
    </dgm:pt>
    <dgm:pt modelId="{9B2C0530-B806-4855-8345-0C850FC3EA5D}" type="pres">
      <dgm:prSet presAssocID="{B344DE56-0F68-4C34-8909-0FE62BE665F9}" presName="rootComposite" presStyleCnt="0"/>
      <dgm:spPr/>
    </dgm:pt>
    <dgm:pt modelId="{918B96AC-0B6E-4E80-A9DB-B1E7E43966BA}" type="pres">
      <dgm:prSet presAssocID="{B344DE56-0F68-4C34-8909-0FE62BE665F9}" presName="rootText" presStyleLbl="node1" presStyleIdx="0" presStyleCnt="3"/>
      <dgm:spPr/>
    </dgm:pt>
    <dgm:pt modelId="{F410B9D6-5945-4038-BC46-FBBF757071CB}" type="pres">
      <dgm:prSet presAssocID="{B344DE56-0F68-4C34-8909-0FE62BE665F9}" presName="rootConnector" presStyleLbl="node1" presStyleIdx="0" presStyleCnt="3"/>
      <dgm:spPr/>
    </dgm:pt>
    <dgm:pt modelId="{0DAFAFC4-9885-4347-8DD5-B85F37116E3B}" type="pres">
      <dgm:prSet presAssocID="{B344DE56-0F68-4C34-8909-0FE62BE665F9}" presName="childShape" presStyleCnt="0"/>
      <dgm:spPr/>
    </dgm:pt>
    <dgm:pt modelId="{B3C6F9B8-835E-457C-A265-9B3556A03274}" type="pres">
      <dgm:prSet presAssocID="{FA63D93F-DE3F-48DA-82BC-F821ECEBEE9E}" presName="Name13" presStyleLbl="parChTrans1D2" presStyleIdx="0" presStyleCnt="3"/>
      <dgm:spPr/>
    </dgm:pt>
    <dgm:pt modelId="{3B882626-8F33-43C6-823E-7760B6498DB9}" type="pres">
      <dgm:prSet presAssocID="{505C8615-088A-4608-9B43-E46BFDD4E28D}" presName="childText" presStyleLbl="bgAcc1" presStyleIdx="0" presStyleCnt="3">
        <dgm:presLayoutVars>
          <dgm:bulletEnabled val="1"/>
        </dgm:presLayoutVars>
      </dgm:prSet>
      <dgm:spPr/>
    </dgm:pt>
    <dgm:pt modelId="{AA0809BD-520E-4EFC-87EC-BE38900D7D92}" type="pres">
      <dgm:prSet presAssocID="{CCE3DA7E-12C2-4662-9ECB-C5CC1D690BF8}" presName="root" presStyleCnt="0"/>
      <dgm:spPr/>
    </dgm:pt>
    <dgm:pt modelId="{6A4CA61C-25AF-4B61-9048-0795903A7BBF}" type="pres">
      <dgm:prSet presAssocID="{CCE3DA7E-12C2-4662-9ECB-C5CC1D690BF8}" presName="rootComposite" presStyleCnt="0"/>
      <dgm:spPr/>
    </dgm:pt>
    <dgm:pt modelId="{5A0DD59C-AB33-48FA-97E9-68ABD874FD10}" type="pres">
      <dgm:prSet presAssocID="{CCE3DA7E-12C2-4662-9ECB-C5CC1D690BF8}" presName="rootText" presStyleLbl="node1" presStyleIdx="1" presStyleCnt="3"/>
      <dgm:spPr/>
    </dgm:pt>
    <dgm:pt modelId="{BB737658-FF09-438A-AADD-3CDBE8DECE81}" type="pres">
      <dgm:prSet presAssocID="{CCE3DA7E-12C2-4662-9ECB-C5CC1D690BF8}" presName="rootConnector" presStyleLbl="node1" presStyleIdx="1" presStyleCnt="3"/>
      <dgm:spPr/>
    </dgm:pt>
    <dgm:pt modelId="{2C35AEB4-5E00-44EB-ADD9-0239383F8203}" type="pres">
      <dgm:prSet presAssocID="{CCE3DA7E-12C2-4662-9ECB-C5CC1D690BF8}" presName="childShape" presStyleCnt="0"/>
      <dgm:spPr/>
    </dgm:pt>
    <dgm:pt modelId="{F8E21BA3-8B45-4A93-9A34-6E0DDC41ED5C}" type="pres">
      <dgm:prSet presAssocID="{97882CCE-9F78-4F52-A98A-FF9352DB85D9}" presName="Name13" presStyleLbl="parChTrans1D2" presStyleIdx="1" presStyleCnt="3"/>
      <dgm:spPr/>
    </dgm:pt>
    <dgm:pt modelId="{6F45B84A-4EB7-43F2-A4E1-056185DC369E}" type="pres">
      <dgm:prSet presAssocID="{386DF11B-ACFF-4172-A631-9AD4FF180BEF}" presName="childText" presStyleLbl="bgAcc1" presStyleIdx="1" presStyleCnt="3">
        <dgm:presLayoutVars>
          <dgm:bulletEnabled val="1"/>
        </dgm:presLayoutVars>
      </dgm:prSet>
      <dgm:spPr/>
    </dgm:pt>
    <dgm:pt modelId="{0DC01D2C-B858-4798-9CDC-265D4E6FDF8F}" type="pres">
      <dgm:prSet presAssocID="{6B8A135A-EBC9-4EDA-B869-AF502F54995E}" presName="root" presStyleCnt="0"/>
      <dgm:spPr/>
    </dgm:pt>
    <dgm:pt modelId="{B66D3CAB-BE73-43D3-AA96-C2CE080B67C6}" type="pres">
      <dgm:prSet presAssocID="{6B8A135A-EBC9-4EDA-B869-AF502F54995E}" presName="rootComposite" presStyleCnt="0"/>
      <dgm:spPr/>
    </dgm:pt>
    <dgm:pt modelId="{328C42B9-2ECA-4180-A300-DFD10F544E20}" type="pres">
      <dgm:prSet presAssocID="{6B8A135A-EBC9-4EDA-B869-AF502F54995E}" presName="rootText" presStyleLbl="node1" presStyleIdx="2" presStyleCnt="3"/>
      <dgm:spPr/>
    </dgm:pt>
    <dgm:pt modelId="{D50DEA9E-D4D9-439E-9E48-E755B3873302}" type="pres">
      <dgm:prSet presAssocID="{6B8A135A-EBC9-4EDA-B869-AF502F54995E}" presName="rootConnector" presStyleLbl="node1" presStyleIdx="2" presStyleCnt="3"/>
      <dgm:spPr/>
    </dgm:pt>
    <dgm:pt modelId="{2BE47773-C6D9-47BF-992F-1D4C5FABE39E}" type="pres">
      <dgm:prSet presAssocID="{6B8A135A-EBC9-4EDA-B869-AF502F54995E}" presName="childShape" presStyleCnt="0"/>
      <dgm:spPr/>
    </dgm:pt>
    <dgm:pt modelId="{C6AD0A3A-EAE9-4201-8DFD-7D5BA701B730}" type="pres">
      <dgm:prSet presAssocID="{C656D15F-B1C9-4844-99A9-51E58204CDB5}" presName="Name13" presStyleLbl="parChTrans1D2" presStyleIdx="2" presStyleCnt="3"/>
      <dgm:spPr/>
    </dgm:pt>
    <dgm:pt modelId="{AAE8B1F7-4038-44F7-8FDF-A65FA32D355F}" type="pres">
      <dgm:prSet presAssocID="{3CBEB37E-26DB-49EB-98CC-0FCD0C3E5CF0}" presName="childText" presStyleLbl="bgAcc1" presStyleIdx="2" presStyleCnt="3">
        <dgm:presLayoutVars>
          <dgm:bulletEnabled val="1"/>
        </dgm:presLayoutVars>
      </dgm:prSet>
      <dgm:spPr/>
    </dgm:pt>
  </dgm:ptLst>
  <dgm:cxnLst>
    <dgm:cxn modelId="{79FB3701-F84B-4A9C-B474-48DC7F4C42E2}" type="presOf" srcId="{6B8A135A-EBC9-4EDA-B869-AF502F54995E}" destId="{328C42B9-2ECA-4180-A300-DFD10F544E20}" srcOrd="0" destOrd="0" presId="urn:microsoft.com/office/officeart/2005/8/layout/hierarchy3"/>
    <dgm:cxn modelId="{C1C7B304-97EC-4CD1-91CF-BBC5E7A05C63}" type="presOf" srcId="{CCE3DA7E-12C2-4662-9ECB-C5CC1D690BF8}" destId="{BB737658-FF09-438A-AADD-3CDBE8DECE81}" srcOrd="1" destOrd="0" presId="urn:microsoft.com/office/officeart/2005/8/layout/hierarchy3"/>
    <dgm:cxn modelId="{6D166D05-17EE-44ED-82C2-3709980E23AE}" type="presOf" srcId="{CCE3DA7E-12C2-4662-9ECB-C5CC1D690BF8}" destId="{5A0DD59C-AB33-48FA-97E9-68ABD874FD10}" srcOrd="0" destOrd="0" presId="urn:microsoft.com/office/officeart/2005/8/layout/hierarchy3"/>
    <dgm:cxn modelId="{C5C76337-61C3-4510-BB66-0325DE91D6B0}" type="presOf" srcId="{C656D15F-B1C9-4844-99A9-51E58204CDB5}" destId="{C6AD0A3A-EAE9-4201-8DFD-7D5BA701B730}" srcOrd="0" destOrd="0" presId="urn:microsoft.com/office/officeart/2005/8/layout/hierarchy3"/>
    <dgm:cxn modelId="{C86BCE38-7CCE-42A2-B110-FE52CC329E59}" srcId="{2FF58BD0-A3FC-4D36-A97A-1E5DA8C9AB1B}" destId="{B344DE56-0F68-4C34-8909-0FE62BE665F9}" srcOrd="0" destOrd="0" parTransId="{2C7580F5-0835-4487-B3C7-725743D53B08}" sibTransId="{05BD893D-2950-49AF-A8CD-2454701F4F0F}"/>
    <dgm:cxn modelId="{9E45835F-765E-486C-833E-443A372D2EC6}" srcId="{2FF58BD0-A3FC-4D36-A97A-1E5DA8C9AB1B}" destId="{CCE3DA7E-12C2-4662-9ECB-C5CC1D690BF8}" srcOrd="1" destOrd="0" parTransId="{276A5FF4-DDBD-41D4-A449-74CD24B152BA}" sibTransId="{6BF35A58-385C-45A4-A36C-9C6A949E69F2}"/>
    <dgm:cxn modelId="{B18EBC75-7DED-43FE-A1A4-70CF4598FAD4}" srcId="{CCE3DA7E-12C2-4662-9ECB-C5CC1D690BF8}" destId="{386DF11B-ACFF-4172-A631-9AD4FF180BEF}" srcOrd="0" destOrd="0" parTransId="{97882CCE-9F78-4F52-A98A-FF9352DB85D9}" sibTransId="{C8A700E1-42E0-4DE4-8B46-9AFF496B0D1C}"/>
    <dgm:cxn modelId="{7C0EFD77-866F-43FE-A87C-22FC99107888}" type="presOf" srcId="{97882CCE-9F78-4F52-A98A-FF9352DB85D9}" destId="{F8E21BA3-8B45-4A93-9A34-6E0DDC41ED5C}" srcOrd="0" destOrd="0" presId="urn:microsoft.com/office/officeart/2005/8/layout/hierarchy3"/>
    <dgm:cxn modelId="{9E218058-F267-4B36-8472-0EE3A6CC4EBB}" type="presOf" srcId="{2FF58BD0-A3FC-4D36-A97A-1E5DA8C9AB1B}" destId="{AD28736B-60F1-4AFA-8CDE-A68736FD2710}" srcOrd="0" destOrd="0" presId="urn:microsoft.com/office/officeart/2005/8/layout/hierarchy3"/>
    <dgm:cxn modelId="{A8AEF18A-5E03-403B-BAD2-1C058902552B}" type="presOf" srcId="{B344DE56-0F68-4C34-8909-0FE62BE665F9}" destId="{918B96AC-0B6E-4E80-A9DB-B1E7E43966BA}" srcOrd="0" destOrd="0" presId="urn:microsoft.com/office/officeart/2005/8/layout/hierarchy3"/>
    <dgm:cxn modelId="{71E9BB8F-EF45-4B19-B644-EF2E62177893}" type="presOf" srcId="{FA63D93F-DE3F-48DA-82BC-F821ECEBEE9E}" destId="{B3C6F9B8-835E-457C-A265-9B3556A03274}" srcOrd="0" destOrd="0" presId="urn:microsoft.com/office/officeart/2005/8/layout/hierarchy3"/>
    <dgm:cxn modelId="{C2938AA7-5110-4F37-A545-38562362F04B}" srcId="{2FF58BD0-A3FC-4D36-A97A-1E5DA8C9AB1B}" destId="{6B8A135A-EBC9-4EDA-B869-AF502F54995E}" srcOrd="2" destOrd="0" parTransId="{1A158429-ACDE-4E12-B1F7-6E6F5C5B0B8C}" sibTransId="{A55DC1BC-B259-4756-B2AD-7E561FF8A4AD}"/>
    <dgm:cxn modelId="{BAA438C1-78BC-4614-8C01-A75CABA1E37C}" type="presOf" srcId="{505C8615-088A-4608-9B43-E46BFDD4E28D}" destId="{3B882626-8F33-43C6-823E-7760B6498DB9}" srcOrd="0" destOrd="0" presId="urn:microsoft.com/office/officeart/2005/8/layout/hierarchy3"/>
    <dgm:cxn modelId="{E7219ACC-318B-42F2-A7FA-2A2B2749CAED}" srcId="{6B8A135A-EBC9-4EDA-B869-AF502F54995E}" destId="{3CBEB37E-26DB-49EB-98CC-0FCD0C3E5CF0}" srcOrd="0" destOrd="0" parTransId="{C656D15F-B1C9-4844-99A9-51E58204CDB5}" sibTransId="{413F04A1-635D-4F66-9DDA-D98594D035BA}"/>
    <dgm:cxn modelId="{A79A45DD-7685-4870-B92A-7ADAD10BDF4E}" type="presOf" srcId="{3CBEB37E-26DB-49EB-98CC-0FCD0C3E5CF0}" destId="{AAE8B1F7-4038-44F7-8FDF-A65FA32D355F}" srcOrd="0" destOrd="0" presId="urn:microsoft.com/office/officeart/2005/8/layout/hierarchy3"/>
    <dgm:cxn modelId="{5EA0BAE9-183E-4117-A2EC-3F00259A05A5}" type="presOf" srcId="{6B8A135A-EBC9-4EDA-B869-AF502F54995E}" destId="{D50DEA9E-D4D9-439E-9E48-E755B3873302}" srcOrd="1" destOrd="0" presId="urn:microsoft.com/office/officeart/2005/8/layout/hierarchy3"/>
    <dgm:cxn modelId="{A17B14EC-CA3D-4E27-A1FB-4D870E23FE6E}" type="presOf" srcId="{386DF11B-ACFF-4172-A631-9AD4FF180BEF}" destId="{6F45B84A-4EB7-43F2-A4E1-056185DC369E}" srcOrd="0" destOrd="0" presId="urn:microsoft.com/office/officeart/2005/8/layout/hierarchy3"/>
    <dgm:cxn modelId="{F7AD7DF8-23D2-42CF-9CFF-DE8D2B89B1D7}" type="presOf" srcId="{B344DE56-0F68-4C34-8909-0FE62BE665F9}" destId="{F410B9D6-5945-4038-BC46-FBBF757071CB}" srcOrd="1" destOrd="0" presId="urn:microsoft.com/office/officeart/2005/8/layout/hierarchy3"/>
    <dgm:cxn modelId="{A4AA91FE-8BC3-47F8-AD9E-B06F7885EB14}" srcId="{B344DE56-0F68-4C34-8909-0FE62BE665F9}" destId="{505C8615-088A-4608-9B43-E46BFDD4E28D}" srcOrd="0" destOrd="0" parTransId="{FA63D93F-DE3F-48DA-82BC-F821ECEBEE9E}" sibTransId="{14419934-75D0-4BA1-A6E2-F7203062F7B3}"/>
    <dgm:cxn modelId="{736CE7AA-CB68-4085-9B6F-48E5D374374D}" type="presParOf" srcId="{AD28736B-60F1-4AFA-8CDE-A68736FD2710}" destId="{C346F05F-EB13-4FBD-80A4-5911BEFF8699}" srcOrd="0" destOrd="0" presId="urn:microsoft.com/office/officeart/2005/8/layout/hierarchy3"/>
    <dgm:cxn modelId="{B8A4837D-2370-457E-B794-2E02C565A3C6}" type="presParOf" srcId="{C346F05F-EB13-4FBD-80A4-5911BEFF8699}" destId="{9B2C0530-B806-4855-8345-0C850FC3EA5D}" srcOrd="0" destOrd="0" presId="urn:microsoft.com/office/officeart/2005/8/layout/hierarchy3"/>
    <dgm:cxn modelId="{F9C12BE1-392D-4A2B-A7F8-AA50C0A4BDF5}" type="presParOf" srcId="{9B2C0530-B806-4855-8345-0C850FC3EA5D}" destId="{918B96AC-0B6E-4E80-A9DB-B1E7E43966BA}" srcOrd="0" destOrd="0" presId="urn:microsoft.com/office/officeart/2005/8/layout/hierarchy3"/>
    <dgm:cxn modelId="{FA4E7936-64D6-4BEE-99BF-AD582AB5881B}" type="presParOf" srcId="{9B2C0530-B806-4855-8345-0C850FC3EA5D}" destId="{F410B9D6-5945-4038-BC46-FBBF757071CB}" srcOrd="1" destOrd="0" presId="urn:microsoft.com/office/officeart/2005/8/layout/hierarchy3"/>
    <dgm:cxn modelId="{D19B7D5A-C598-4CDA-BBAF-79D7EAD1E8E9}" type="presParOf" srcId="{C346F05F-EB13-4FBD-80A4-5911BEFF8699}" destId="{0DAFAFC4-9885-4347-8DD5-B85F37116E3B}" srcOrd="1" destOrd="0" presId="urn:microsoft.com/office/officeart/2005/8/layout/hierarchy3"/>
    <dgm:cxn modelId="{B09174DA-0FF8-4873-A2F2-5BCB4A23B09D}" type="presParOf" srcId="{0DAFAFC4-9885-4347-8DD5-B85F37116E3B}" destId="{B3C6F9B8-835E-457C-A265-9B3556A03274}" srcOrd="0" destOrd="0" presId="urn:microsoft.com/office/officeart/2005/8/layout/hierarchy3"/>
    <dgm:cxn modelId="{A637923C-D58E-4DC8-9BC0-DF85C40BC8F1}" type="presParOf" srcId="{0DAFAFC4-9885-4347-8DD5-B85F37116E3B}" destId="{3B882626-8F33-43C6-823E-7760B6498DB9}" srcOrd="1" destOrd="0" presId="urn:microsoft.com/office/officeart/2005/8/layout/hierarchy3"/>
    <dgm:cxn modelId="{71F6ED46-02F2-4303-AEC6-7A53858C6FFD}" type="presParOf" srcId="{AD28736B-60F1-4AFA-8CDE-A68736FD2710}" destId="{AA0809BD-520E-4EFC-87EC-BE38900D7D92}" srcOrd="1" destOrd="0" presId="urn:microsoft.com/office/officeart/2005/8/layout/hierarchy3"/>
    <dgm:cxn modelId="{232DE293-A0A6-4D22-92F7-F896CB27A643}" type="presParOf" srcId="{AA0809BD-520E-4EFC-87EC-BE38900D7D92}" destId="{6A4CA61C-25AF-4B61-9048-0795903A7BBF}" srcOrd="0" destOrd="0" presId="urn:microsoft.com/office/officeart/2005/8/layout/hierarchy3"/>
    <dgm:cxn modelId="{53709C2D-AEC5-48FC-ADBE-9E224D7F7302}" type="presParOf" srcId="{6A4CA61C-25AF-4B61-9048-0795903A7BBF}" destId="{5A0DD59C-AB33-48FA-97E9-68ABD874FD10}" srcOrd="0" destOrd="0" presId="urn:microsoft.com/office/officeart/2005/8/layout/hierarchy3"/>
    <dgm:cxn modelId="{6A3DF3E8-8E6B-4343-98DC-042E78DF1E3F}" type="presParOf" srcId="{6A4CA61C-25AF-4B61-9048-0795903A7BBF}" destId="{BB737658-FF09-438A-AADD-3CDBE8DECE81}" srcOrd="1" destOrd="0" presId="urn:microsoft.com/office/officeart/2005/8/layout/hierarchy3"/>
    <dgm:cxn modelId="{97B6F680-B0BA-41AC-A60F-0EDBA5A17175}" type="presParOf" srcId="{AA0809BD-520E-4EFC-87EC-BE38900D7D92}" destId="{2C35AEB4-5E00-44EB-ADD9-0239383F8203}" srcOrd="1" destOrd="0" presId="urn:microsoft.com/office/officeart/2005/8/layout/hierarchy3"/>
    <dgm:cxn modelId="{5CBF0D08-C2BB-465A-AAFA-10F1525642C8}" type="presParOf" srcId="{2C35AEB4-5E00-44EB-ADD9-0239383F8203}" destId="{F8E21BA3-8B45-4A93-9A34-6E0DDC41ED5C}" srcOrd="0" destOrd="0" presId="urn:microsoft.com/office/officeart/2005/8/layout/hierarchy3"/>
    <dgm:cxn modelId="{D7CFC454-9FF4-4AE7-9FFA-3F055C7CBF2E}" type="presParOf" srcId="{2C35AEB4-5E00-44EB-ADD9-0239383F8203}" destId="{6F45B84A-4EB7-43F2-A4E1-056185DC369E}" srcOrd="1" destOrd="0" presId="urn:microsoft.com/office/officeart/2005/8/layout/hierarchy3"/>
    <dgm:cxn modelId="{7AA5D30B-ADCB-4394-A479-FC1D7DAC8BFB}" type="presParOf" srcId="{AD28736B-60F1-4AFA-8CDE-A68736FD2710}" destId="{0DC01D2C-B858-4798-9CDC-265D4E6FDF8F}" srcOrd="2" destOrd="0" presId="urn:microsoft.com/office/officeart/2005/8/layout/hierarchy3"/>
    <dgm:cxn modelId="{ECBF57EB-12C0-4E68-81FB-69A8C0EAFB5F}" type="presParOf" srcId="{0DC01D2C-B858-4798-9CDC-265D4E6FDF8F}" destId="{B66D3CAB-BE73-43D3-AA96-C2CE080B67C6}" srcOrd="0" destOrd="0" presId="urn:microsoft.com/office/officeart/2005/8/layout/hierarchy3"/>
    <dgm:cxn modelId="{E28D36B7-881F-48B2-9376-EBDC35508D8F}" type="presParOf" srcId="{B66D3CAB-BE73-43D3-AA96-C2CE080B67C6}" destId="{328C42B9-2ECA-4180-A300-DFD10F544E20}" srcOrd="0" destOrd="0" presId="urn:microsoft.com/office/officeart/2005/8/layout/hierarchy3"/>
    <dgm:cxn modelId="{8E71C1DC-CFBC-4454-BE86-562F287E89B5}" type="presParOf" srcId="{B66D3CAB-BE73-43D3-AA96-C2CE080B67C6}" destId="{D50DEA9E-D4D9-439E-9E48-E755B3873302}" srcOrd="1" destOrd="0" presId="urn:microsoft.com/office/officeart/2005/8/layout/hierarchy3"/>
    <dgm:cxn modelId="{FAC9C35F-4A08-450A-962F-BF8F52C81524}" type="presParOf" srcId="{0DC01D2C-B858-4798-9CDC-265D4E6FDF8F}" destId="{2BE47773-C6D9-47BF-992F-1D4C5FABE39E}" srcOrd="1" destOrd="0" presId="urn:microsoft.com/office/officeart/2005/8/layout/hierarchy3"/>
    <dgm:cxn modelId="{5B14F862-D05F-46F0-BA8C-CE278F0C8CBF}" type="presParOf" srcId="{2BE47773-C6D9-47BF-992F-1D4C5FABE39E}" destId="{C6AD0A3A-EAE9-4201-8DFD-7D5BA701B730}" srcOrd="0" destOrd="0" presId="urn:microsoft.com/office/officeart/2005/8/layout/hierarchy3"/>
    <dgm:cxn modelId="{0452B4AB-8DE6-46A2-821E-5BA53F00B7AF}" type="presParOf" srcId="{2BE47773-C6D9-47BF-992F-1D4C5FABE39E}" destId="{AAE8B1F7-4038-44F7-8FDF-A65FA32D355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DF226-F7AB-4A50-888F-701C7E25E67D}">
      <dsp:nvSpPr>
        <dsp:cNvPr id="0" name=""/>
        <dsp:cNvSpPr/>
      </dsp:nvSpPr>
      <dsp:spPr>
        <a:xfrm>
          <a:off x="0" y="1478"/>
          <a:ext cx="573807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B6D85-3BBA-407A-B561-6BC7AF6CE3B2}">
      <dsp:nvSpPr>
        <dsp:cNvPr id="0" name=""/>
        <dsp:cNvSpPr/>
      </dsp:nvSpPr>
      <dsp:spPr>
        <a:xfrm>
          <a:off x="0" y="1478"/>
          <a:ext cx="5738070" cy="100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sv-SE" sz="2000" kern="1200" dirty="0">
              <a:latin typeface="Calibri Light" panose="020F0302020204030204" pitchFamily="34" charset="0"/>
              <a:cs typeface="Calibri Light" panose="020F0302020204030204" pitchFamily="34" charset="0"/>
            </a:rPr>
            <a:t>Inspektera patientens hudkostym snarast efter ankomst till vårdenheten</a:t>
          </a:r>
        </a:p>
      </dsp:txBody>
      <dsp:txXfrm>
        <a:off x="0" y="1478"/>
        <a:ext cx="5738070" cy="1008489"/>
      </dsp:txXfrm>
    </dsp:sp>
    <dsp:sp modelId="{E7E88EF1-C97C-42C4-B003-0BA8C038D38E}">
      <dsp:nvSpPr>
        <dsp:cNvPr id="0" name=""/>
        <dsp:cNvSpPr/>
      </dsp:nvSpPr>
      <dsp:spPr>
        <a:xfrm>
          <a:off x="0" y="1009968"/>
          <a:ext cx="573807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925B0-C3E7-48EB-B4E4-D4DDA7294807}">
      <dsp:nvSpPr>
        <dsp:cNvPr id="0" name=""/>
        <dsp:cNvSpPr/>
      </dsp:nvSpPr>
      <dsp:spPr>
        <a:xfrm>
          <a:off x="0" y="1009968"/>
          <a:ext cx="5738070" cy="100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sv-SE" sz="2000" kern="1200" dirty="0">
              <a:latin typeface="Calibri Light" panose="020F0302020204030204" pitchFamily="34" charset="0"/>
              <a:cs typeface="Calibri Light" panose="020F0302020204030204" pitchFamily="34" charset="0"/>
            </a:rPr>
            <a:t>Titta på tryckutsatta kroppsdelar från</a:t>
          </a:r>
          <a:br>
            <a:rPr lang="sv-SE" sz="2000" kern="1200" dirty="0">
              <a:latin typeface="Calibri Light" panose="020F0302020204030204" pitchFamily="34" charset="0"/>
              <a:cs typeface="Calibri Light" panose="020F0302020204030204" pitchFamily="34" charset="0"/>
            </a:rPr>
          </a:br>
          <a:r>
            <a:rPr lang="sv-SE" sz="2000" kern="1200" dirty="0">
              <a:latin typeface="Calibri Light" panose="020F0302020204030204" pitchFamily="34" charset="0"/>
              <a:cs typeface="Calibri Light" panose="020F0302020204030204" pitchFamily="34" charset="0"/>
            </a:rPr>
            <a:t>huvud till tå</a:t>
          </a:r>
        </a:p>
      </dsp:txBody>
      <dsp:txXfrm>
        <a:off x="0" y="1009968"/>
        <a:ext cx="5738070" cy="1008489"/>
      </dsp:txXfrm>
    </dsp:sp>
    <dsp:sp modelId="{9F082892-E58A-45FB-9F81-EBC4DC3133ED}">
      <dsp:nvSpPr>
        <dsp:cNvPr id="0" name=""/>
        <dsp:cNvSpPr/>
      </dsp:nvSpPr>
      <dsp:spPr>
        <a:xfrm>
          <a:off x="0" y="2018457"/>
          <a:ext cx="573807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D2D115-1ED3-4128-AB04-6868847A5325}">
      <dsp:nvSpPr>
        <dsp:cNvPr id="0" name=""/>
        <dsp:cNvSpPr/>
      </dsp:nvSpPr>
      <dsp:spPr>
        <a:xfrm>
          <a:off x="0" y="2018457"/>
          <a:ext cx="5738070" cy="100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sv-SE" sz="2000" kern="1200" dirty="0">
              <a:latin typeface="Calibri Light" panose="020F0302020204030204" pitchFamily="34" charset="0"/>
              <a:cs typeface="Calibri Light" panose="020F0302020204030204" pitchFamily="34" charset="0"/>
            </a:rPr>
            <a:t>Identifierad rodnad eller trycksår ska klassificeras och dokumenteras</a:t>
          </a:r>
        </a:p>
      </dsp:txBody>
      <dsp:txXfrm>
        <a:off x="0" y="2018457"/>
        <a:ext cx="5738070" cy="1008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F2C10-DFDF-4A2A-A6AA-7D9CFC5401E2}">
      <dsp:nvSpPr>
        <dsp:cNvPr id="0" name=""/>
        <dsp:cNvSpPr/>
      </dsp:nvSpPr>
      <dsp:spPr>
        <a:xfrm>
          <a:off x="0" y="0"/>
          <a:ext cx="4310743" cy="38320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v-SE" sz="3200" kern="1200" dirty="0">
              <a:latin typeface="Calibri Light" panose="020F0302020204030204" pitchFamily="34" charset="0"/>
              <a:cs typeface="Calibri Light" panose="020F0302020204030204" pitchFamily="34" charset="0"/>
            </a:rPr>
            <a:t>Vanligaste lokalisationen</a:t>
          </a:r>
        </a:p>
      </dsp:txBody>
      <dsp:txXfrm>
        <a:off x="0" y="0"/>
        <a:ext cx="4310743" cy="1149627"/>
      </dsp:txXfrm>
    </dsp:sp>
    <dsp:sp modelId="{20285DC1-600C-4FFD-BA66-88BD5651C8A4}">
      <dsp:nvSpPr>
        <dsp:cNvPr id="0" name=""/>
        <dsp:cNvSpPr/>
      </dsp:nvSpPr>
      <dsp:spPr>
        <a:xfrm>
          <a:off x="431074" y="1150352"/>
          <a:ext cx="3448594" cy="443319"/>
        </a:xfrm>
        <a:prstGeom prst="roundRect">
          <a:avLst>
            <a:gd name="adj" fmla="val 10000"/>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sv-SE" sz="2300" kern="1200" dirty="0">
              <a:solidFill>
                <a:schemeClr val="bg1"/>
              </a:solidFill>
              <a:latin typeface="Calibri Light" panose="020F0302020204030204" pitchFamily="34" charset="0"/>
              <a:cs typeface="Calibri Light" panose="020F0302020204030204" pitchFamily="34" charset="0"/>
            </a:rPr>
            <a:t>Sacrum, ryggslut</a:t>
          </a:r>
        </a:p>
      </dsp:txBody>
      <dsp:txXfrm>
        <a:off x="444058" y="1163336"/>
        <a:ext cx="3422626" cy="417351"/>
      </dsp:txXfrm>
    </dsp:sp>
    <dsp:sp modelId="{59C85384-BA43-4825-A3DB-B61A83ED102E}">
      <dsp:nvSpPr>
        <dsp:cNvPr id="0" name=""/>
        <dsp:cNvSpPr/>
      </dsp:nvSpPr>
      <dsp:spPr>
        <a:xfrm>
          <a:off x="431074" y="1661874"/>
          <a:ext cx="3448594" cy="443319"/>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sv-SE" sz="2300" kern="1200" dirty="0">
              <a:solidFill>
                <a:schemeClr val="bg1"/>
              </a:solidFill>
              <a:latin typeface="Calibri Light" panose="020F0302020204030204" pitchFamily="34" charset="0"/>
              <a:cs typeface="Calibri Light" panose="020F0302020204030204" pitchFamily="34" charset="0"/>
            </a:rPr>
            <a:t>Häl</a:t>
          </a:r>
        </a:p>
      </dsp:txBody>
      <dsp:txXfrm>
        <a:off x="444058" y="1674858"/>
        <a:ext cx="3422626" cy="417351"/>
      </dsp:txXfrm>
    </dsp:sp>
    <dsp:sp modelId="{912C79D1-4383-43A6-A8B7-5BDE8C878606}">
      <dsp:nvSpPr>
        <dsp:cNvPr id="0" name=""/>
        <dsp:cNvSpPr/>
      </dsp:nvSpPr>
      <dsp:spPr>
        <a:xfrm>
          <a:off x="431074" y="2173397"/>
          <a:ext cx="3448594" cy="443319"/>
        </a:xfrm>
        <a:prstGeom prst="roundRect">
          <a:avLst>
            <a:gd name="adj" fmla="val 10000"/>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sv-SE" sz="2300" kern="1200" dirty="0">
              <a:solidFill>
                <a:schemeClr val="tx1"/>
              </a:solidFill>
              <a:latin typeface="Calibri Light" panose="020F0302020204030204" pitchFamily="34" charset="0"/>
              <a:cs typeface="Calibri Light" panose="020F0302020204030204" pitchFamily="34" charset="0"/>
            </a:rPr>
            <a:t>Fötter</a:t>
          </a:r>
        </a:p>
      </dsp:txBody>
      <dsp:txXfrm>
        <a:off x="444058" y="2186381"/>
        <a:ext cx="3422626" cy="417351"/>
      </dsp:txXfrm>
    </dsp:sp>
    <dsp:sp modelId="{4B56230C-4409-48DF-97A5-2CD32061877A}">
      <dsp:nvSpPr>
        <dsp:cNvPr id="0" name=""/>
        <dsp:cNvSpPr/>
      </dsp:nvSpPr>
      <dsp:spPr>
        <a:xfrm>
          <a:off x="431074" y="2684919"/>
          <a:ext cx="3448594" cy="443319"/>
        </a:xfrm>
        <a:prstGeom prst="roundRect">
          <a:avLst>
            <a:gd name="adj" fmla="val 10000"/>
          </a:avLst>
        </a:prstGeom>
        <a:solidFill>
          <a:schemeClr val="accent6">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sv-SE" sz="2300" kern="1200">
              <a:solidFill>
                <a:schemeClr val="tx1"/>
              </a:solidFill>
              <a:latin typeface="Calibri Light" panose="020F0302020204030204" pitchFamily="34" charset="0"/>
              <a:cs typeface="Calibri Light" panose="020F0302020204030204" pitchFamily="34" charset="0"/>
            </a:rPr>
            <a:t>Öra </a:t>
          </a:r>
          <a:endParaRPr lang="sv-SE" sz="2300" kern="1200" dirty="0">
            <a:solidFill>
              <a:schemeClr val="tx1"/>
            </a:solidFill>
            <a:latin typeface="Calibri Light" panose="020F0302020204030204" pitchFamily="34" charset="0"/>
            <a:cs typeface="Calibri Light" panose="020F0302020204030204" pitchFamily="34" charset="0"/>
          </a:endParaRPr>
        </a:p>
      </dsp:txBody>
      <dsp:txXfrm>
        <a:off x="444058" y="2697903"/>
        <a:ext cx="3422626" cy="417351"/>
      </dsp:txXfrm>
    </dsp:sp>
    <dsp:sp modelId="{704C5894-7315-4BE7-96F6-D615936FE281}">
      <dsp:nvSpPr>
        <dsp:cNvPr id="0" name=""/>
        <dsp:cNvSpPr/>
      </dsp:nvSpPr>
      <dsp:spPr>
        <a:xfrm>
          <a:off x="431074" y="3196441"/>
          <a:ext cx="3448594" cy="443319"/>
        </a:xfrm>
        <a:prstGeom prst="roundRect">
          <a:avLst>
            <a:gd name="adj" fmla="val 10000"/>
          </a:avLst>
        </a:prstGeom>
        <a:solidFill>
          <a:schemeClr val="accent6">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sv-SE" sz="2300" kern="1200">
              <a:solidFill>
                <a:schemeClr val="tx1"/>
              </a:solidFill>
              <a:latin typeface="Calibri Light" panose="020F0302020204030204" pitchFamily="34" charset="0"/>
              <a:cs typeface="Calibri Light" panose="020F0302020204030204" pitchFamily="34" charset="0"/>
            </a:rPr>
            <a:t>Höft</a:t>
          </a:r>
          <a:endParaRPr lang="sv-SE" sz="2300" kern="1200" dirty="0">
            <a:solidFill>
              <a:schemeClr val="tx1"/>
            </a:solidFill>
            <a:latin typeface="Calibri Light" panose="020F0302020204030204" pitchFamily="34" charset="0"/>
            <a:cs typeface="Calibri Light" panose="020F0302020204030204" pitchFamily="34" charset="0"/>
          </a:endParaRPr>
        </a:p>
      </dsp:txBody>
      <dsp:txXfrm>
        <a:off x="444058" y="3209425"/>
        <a:ext cx="3422626" cy="417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3C95B-7D5B-42B5-9D83-6A09B72FB6EA}">
      <dsp:nvSpPr>
        <dsp:cNvPr id="0" name=""/>
        <dsp:cNvSpPr/>
      </dsp:nvSpPr>
      <dsp:spPr>
        <a:xfrm>
          <a:off x="4016629" y="1148882"/>
          <a:ext cx="1471797" cy="1471977"/>
        </a:xfrm>
        <a:prstGeom prst="ellipse">
          <a:avLst/>
        </a:prstGeom>
        <a:solidFill>
          <a:schemeClr val="accent1">
            <a:shade val="80000"/>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8D304EA-E243-4356-A14A-AF42F0B5A127}">
      <dsp:nvSpPr>
        <dsp:cNvPr id="0" name=""/>
        <dsp:cNvSpPr/>
      </dsp:nvSpPr>
      <dsp:spPr>
        <a:xfrm>
          <a:off x="3744411" y="0"/>
          <a:ext cx="2016233" cy="9025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sv-SE" sz="1400" kern="1200" dirty="0"/>
            <a:t>Förflyttningsinstruktör</a:t>
          </a:r>
        </a:p>
      </dsp:txBody>
      <dsp:txXfrm>
        <a:off x="3744411" y="0"/>
        <a:ext cx="2016233" cy="902500"/>
      </dsp:txXfrm>
    </dsp:sp>
    <dsp:sp modelId="{E88D356A-965C-4040-B1E2-6541235C70AB}">
      <dsp:nvSpPr>
        <dsp:cNvPr id="0" name=""/>
        <dsp:cNvSpPr/>
      </dsp:nvSpPr>
      <dsp:spPr>
        <a:xfrm>
          <a:off x="4448356" y="1356457"/>
          <a:ext cx="1471797" cy="1471977"/>
        </a:xfrm>
        <a:prstGeom prst="ellipse">
          <a:avLst/>
        </a:prstGeom>
        <a:solidFill>
          <a:schemeClr val="accent1">
            <a:shade val="80000"/>
            <a:alpha val="50000"/>
            <a:hueOff val="31310"/>
            <a:satOff val="2486"/>
            <a:lumOff val="35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455835B-0B75-4485-A58F-EABC21E3683D}">
      <dsp:nvSpPr>
        <dsp:cNvPr id="0" name=""/>
        <dsp:cNvSpPr/>
      </dsp:nvSpPr>
      <dsp:spPr>
        <a:xfrm>
          <a:off x="5980003" y="857375"/>
          <a:ext cx="1837791" cy="9927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sv-SE" sz="1400" kern="1200" dirty="0"/>
            <a:t>Biståndshandläggare</a:t>
          </a:r>
        </a:p>
      </dsp:txBody>
      <dsp:txXfrm>
        <a:off x="5980003" y="857375"/>
        <a:ext cx="1837791" cy="992750"/>
      </dsp:txXfrm>
    </dsp:sp>
    <dsp:sp modelId="{BCB741AB-D7EB-4B54-97F7-9A4AFE643D8E}">
      <dsp:nvSpPr>
        <dsp:cNvPr id="0" name=""/>
        <dsp:cNvSpPr/>
      </dsp:nvSpPr>
      <dsp:spPr>
        <a:xfrm>
          <a:off x="4554448" y="1823501"/>
          <a:ext cx="1471797" cy="1471977"/>
        </a:xfrm>
        <a:prstGeom prst="ellipse">
          <a:avLst/>
        </a:prstGeom>
        <a:solidFill>
          <a:schemeClr val="accent1">
            <a:shade val="80000"/>
            <a:alpha val="50000"/>
            <a:hueOff val="62621"/>
            <a:satOff val="4972"/>
            <a:lumOff val="70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3D899AB-6D3C-4A24-A258-F723F918E1F9}">
      <dsp:nvSpPr>
        <dsp:cNvPr id="0" name=""/>
        <dsp:cNvSpPr/>
      </dsp:nvSpPr>
      <dsp:spPr>
        <a:xfrm>
          <a:off x="6254987" y="2120875"/>
          <a:ext cx="1563784" cy="10604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sv-SE" sz="1400" kern="1200" dirty="0"/>
            <a:t>Anhörig</a:t>
          </a:r>
        </a:p>
      </dsp:txBody>
      <dsp:txXfrm>
        <a:off x="6254987" y="2120875"/>
        <a:ext cx="1563784" cy="1060437"/>
      </dsp:txXfrm>
    </dsp:sp>
    <dsp:sp modelId="{C131152E-1539-4E78-9242-9D94DCE6C75A}">
      <dsp:nvSpPr>
        <dsp:cNvPr id="0" name=""/>
        <dsp:cNvSpPr/>
      </dsp:nvSpPr>
      <dsp:spPr>
        <a:xfrm>
          <a:off x="4255796" y="2198038"/>
          <a:ext cx="1471797" cy="1471977"/>
        </a:xfrm>
        <a:prstGeom prst="ellipse">
          <a:avLst/>
        </a:prstGeom>
        <a:solidFill>
          <a:schemeClr val="accent1">
            <a:shade val="80000"/>
            <a:alpha val="50000"/>
            <a:hueOff val="93931"/>
            <a:satOff val="7458"/>
            <a:lumOff val="105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939292E-94CA-4C34-998D-98BE7C99863D}">
      <dsp:nvSpPr>
        <dsp:cNvPr id="0" name=""/>
        <dsp:cNvSpPr/>
      </dsp:nvSpPr>
      <dsp:spPr>
        <a:xfrm>
          <a:off x="5580413" y="3542312"/>
          <a:ext cx="1686434" cy="9701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sv-SE" sz="1400" kern="1200" dirty="0"/>
            <a:t>Avdelnings-/ enhetschef/ Verksamhetschef</a:t>
          </a:r>
        </a:p>
      </dsp:txBody>
      <dsp:txXfrm>
        <a:off x="5580413" y="3542312"/>
        <a:ext cx="1686434" cy="970187"/>
      </dsp:txXfrm>
    </dsp:sp>
    <dsp:sp modelId="{D88882B9-90EF-4034-A0F3-9F557620BDCD}">
      <dsp:nvSpPr>
        <dsp:cNvPr id="0" name=""/>
        <dsp:cNvSpPr/>
      </dsp:nvSpPr>
      <dsp:spPr>
        <a:xfrm>
          <a:off x="3741506" y="1944034"/>
          <a:ext cx="1471797" cy="1471977"/>
        </a:xfrm>
        <a:prstGeom prst="ellipse">
          <a:avLst/>
        </a:prstGeom>
        <a:solidFill>
          <a:schemeClr val="accent1">
            <a:shade val="80000"/>
            <a:alpha val="50000"/>
            <a:hueOff val="125241"/>
            <a:satOff val="9944"/>
            <a:lumOff val="14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39F1613-F47A-4F11-B42A-67DBFC6B2AA3}">
      <dsp:nvSpPr>
        <dsp:cNvPr id="0" name=""/>
        <dsp:cNvSpPr/>
      </dsp:nvSpPr>
      <dsp:spPr>
        <a:xfrm>
          <a:off x="2238208" y="3542312"/>
          <a:ext cx="1686434" cy="9701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sv-SE" sz="1400" kern="1200" dirty="0"/>
            <a:t>Undersköterska</a:t>
          </a:r>
          <a:br>
            <a:rPr lang="sv-SE" sz="1400" kern="1200" dirty="0"/>
          </a:br>
          <a:r>
            <a:rPr lang="sv-SE" sz="1400" kern="1200" dirty="0"/>
            <a:t>Vårdbiträde</a:t>
          </a:r>
          <a:br>
            <a:rPr lang="sv-SE" sz="1400" kern="1200" dirty="0"/>
          </a:br>
          <a:r>
            <a:rPr lang="sv-SE" sz="1400" kern="1200" dirty="0"/>
            <a:t>Personlig assistent</a:t>
          </a:r>
        </a:p>
      </dsp:txBody>
      <dsp:txXfrm>
        <a:off x="2238208" y="3542312"/>
        <a:ext cx="1686434" cy="970187"/>
      </dsp:txXfrm>
    </dsp:sp>
    <dsp:sp modelId="{59869BE0-83A5-4DDD-ABB8-E57A831E5130}">
      <dsp:nvSpPr>
        <dsp:cNvPr id="0" name=""/>
        <dsp:cNvSpPr/>
      </dsp:nvSpPr>
      <dsp:spPr>
        <a:xfrm>
          <a:off x="3478810" y="1823501"/>
          <a:ext cx="1471797" cy="1471977"/>
        </a:xfrm>
        <a:prstGeom prst="ellipse">
          <a:avLst/>
        </a:prstGeom>
        <a:solidFill>
          <a:schemeClr val="accent1">
            <a:shade val="80000"/>
            <a:alpha val="50000"/>
            <a:hueOff val="156551"/>
            <a:satOff val="12430"/>
            <a:lumOff val="176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6F21EDB-1418-4A6C-8935-ACEABC60B81B}">
      <dsp:nvSpPr>
        <dsp:cNvPr id="0" name=""/>
        <dsp:cNvSpPr/>
      </dsp:nvSpPr>
      <dsp:spPr>
        <a:xfrm>
          <a:off x="1686284" y="2120875"/>
          <a:ext cx="1563784" cy="10604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sv-SE" sz="1400" kern="1200" dirty="0"/>
            <a:t>Läkare</a:t>
          </a:r>
          <a:br>
            <a:rPr lang="sv-SE" sz="1400" kern="1200" dirty="0"/>
          </a:br>
          <a:r>
            <a:rPr lang="sv-SE" sz="1400" kern="1200" dirty="0"/>
            <a:t>Dietist</a:t>
          </a:r>
        </a:p>
      </dsp:txBody>
      <dsp:txXfrm>
        <a:off x="1686284" y="2120875"/>
        <a:ext cx="1563784" cy="1060437"/>
      </dsp:txXfrm>
    </dsp:sp>
    <dsp:sp modelId="{60EB5C84-49E3-41E9-92B6-BD081CB496B9}">
      <dsp:nvSpPr>
        <dsp:cNvPr id="0" name=""/>
        <dsp:cNvSpPr/>
      </dsp:nvSpPr>
      <dsp:spPr>
        <a:xfrm>
          <a:off x="3496189" y="1254250"/>
          <a:ext cx="1649222" cy="1676391"/>
        </a:xfrm>
        <a:prstGeom prst="ellipse">
          <a:avLst/>
        </a:prstGeom>
        <a:solidFill>
          <a:schemeClr val="accent1">
            <a:shade val="80000"/>
            <a:alpha val="50000"/>
            <a:hueOff val="187862"/>
            <a:satOff val="14916"/>
            <a:lumOff val="211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97C377C-260A-4983-99E0-6D3531DDC241}">
      <dsp:nvSpPr>
        <dsp:cNvPr id="0" name=""/>
        <dsp:cNvSpPr/>
      </dsp:nvSpPr>
      <dsp:spPr>
        <a:xfrm>
          <a:off x="1808934" y="857375"/>
          <a:ext cx="1594446" cy="9927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sv-SE" sz="1400" kern="1200" dirty="0"/>
            <a:t>Fysioterapeut</a:t>
          </a:r>
          <a:br>
            <a:rPr lang="sv-SE" sz="1400" kern="1200" dirty="0"/>
          </a:br>
          <a:r>
            <a:rPr lang="sv-SE" sz="1400" kern="1200" dirty="0"/>
            <a:t>Arbetsterapeut </a:t>
          </a:r>
          <a:br>
            <a:rPr lang="sv-SE" sz="1400" kern="1200" dirty="0"/>
          </a:br>
          <a:r>
            <a:rPr lang="sv-SE" sz="1400" kern="1200" dirty="0"/>
            <a:t>Sjuksköterska</a:t>
          </a:r>
        </a:p>
      </dsp:txBody>
      <dsp:txXfrm>
        <a:off x="1808934" y="857375"/>
        <a:ext cx="1594446" cy="992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20656-53B1-4908-979B-3828C28EB794}">
      <dsp:nvSpPr>
        <dsp:cNvPr id="0" name=""/>
        <dsp:cNvSpPr/>
      </dsp:nvSpPr>
      <dsp:spPr>
        <a:xfrm>
          <a:off x="3927" y="1875664"/>
          <a:ext cx="2361577" cy="918598"/>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sv-SE" sz="1500" kern="1200" dirty="0"/>
            <a:t>Madrasser och dynor, avlasta och ta bort tryck</a:t>
          </a:r>
        </a:p>
      </dsp:txBody>
      <dsp:txXfrm>
        <a:off x="3927" y="1875664"/>
        <a:ext cx="2361577" cy="918598"/>
      </dsp:txXfrm>
    </dsp:sp>
    <dsp:sp modelId="{6C943943-92E3-48B4-9A3A-EC7CB8726D97}">
      <dsp:nvSpPr>
        <dsp:cNvPr id="0" name=""/>
        <dsp:cNvSpPr/>
      </dsp:nvSpPr>
      <dsp:spPr>
        <a:xfrm>
          <a:off x="3927" y="2794263"/>
          <a:ext cx="2361577" cy="65880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501861-34C8-4B03-8DB4-48F97D3E3368}">
      <dsp:nvSpPr>
        <dsp:cNvPr id="0" name=""/>
        <dsp:cNvSpPr/>
      </dsp:nvSpPr>
      <dsp:spPr>
        <a:xfrm>
          <a:off x="2696125" y="1875664"/>
          <a:ext cx="2361577" cy="918598"/>
        </a:xfrm>
        <a:prstGeom prst="rect">
          <a:avLst/>
        </a:prstGeom>
        <a:solidFill>
          <a:schemeClr val="accent5">
            <a:hueOff val="-871962"/>
            <a:satOff val="5188"/>
            <a:lumOff val="2091"/>
            <a:alphaOff val="0"/>
          </a:schemeClr>
        </a:solidFill>
        <a:ln w="19050" cap="rnd" cmpd="sng" algn="ctr">
          <a:solidFill>
            <a:schemeClr val="accent5">
              <a:hueOff val="-871962"/>
              <a:satOff val="5188"/>
              <a:lumOff val="20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sv-SE" sz="1500" kern="1200" dirty="0"/>
            <a:t>Lägesändring och positionering, tryckavlastande hjälpmedel</a:t>
          </a:r>
        </a:p>
      </dsp:txBody>
      <dsp:txXfrm>
        <a:off x="2696125" y="1875664"/>
        <a:ext cx="2361577" cy="918598"/>
      </dsp:txXfrm>
    </dsp:sp>
    <dsp:sp modelId="{69D7CC9C-02BC-44FB-95E4-F975A68DD93E}">
      <dsp:nvSpPr>
        <dsp:cNvPr id="0" name=""/>
        <dsp:cNvSpPr/>
      </dsp:nvSpPr>
      <dsp:spPr>
        <a:xfrm>
          <a:off x="2696125" y="2794263"/>
          <a:ext cx="2361577" cy="658800"/>
        </a:xfrm>
        <a:prstGeom prst="rect">
          <a:avLst/>
        </a:prstGeom>
        <a:solidFill>
          <a:schemeClr val="accent5">
            <a:tint val="40000"/>
            <a:alpha val="90000"/>
            <a:hueOff val="-638421"/>
            <a:satOff val="6737"/>
            <a:lumOff val="666"/>
            <a:alphaOff val="0"/>
          </a:schemeClr>
        </a:solidFill>
        <a:ln w="19050" cap="rnd" cmpd="sng" algn="ctr">
          <a:solidFill>
            <a:schemeClr val="accent5">
              <a:tint val="40000"/>
              <a:alpha val="90000"/>
              <a:hueOff val="-638421"/>
              <a:satOff val="6737"/>
              <a:lumOff val="666"/>
              <a:alphaOff val="0"/>
            </a:schemeClr>
          </a:solidFill>
          <a:prstDash val="solid"/>
        </a:ln>
        <a:effectLst/>
      </dsp:spPr>
      <dsp:style>
        <a:lnRef idx="2">
          <a:scrgbClr r="0" g="0" b="0"/>
        </a:lnRef>
        <a:fillRef idx="1">
          <a:scrgbClr r="0" g="0" b="0"/>
        </a:fillRef>
        <a:effectRef idx="0">
          <a:scrgbClr r="0" g="0" b="0"/>
        </a:effectRef>
        <a:fontRef idx="minor"/>
      </dsp:style>
    </dsp:sp>
    <dsp:sp modelId="{BEA547AB-26D0-49CB-BDB0-D936D75D596E}">
      <dsp:nvSpPr>
        <dsp:cNvPr id="0" name=""/>
        <dsp:cNvSpPr/>
      </dsp:nvSpPr>
      <dsp:spPr>
        <a:xfrm>
          <a:off x="5388323" y="1875664"/>
          <a:ext cx="2361577" cy="918598"/>
        </a:xfrm>
        <a:prstGeom prst="rect">
          <a:avLst/>
        </a:prstGeom>
        <a:solidFill>
          <a:schemeClr val="accent5">
            <a:hueOff val="-1743925"/>
            <a:satOff val="10375"/>
            <a:lumOff val="4183"/>
            <a:alphaOff val="0"/>
          </a:schemeClr>
        </a:solidFill>
        <a:ln w="19050" cap="rnd" cmpd="sng" algn="ctr">
          <a:solidFill>
            <a:schemeClr val="accent5">
              <a:hueOff val="-1743925"/>
              <a:satOff val="10375"/>
              <a:lumOff val="41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sv-SE" sz="1500" kern="1200" dirty="0"/>
            <a:t>Förflyttningsteknik och friktionsminskande hjälpmedel</a:t>
          </a:r>
        </a:p>
      </dsp:txBody>
      <dsp:txXfrm>
        <a:off x="5388323" y="1875664"/>
        <a:ext cx="2361577" cy="918598"/>
      </dsp:txXfrm>
    </dsp:sp>
    <dsp:sp modelId="{2A4ECF3C-6791-443B-B13B-17732DC87468}">
      <dsp:nvSpPr>
        <dsp:cNvPr id="0" name=""/>
        <dsp:cNvSpPr/>
      </dsp:nvSpPr>
      <dsp:spPr>
        <a:xfrm>
          <a:off x="5388323" y="2794263"/>
          <a:ext cx="2361577" cy="658800"/>
        </a:xfrm>
        <a:prstGeom prst="rect">
          <a:avLst/>
        </a:prstGeom>
        <a:solidFill>
          <a:schemeClr val="accent5">
            <a:tint val="40000"/>
            <a:alpha val="90000"/>
            <a:hueOff val="-1276842"/>
            <a:satOff val="13473"/>
            <a:lumOff val="1332"/>
            <a:alphaOff val="0"/>
          </a:schemeClr>
        </a:solidFill>
        <a:ln w="19050" cap="rnd" cmpd="sng" algn="ctr">
          <a:solidFill>
            <a:schemeClr val="accent5">
              <a:tint val="40000"/>
              <a:alpha val="90000"/>
              <a:hueOff val="-1276842"/>
              <a:satOff val="13473"/>
              <a:lumOff val="1332"/>
              <a:alphaOff val="0"/>
            </a:schemeClr>
          </a:solidFill>
          <a:prstDash val="solid"/>
        </a:ln>
        <a:effectLst/>
      </dsp:spPr>
      <dsp:style>
        <a:lnRef idx="2">
          <a:scrgbClr r="0" g="0" b="0"/>
        </a:lnRef>
        <a:fillRef idx="1">
          <a:scrgbClr r="0" g="0" b="0"/>
        </a:fillRef>
        <a:effectRef idx="0">
          <a:scrgbClr r="0" g="0" b="0"/>
        </a:effectRef>
        <a:fontRef idx="minor"/>
      </dsp:style>
    </dsp:sp>
    <dsp:sp modelId="{B430FE39-1D5D-4C03-82AD-C9DD2156AE89}">
      <dsp:nvSpPr>
        <dsp:cNvPr id="0" name=""/>
        <dsp:cNvSpPr/>
      </dsp:nvSpPr>
      <dsp:spPr>
        <a:xfrm>
          <a:off x="8080521" y="1875664"/>
          <a:ext cx="2361577" cy="918598"/>
        </a:xfrm>
        <a:prstGeom prst="rect">
          <a:avLst/>
        </a:prstGeom>
        <a:solidFill>
          <a:schemeClr val="accent5">
            <a:hueOff val="-2615887"/>
            <a:satOff val="15563"/>
            <a:lumOff val="6274"/>
            <a:alphaOff val="0"/>
          </a:schemeClr>
        </a:solidFill>
        <a:ln w="19050" cap="rnd" cmpd="sng" algn="ctr">
          <a:solidFill>
            <a:schemeClr val="accent5">
              <a:hueOff val="-2615887"/>
              <a:satOff val="15563"/>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sv-SE" sz="1500" kern="1200" dirty="0"/>
            <a:t>Energi- och näringstillförsel</a:t>
          </a:r>
        </a:p>
      </dsp:txBody>
      <dsp:txXfrm>
        <a:off x="8080521" y="1875664"/>
        <a:ext cx="2361577" cy="918598"/>
      </dsp:txXfrm>
    </dsp:sp>
    <dsp:sp modelId="{F547AB77-8F3D-4281-B318-DD784ECC7BA8}">
      <dsp:nvSpPr>
        <dsp:cNvPr id="0" name=""/>
        <dsp:cNvSpPr/>
      </dsp:nvSpPr>
      <dsp:spPr>
        <a:xfrm>
          <a:off x="8080521" y="2794263"/>
          <a:ext cx="2361577" cy="658800"/>
        </a:xfrm>
        <a:prstGeom prst="rect">
          <a:avLst/>
        </a:prstGeom>
        <a:solidFill>
          <a:schemeClr val="accent5">
            <a:tint val="40000"/>
            <a:alpha val="90000"/>
            <a:hueOff val="-1915263"/>
            <a:satOff val="20210"/>
            <a:lumOff val="1998"/>
            <a:alphaOff val="0"/>
          </a:schemeClr>
        </a:solidFill>
        <a:ln w="19050" cap="rnd" cmpd="sng" algn="ctr">
          <a:solidFill>
            <a:schemeClr val="accent5">
              <a:tint val="40000"/>
              <a:alpha val="90000"/>
              <a:hueOff val="-1915263"/>
              <a:satOff val="20210"/>
              <a:lumOff val="199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B96AC-0B6E-4E80-A9DB-B1E7E43966BA}">
      <dsp:nvSpPr>
        <dsp:cNvPr id="0" name=""/>
        <dsp:cNvSpPr/>
      </dsp:nvSpPr>
      <dsp:spPr>
        <a:xfrm>
          <a:off x="1281" y="577148"/>
          <a:ext cx="2999616" cy="14998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sv-SE" sz="2000" kern="1200" dirty="0">
              <a:latin typeface="Calibri Light" panose="020F0302020204030204" pitchFamily="34" charset="0"/>
              <a:cs typeface="Calibri Light" panose="020F0302020204030204" pitchFamily="34" charset="0"/>
            </a:rPr>
            <a:t>Förebyggande madrass</a:t>
          </a:r>
        </a:p>
      </dsp:txBody>
      <dsp:txXfrm>
        <a:off x="45209" y="621076"/>
        <a:ext cx="2911760" cy="1411952"/>
      </dsp:txXfrm>
    </dsp:sp>
    <dsp:sp modelId="{B3C6F9B8-835E-457C-A265-9B3556A03274}">
      <dsp:nvSpPr>
        <dsp:cNvPr id="0" name=""/>
        <dsp:cNvSpPr/>
      </dsp:nvSpPr>
      <dsp:spPr>
        <a:xfrm>
          <a:off x="301243" y="2076957"/>
          <a:ext cx="299961" cy="1124856"/>
        </a:xfrm>
        <a:custGeom>
          <a:avLst/>
          <a:gdLst/>
          <a:ahLst/>
          <a:cxnLst/>
          <a:rect l="0" t="0" r="0" b="0"/>
          <a:pathLst>
            <a:path>
              <a:moveTo>
                <a:pt x="0" y="0"/>
              </a:moveTo>
              <a:lnTo>
                <a:pt x="0" y="1124856"/>
              </a:lnTo>
              <a:lnTo>
                <a:pt x="299961" y="112485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82626-8F33-43C6-823E-7760B6498DB9}">
      <dsp:nvSpPr>
        <dsp:cNvPr id="0" name=""/>
        <dsp:cNvSpPr/>
      </dsp:nvSpPr>
      <dsp:spPr>
        <a:xfrm>
          <a:off x="601205" y="2451909"/>
          <a:ext cx="2399693" cy="14998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sv-SE" sz="2000" kern="1200" dirty="0">
              <a:latin typeface="Calibri Light" panose="020F0302020204030204" pitchFamily="34" charset="0"/>
              <a:cs typeface="Calibri Light" panose="020F0302020204030204" pitchFamily="34" charset="0"/>
            </a:rPr>
            <a:t>Risk för trycksår eller trycksår kategori 1 eller 2</a:t>
          </a:r>
        </a:p>
      </dsp:txBody>
      <dsp:txXfrm>
        <a:off x="645133" y="2495837"/>
        <a:ext cx="2311837" cy="1411952"/>
      </dsp:txXfrm>
    </dsp:sp>
    <dsp:sp modelId="{5A0DD59C-AB33-48FA-97E9-68ABD874FD10}">
      <dsp:nvSpPr>
        <dsp:cNvPr id="0" name=""/>
        <dsp:cNvSpPr/>
      </dsp:nvSpPr>
      <dsp:spPr>
        <a:xfrm>
          <a:off x="3750803" y="577148"/>
          <a:ext cx="2999616" cy="14998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sv-SE" sz="2000" kern="1200" dirty="0">
              <a:latin typeface="Calibri Light" panose="020F0302020204030204" pitchFamily="34" charset="0"/>
              <a:cs typeface="Calibri Light" panose="020F0302020204030204" pitchFamily="34" charset="0"/>
            </a:rPr>
            <a:t>Behandlande madrass</a:t>
          </a:r>
        </a:p>
      </dsp:txBody>
      <dsp:txXfrm>
        <a:off x="3794731" y="621076"/>
        <a:ext cx="2911760" cy="1411952"/>
      </dsp:txXfrm>
    </dsp:sp>
    <dsp:sp modelId="{F8E21BA3-8B45-4A93-9A34-6E0DDC41ED5C}">
      <dsp:nvSpPr>
        <dsp:cNvPr id="0" name=""/>
        <dsp:cNvSpPr/>
      </dsp:nvSpPr>
      <dsp:spPr>
        <a:xfrm>
          <a:off x="4050764" y="2076957"/>
          <a:ext cx="299961" cy="1124856"/>
        </a:xfrm>
        <a:custGeom>
          <a:avLst/>
          <a:gdLst/>
          <a:ahLst/>
          <a:cxnLst/>
          <a:rect l="0" t="0" r="0" b="0"/>
          <a:pathLst>
            <a:path>
              <a:moveTo>
                <a:pt x="0" y="0"/>
              </a:moveTo>
              <a:lnTo>
                <a:pt x="0" y="1124856"/>
              </a:lnTo>
              <a:lnTo>
                <a:pt x="299961" y="112485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5B84A-4EB7-43F2-A4E1-056185DC369E}">
      <dsp:nvSpPr>
        <dsp:cNvPr id="0" name=""/>
        <dsp:cNvSpPr/>
      </dsp:nvSpPr>
      <dsp:spPr>
        <a:xfrm>
          <a:off x="4350726" y="2451909"/>
          <a:ext cx="2399693" cy="14998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sv-SE" sz="2000" kern="1200" dirty="0">
              <a:latin typeface="Calibri Light" panose="020F0302020204030204" pitchFamily="34" charset="0"/>
              <a:cs typeface="Calibri Light" panose="020F0302020204030204" pitchFamily="34" charset="0"/>
            </a:rPr>
            <a:t>Trycksår kategori 3 eller 4</a:t>
          </a:r>
        </a:p>
      </dsp:txBody>
      <dsp:txXfrm>
        <a:off x="4394654" y="2495837"/>
        <a:ext cx="2311837" cy="1411952"/>
      </dsp:txXfrm>
    </dsp:sp>
    <dsp:sp modelId="{328C42B9-2ECA-4180-A300-DFD10F544E20}">
      <dsp:nvSpPr>
        <dsp:cNvPr id="0" name=""/>
        <dsp:cNvSpPr/>
      </dsp:nvSpPr>
      <dsp:spPr>
        <a:xfrm>
          <a:off x="7500324" y="577148"/>
          <a:ext cx="2999616" cy="14998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sv-SE" sz="2000" kern="1200" dirty="0">
              <a:latin typeface="Calibri Light" panose="020F0302020204030204" pitchFamily="34" charset="0"/>
              <a:cs typeface="Calibri Light" panose="020F0302020204030204" pitchFamily="34" charset="0"/>
            </a:rPr>
            <a:t>Dyna i stol/rullstol för tryckavlastning</a:t>
          </a:r>
        </a:p>
      </dsp:txBody>
      <dsp:txXfrm>
        <a:off x="7544252" y="621076"/>
        <a:ext cx="2911760" cy="1411952"/>
      </dsp:txXfrm>
    </dsp:sp>
    <dsp:sp modelId="{C6AD0A3A-EAE9-4201-8DFD-7D5BA701B730}">
      <dsp:nvSpPr>
        <dsp:cNvPr id="0" name=""/>
        <dsp:cNvSpPr/>
      </dsp:nvSpPr>
      <dsp:spPr>
        <a:xfrm>
          <a:off x="7800285" y="2076957"/>
          <a:ext cx="299961" cy="1124856"/>
        </a:xfrm>
        <a:custGeom>
          <a:avLst/>
          <a:gdLst/>
          <a:ahLst/>
          <a:cxnLst/>
          <a:rect l="0" t="0" r="0" b="0"/>
          <a:pathLst>
            <a:path>
              <a:moveTo>
                <a:pt x="0" y="0"/>
              </a:moveTo>
              <a:lnTo>
                <a:pt x="0" y="1124856"/>
              </a:lnTo>
              <a:lnTo>
                <a:pt x="299961" y="112485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8B1F7-4038-44F7-8FDF-A65FA32D355F}">
      <dsp:nvSpPr>
        <dsp:cNvPr id="0" name=""/>
        <dsp:cNvSpPr/>
      </dsp:nvSpPr>
      <dsp:spPr>
        <a:xfrm>
          <a:off x="8100247" y="2451909"/>
          <a:ext cx="2399693" cy="14998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sv-SE" sz="2000" kern="1200" dirty="0">
              <a:latin typeface="Calibri Light" panose="020F0302020204030204" pitchFamily="34" charset="0"/>
              <a:cs typeface="Calibri Light" panose="020F0302020204030204" pitchFamily="34" charset="0"/>
            </a:rPr>
            <a:t>Individuell anpassning</a:t>
          </a:r>
        </a:p>
      </dsp:txBody>
      <dsp:txXfrm>
        <a:off x="8144175" y="2495837"/>
        <a:ext cx="2311837" cy="14119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CA4DC12-DDAF-452F-87A7-1D7F978E45F7}"/>
              </a:ext>
            </a:extLst>
          </p:cNvPr>
          <p:cNvSpPr>
            <a:spLocks noGrp="1"/>
          </p:cNvSpPr>
          <p:nvPr>
            <p:ph type="hdr" sz="quarter"/>
          </p:nvPr>
        </p:nvSpPr>
        <p:spPr>
          <a:xfrm>
            <a:off x="1" y="1"/>
            <a:ext cx="2947565" cy="49131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90BA6AD5-9A24-48FB-A17E-D625BA0F80DA}"/>
              </a:ext>
            </a:extLst>
          </p:cNvPr>
          <p:cNvSpPr>
            <a:spLocks noGrp="1"/>
          </p:cNvSpPr>
          <p:nvPr>
            <p:ph type="dt" sz="quarter" idx="1"/>
          </p:nvPr>
        </p:nvSpPr>
        <p:spPr>
          <a:xfrm>
            <a:off x="3851697" y="1"/>
            <a:ext cx="2947565" cy="491315"/>
          </a:xfrm>
          <a:prstGeom prst="rect">
            <a:avLst/>
          </a:prstGeom>
        </p:spPr>
        <p:txBody>
          <a:bodyPr vert="horz" lIns="91440" tIns="45720" rIns="91440" bIns="45720" rtlCol="0"/>
          <a:lstStyle>
            <a:lvl1pPr algn="r">
              <a:defRPr sz="1200"/>
            </a:lvl1pPr>
          </a:lstStyle>
          <a:p>
            <a:fld id="{C35F9642-5C86-42C7-951F-4C6FADB132E0}" type="datetime1">
              <a:rPr lang="sv-SE" smtClean="0"/>
              <a:t>2023-12-28</a:t>
            </a:fld>
            <a:endParaRPr lang="sv-SE"/>
          </a:p>
        </p:txBody>
      </p:sp>
      <p:sp>
        <p:nvSpPr>
          <p:cNvPr id="4" name="Platshållare för sidfot 3">
            <a:extLst>
              <a:ext uri="{FF2B5EF4-FFF2-40B4-BE49-F238E27FC236}">
                <a16:creationId xmlns:a16="http://schemas.microsoft.com/office/drawing/2014/main" id="{B3D9A54A-46EE-4867-BBCA-965D4F412FDE}"/>
              </a:ext>
            </a:extLst>
          </p:cNvPr>
          <p:cNvSpPr>
            <a:spLocks noGrp="1"/>
          </p:cNvSpPr>
          <p:nvPr>
            <p:ph type="ftr" sz="quarter" idx="2"/>
          </p:nvPr>
        </p:nvSpPr>
        <p:spPr>
          <a:xfrm>
            <a:off x="1" y="9316261"/>
            <a:ext cx="2947565" cy="49131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5231FE64-55F3-4DA7-9481-D1F9456C0F6A}"/>
              </a:ext>
            </a:extLst>
          </p:cNvPr>
          <p:cNvSpPr>
            <a:spLocks noGrp="1"/>
          </p:cNvSpPr>
          <p:nvPr>
            <p:ph type="sldNum" sz="quarter" idx="3"/>
          </p:nvPr>
        </p:nvSpPr>
        <p:spPr>
          <a:xfrm>
            <a:off x="3851697" y="9316261"/>
            <a:ext cx="2947565" cy="491314"/>
          </a:xfrm>
          <a:prstGeom prst="rect">
            <a:avLst/>
          </a:prstGeom>
        </p:spPr>
        <p:txBody>
          <a:bodyPr vert="horz" lIns="91440" tIns="45720" rIns="91440" bIns="45720" rtlCol="0" anchor="b"/>
          <a:lstStyle>
            <a:lvl1pPr algn="r">
              <a:defRPr sz="1200"/>
            </a:lvl1pPr>
          </a:lstStyle>
          <a:p>
            <a:fld id="{79CE4847-2D9F-4D50-8765-EA9952D97B51}" type="slidenum">
              <a:rPr lang="sv-SE" smtClean="0"/>
              <a:t>‹#›</a:t>
            </a:fld>
            <a:endParaRPr lang="sv-SE"/>
          </a:p>
        </p:txBody>
      </p:sp>
    </p:spTree>
    <p:extLst>
      <p:ext uri="{BB962C8B-B14F-4D97-AF65-F5344CB8AC3E}">
        <p14:creationId xmlns:p14="http://schemas.microsoft.com/office/powerpoint/2010/main" val="27433505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2242" y="0"/>
            <a:ext cx="2947035" cy="492082"/>
          </a:xfrm>
          <a:prstGeom prst="rect">
            <a:avLst/>
          </a:prstGeom>
        </p:spPr>
        <p:txBody>
          <a:bodyPr vert="horz" lIns="91440" tIns="45720" rIns="91440" bIns="45720" rtlCol="0"/>
          <a:lstStyle>
            <a:lvl1pPr algn="r">
              <a:defRPr sz="1200"/>
            </a:lvl1pPr>
          </a:lstStyle>
          <a:p>
            <a:fld id="{4E1FE72E-B562-437D-95F4-4D140D866899}" type="datetime1">
              <a:rPr lang="sv-SE" smtClean="0"/>
              <a:t>2023-12-28</a:t>
            </a:fld>
            <a:endParaRPr lang="sv-SE"/>
          </a:p>
        </p:txBody>
      </p:sp>
      <p:sp>
        <p:nvSpPr>
          <p:cNvPr id="4" name="Platshållare för bildobjekt 3"/>
          <p:cNvSpPr>
            <a:spLocks noGrp="1" noRot="1" noChangeAspect="1"/>
          </p:cNvSpPr>
          <p:nvPr>
            <p:ph type="sldImg" idx="2"/>
          </p:nvPr>
        </p:nvSpPr>
        <p:spPr>
          <a:xfrm>
            <a:off x="458788" y="1225550"/>
            <a:ext cx="5883275" cy="330993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085" y="4719896"/>
            <a:ext cx="5440680" cy="3861732"/>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15495"/>
            <a:ext cx="2947035" cy="49208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2242" y="9315495"/>
            <a:ext cx="2947035" cy="492080"/>
          </a:xfrm>
          <a:prstGeom prst="rect">
            <a:avLst/>
          </a:prstGeom>
        </p:spPr>
        <p:txBody>
          <a:bodyPr vert="horz" lIns="91440" tIns="45720" rIns="91440" bIns="45720" rtlCol="0" anchor="b"/>
          <a:lstStyle>
            <a:lvl1pPr algn="r">
              <a:defRPr sz="1200"/>
            </a:lvl1pPr>
          </a:lstStyle>
          <a:p>
            <a:fld id="{BD23344C-2B52-40CC-B73D-C9211F09F59D}" type="slidenum">
              <a:rPr lang="sv-SE" smtClean="0"/>
              <a:t>‹#›</a:t>
            </a:fld>
            <a:endParaRPr lang="sv-SE"/>
          </a:p>
        </p:txBody>
      </p:sp>
    </p:spTree>
    <p:extLst>
      <p:ext uri="{BB962C8B-B14F-4D97-AF65-F5344CB8AC3E}">
        <p14:creationId xmlns:p14="http://schemas.microsoft.com/office/powerpoint/2010/main" val="30237257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Materialet är tänkt att utgöra en grund för den utbildning som sjuksköterskor behöver ha gällande kompetenskrav och förskrivningsprocessen för hjälpmedel inom hjälpmedelsnämndens ansvarsområde. Materialet har även inriktning mot framför allt förebyggande av trycksår, men även behandling.</a:t>
            </a:r>
          </a:p>
          <a:p>
            <a:r>
              <a:rPr lang="sv-SE" dirty="0"/>
              <a:t>Valfritt om varje verksamhet, ex kommun som använder sig av materialet byter </a:t>
            </a:r>
            <a:r>
              <a:rPr lang="sv-SE" dirty="0" err="1"/>
              <a:t>lay-out</a:t>
            </a:r>
            <a:r>
              <a:rPr lang="sv-SE" dirty="0"/>
              <a:t> för att passa sin verksamhet.</a:t>
            </a:r>
          </a:p>
        </p:txBody>
      </p:sp>
      <p:sp>
        <p:nvSpPr>
          <p:cNvPr id="4" name="Platshållare för bildnummer 3"/>
          <p:cNvSpPr>
            <a:spLocks noGrp="1"/>
          </p:cNvSpPr>
          <p:nvPr>
            <p:ph type="sldNum" sz="quarter" idx="5"/>
          </p:nvPr>
        </p:nvSpPr>
        <p:spPr/>
        <p:txBody>
          <a:bodyPr/>
          <a:lstStyle/>
          <a:p>
            <a:fld id="{BD23344C-2B52-40CC-B73D-C9211F09F59D}" type="slidenum">
              <a:rPr lang="sv-SE" smtClean="0"/>
              <a:t>1</a:t>
            </a:fld>
            <a:endParaRPr lang="sv-SE"/>
          </a:p>
        </p:txBody>
      </p:sp>
    </p:spTree>
    <p:extLst>
      <p:ext uri="{BB962C8B-B14F-4D97-AF65-F5344CB8AC3E}">
        <p14:creationId xmlns:p14="http://schemas.microsoft.com/office/powerpoint/2010/main" val="1554582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belyser vikten av teamarbete vid trycksårsprevention och anger exempel på personer som kan finnas i ett team runt en individ.</a:t>
            </a:r>
          </a:p>
          <a:p>
            <a:r>
              <a:rPr lang="sv-SE" dirty="0"/>
              <a:t>Även individen har ett ansvar för att förebygga trycksår.</a:t>
            </a:r>
          </a:p>
          <a:p>
            <a:r>
              <a:rPr lang="sv-SE" dirty="0"/>
              <a:t>Samtliga inblandade i teamet har ett ansvar att ta tillvara på individens resurser.  </a:t>
            </a:r>
          </a:p>
        </p:txBody>
      </p:sp>
      <p:sp>
        <p:nvSpPr>
          <p:cNvPr id="4" name="Platshållare för bildnummer 3"/>
          <p:cNvSpPr>
            <a:spLocks noGrp="1"/>
          </p:cNvSpPr>
          <p:nvPr>
            <p:ph type="sldNum" sz="quarter" idx="5"/>
          </p:nvPr>
        </p:nvSpPr>
        <p:spPr/>
        <p:txBody>
          <a:bodyPr/>
          <a:lstStyle/>
          <a:p>
            <a:fld id="{BD23344C-2B52-40CC-B73D-C9211F09F59D}" type="slidenum">
              <a:rPr lang="sv-SE" smtClean="0"/>
              <a:t>12</a:t>
            </a:fld>
            <a:endParaRPr lang="sv-SE"/>
          </a:p>
        </p:txBody>
      </p:sp>
    </p:spTree>
    <p:extLst>
      <p:ext uri="{BB962C8B-B14F-4D97-AF65-F5344CB8AC3E}">
        <p14:creationId xmlns:p14="http://schemas.microsoft.com/office/powerpoint/2010/main" val="1545837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Viktigt med att det finns en bra, icke sliten madrass. Utsliten madrass berättigar inte till förskrivning.</a:t>
            </a:r>
          </a:p>
          <a:p>
            <a:r>
              <a:rPr lang="sv-SE" dirty="0"/>
              <a:t>Lägesändring är en viktig intervention och helhetstänket kring individen är avgörande.</a:t>
            </a:r>
          </a:p>
          <a:p>
            <a:r>
              <a:rPr lang="sv-SE" dirty="0"/>
              <a:t>Tänk på att inte material, ex hygienunderlägg, ska placeras på produkter avsedda för trycksårsprevention/behandling. Här måste man se till att rätt inkontinensskydd används om behov av det föreligger, utrusta inte i onödan.</a:t>
            </a:r>
          </a:p>
        </p:txBody>
      </p:sp>
      <p:sp>
        <p:nvSpPr>
          <p:cNvPr id="4" name="Platshållare för bildnummer 3"/>
          <p:cNvSpPr>
            <a:spLocks noGrp="1"/>
          </p:cNvSpPr>
          <p:nvPr>
            <p:ph type="sldNum" sz="quarter" idx="5"/>
          </p:nvPr>
        </p:nvSpPr>
        <p:spPr/>
        <p:txBody>
          <a:bodyPr/>
          <a:lstStyle/>
          <a:p>
            <a:fld id="{BD23344C-2B52-40CC-B73D-C9211F09F59D}" type="slidenum">
              <a:rPr lang="sv-SE" smtClean="0"/>
              <a:t>13</a:t>
            </a:fld>
            <a:endParaRPr lang="sv-SE"/>
          </a:p>
        </p:txBody>
      </p:sp>
    </p:spTree>
    <p:extLst>
      <p:ext uri="{BB962C8B-B14F-4D97-AF65-F5344CB8AC3E}">
        <p14:creationId xmlns:p14="http://schemas.microsoft.com/office/powerpoint/2010/main" val="56385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Fördelning ansvar. Den ser olika ut i kommunerna, här får varje kommun redogöra hur det ser ut hos sig. </a:t>
            </a:r>
          </a:p>
          <a:p>
            <a:r>
              <a:rPr lang="sv-SE" dirty="0"/>
              <a:t>Tänk på att madrasser med växeltryck kan försvåra förflyttningen. </a:t>
            </a:r>
          </a:p>
          <a:p>
            <a:r>
              <a:rPr lang="sv-SE" dirty="0"/>
              <a:t>Tänk på att bedömning bör ske utifrån Nortonskalan och </a:t>
            </a:r>
            <a:r>
              <a:rPr lang="sv-SE" dirty="0" err="1"/>
              <a:t>trycksårsklassfikationen</a:t>
            </a:r>
            <a:r>
              <a:rPr lang="sv-SE" dirty="0"/>
              <a:t>. De är grunden för val av madrass. Val av madrass i högre kategori än vad bedömning av trycksår har visat ska inte förekomma.</a:t>
            </a:r>
          </a:p>
          <a:p>
            <a:r>
              <a:rPr lang="sv-SE" dirty="0"/>
              <a:t>Här är ett bra tips att visa upp madrasser som är upphandlade t.ex. grundmadrass idag är en förebyggande madrass kategori 2. Men även visa det som finns i hjälpmedelsförrådet då äldre produkter oftast finns kvar vid ny upphandling.</a:t>
            </a:r>
          </a:p>
          <a:p>
            <a:r>
              <a:rPr lang="sv-SE" sz="1200" b="0" i="0" kern="1200" dirty="0">
                <a:solidFill>
                  <a:schemeClr val="tx1"/>
                </a:solidFill>
                <a:effectLst/>
                <a:latin typeface="+mn-lt"/>
                <a:ea typeface="+mn-ea"/>
                <a:cs typeface="+mn-cs"/>
              </a:rPr>
              <a:t>Tips att förmedla/diskutera vid utbildningen:</a:t>
            </a:r>
          </a:p>
          <a:p>
            <a:r>
              <a:rPr lang="sv-SE" sz="1200" b="0" i="0" kern="1200" dirty="0">
                <a:solidFill>
                  <a:schemeClr val="tx1"/>
                </a:solidFill>
                <a:effectLst/>
                <a:latin typeface="+mn-lt"/>
                <a:ea typeface="+mn-ea"/>
                <a:cs typeface="+mn-cs"/>
              </a:rPr>
              <a:t># Kanske bäddas madrass oftast i av omvårdnadspersonal. Betona vikten av att sjuksköterska ansvarar för kontroll av madrass efter </a:t>
            </a:r>
            <a:r>
              <a:rPr lang="sv-SE" sz="1200" b="0" i="0" kern="1200" dirty="0" err="1">
                <a:solidFill>
                  <a:schemeClr val="tx1"/>
                </a:solidFill>
                <a:effectLst/>
                <a:latin typeface="+mn-lt"/>
                <a:ea typeface="+mn-ea"/>
                <a:cs typeface="+mn-cs"/>
              </a:rPr>
              <a:t>ibäddning</a:t>
            </a:r>
            <a:r>
              <a:rPr lang="sv-SE" sz="1200" b="0" i="0" kern="1200" dirty="0">
                <a:solidFill>
                  <a:schemeClr val="tx1"/>
                </a:solidFill>
                <a:effectLst/>
                <a:latin typeface="+mn-lt"/>
                <a:ea typeface="+mn-ea"/>
                <a:cs typeface="+mn-cs"/>
              </a:rPr>
              <a:t>.</a:t>
            </a:r>
          </a:p>
          <a:p>
            <a:r>
              <a:rPr lang="sv-SE" sz="1200" b="0" i="0" kern="1200" dirty="0">
                <a:solidFill>
                  <a:schemeClr val="tx1"/>
                </a:solidFill>
                <a:effectLst/>
                <a:latin typeface="+mn-lt"/>
                <a:ea typeface="+mn-ea"/>
                <a:cs typeface="+mn-cs"/>
              </a:rPr>
              <a:t># Madrass får inte fästas i sängens rörliga delar.</a:t>
            </a:r>
          </a:p>
          <a:p>
            <a:r>
              <a:rPr lang="sv-SE" sz="1200" b="0" i="0" kern="1200" dirty="0">
                <a:solidFill>
                  <a:schemeClr val="tx1"/>
                </a:solidFill>
                <a:effectLst/>
                <a:latin typeface="+mn-lt"/>
                <a:ea typeface="+mn-ea"/>
                <a:cs typeface="+mn-cs"/>
              </a:rPr>
              <a:t># Att tänka på när personen klarar i/ur säng självständigt eller klarar att sitta på sängkant självständigt (att sitthöjden inte blir för hög och att madrassen är tillräckligt stabil för att personen ska klara att sitta på sängkant).</a:t>
            </a:r>
          </a:p>
          <a:p>
            <a:r>
              <a:rPr lang="sv-SE" sz="1200" b="0" i="0" kern="1200" dirty="0">
                <a:solidFill>
                  <a:schemeClr val="tx1"/>
                </a:solidFill>
                <a:effectLst/>
                <a:latin typeface="+mn-lt"/>
                <a:ea typeface="+mn-ea"/>
                <a:cs typeface="+mn-cs"/>
              </a:rPr>
              <a:t># Grindordination och höjd på grind. Risker med grind och alternativen med sänkt eller låg säng.</a:t>
            </a:r>
          </a:p>
          <a:p>
            <a:r>
              <a:rPr lang="sv-SE" sz="1200" b="0" i="0" kern="1200" dirty="0">
                <a:solidFill>
                  <a:schemeClr val="tx1"/>
                </a:solidFill>
                <a:effectLst/>
                <a:latin typeface="+mn-lt"/>
                <a:ea typeface="+mn-ea"/>
                <a:cs typeface="+mn-cs"/>
              </a:rPr>
              <a:t># Tillbehör till </a:t>
            </a:r>
            <a:r>
              <a:rPr lang="sv-SE" sz="1200" b="0" i="0" kern="1200" dirty="0" err="1">
                <a:solidFill>
                  <a:schemeClr val="tx1"/>
                </a:solidFill>
                <a:effectLst/>
                <a:latin typeface="+mn-lt"/>
                <a:ea typeface="+mn-ea"/>
                <a:cs typeface="+mn-cs"/>
              </a:rPr>
              <a:t>vårdsäng</a:t>
            </a:r>
            <a:r>
              <a:rPr lang="sv-SE" sz="1200" b="0" i="0" kern="1200" dirty="0">
                <a:solidFill>
                  <a:schemeClr val="tx1"/>
                </a:solidFill>
                <a:effectLst/>
                <a:latin typeface="+mn-lt"/>
                <a:ea typeface="+mn-ea"/>
                <a:cs typeface="+mn-cs"/>
              </a:rPr>
              <a:t> såsom </a:t>
            </a:r>
            <a:r>
              <a:rPr lang="sv-SE" sz="1200" b="0" i="0" kern="1200" dirty="0" err="1">
                <a:solidFill>
                  <a:schemeClr val="tx1"/>
                </a:solidFill>
                <a:effectLst/>
                <a:latin typeface="+mn-lt"/>
                <a:ea typeface="+mn-ea"/>
                <a:cs typeface="+mn-cs"/>
              </a:rPr>
              <a:t>grindskydd</a:t>
            </a:r>
            <a:r>
              <a:rPr lang="sv-SE" sz="1200" b="0" i="0" kern="1200" dirty="0">
                <a:solidFill>
                  <a:schemeClr val="tx1"/>
                </a:solidFill>
                <a:effectLst/>
                <a:latin typeface="+mn-lt"/>
                <a:ea typeface="+mn-ea"/>
                <a:cs typeface="+mn-cs"/>
              </a:rPr>
              <a:t> och grindförhöjning.</a:t>
            </a:r>
          </a:p>
          <a:p>
            <a:r>
              <a:rPr lang="sv-SE" sz="1200" b="0" i="0" kern="1200" dirty="0">
                <a:solidFill>
                  <a:schemeClr val="tx1"/>
                </a:solidFill>
                <a:effectLst/>
                <a:latin typeface="+mn-lt"/>
                <a:ea typeface="+mn-ea"/>
                <a:cs typeface="+mn-cs"/>
              </a:rPr>
              <a:t># Sängens funktioner</a:t>
            </a:r>
          </a:p>
          <a:p>
            <a:r>
              <a:rPr lang="sv-SE" sz="1200" b="0" i="0" kern="1200" dirty="0">
                <a:solidFill>
                  <a:schemeClr val="tx1"/>
                </a:solidFill>
                <a:effectLst/>
                <a:latin typeface="+mn-lt"/>
                <a:ea typeface="+mn-ea"/>
                <a:cs typeface="+mn-cs"/>
              </a:rPr>
              <a:t># Vad behöver man tänka på om det är en privat säng, ej </a:t>
            </a:r>
            <a:r>
              <a:rPr lang="sv-SE" sz="1200" b="0" i="0" kern="1200" dirty="0" err="1">
                <a:solidFill>
                  <a:schemeClr val="tx1"/>
                </a:solidFill>
                <a:effectLst/>
                <a:latin typeface="+mn-lt"/>
                <a:ea typeface="+mn-ea"/>
                <a:cs typeface="+mn-cs"/>
              </a:rPr>
              <a:t>vårdsäng</a:t>
            </a:r>
            <a:r>
              <a:rPr lang="sv-SE" sz="1200" b="0" i="0" kern="1200" dirty="0">
                <a:solidFill>
                  <a:schemeClr val="tx1"/>
                </a:solidFill>
                <a:effectLst/>
                <a:latin typeface="+mn-lt"/>
                <a:ea typeface="+mn-ea"/>
                <a:cs typeface="+mn-cs"/>
              </a:rPr>
              <a:t>, som behöver anpassas med en tryckavlastande madrass?</a:t>
            </a:r>
          </a:p>
          <a:p>
            <a:endParaRPr lang="sv-SE" dirty="0"/>
          </a:p>
          <a:p>
            <a:endParaRPr lang="sv-SE" dirty="0"/>
          </a:p>
        </p:txBody>
      </p:sp>
      <p:sp>
        <p:nvSpPr>
          <p:cNvPr id="4" name="Platshållare för bildnummer 3"/>
          <p:cNvSpPr>
            <a:spLocks noGrp="1"/>
          </p:cNvSpPr>
          <p:nvPr>
            <p:ph type="sldNum" sz="quarter" idx="5"/>
          </p:nvPr>
        </p:nvSpPr>
        <p:spPr/>
        <p:txBody>
          <a:bodyPr/>
          <a:lstStyle/>
          <a:p>
            <a:fld id="{BD23344C-2B52-40CC-B73D-C9211F09F59D}" type="slidenum">
              <a:rPr lang="sv-SE" smtClean="0"/>
              <a:t>14</a:t>
            </a:fld>
            <a:endParaRPr lang="sv-SE"/>
          </a:p>
        </p:txBody>
      </p:sp>
    </p:spTree>
    <p:extLst>
      <p:ext uri="{BB962C8B-B14F-4D97-AF65-F5344CB8AC3E}">
        <p14:creationId xmlns:p14="http://schemas.microsoft.com/office/powerpoint/2010/main" val="1731317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Lägesändringsschema är samma sak som ”vändschema”. Idag används ordet Lägesändring. Men vändschema lever kvar i många verksamheter, därav med här.</a:t>
            </a:r>
          </a:p>
        </p:txBody>
      </p:sp>
      <p:sp>
        <p:nvSpPr>
          <p:cNvPr id="4" name="Platshållare för bildnummer 3"/>
          <p:cNvSpPr>
            <a:spLocks noGrp="1"/>
          </p:cNvSpPr>
          <p:nvPr>
            <p:ph type="sldNum" sz="quarter" idx="5"/>
          </p:nvPr>
        </p:nvSpPr>
        <p:spPr/>
        <p:txBody>
          <a:bodyPr/>
          <a:lstStyle/>
          <a:p>
            <a:fld id="{BD23344C-2B52-40CC-B73D-C9211F09F59D}" type="slidenum">
              <a:rPr lang="sv-SE" smtClean="0"/>
              <a:t>15</a:t>
            </a:fld>
            <a:endParaRPr lang="sv-SE"/>
          </a:p>
        </p:txBody>
      </p:sp>
    </p:spTree>
    <p:extLst>
      <p:ext uri="{BB962C8B-B14F-4D97-AF65-F5344CB8AC3E}">
        <p14:creationId xmlns:p14="http://schemas.microsoft.com/office/powerpoint/2010/main" val="1361467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Calibri Light" panose="020F0302020204030204" pitchFamily="34" charset="0"/>
                <a:cs typeface="Calibri Light" panose="020F0302020204030204" pitchFamily="34" charset="0"/>
              </a:rPr>
              <a:t>Bilderna visar exempel på friktionsminskande- och avlastande hjälpmedel som man behöver använda innan förskrivning av tryckavlastande madrass blir aktuellt. För patient med trycksår endast lokaliserat till hälar (kategori 1 – 4) kan förebyggande madrass användas i kombination med hälavlastning </a:t>
            </a:r>
          </a:p>
          <a:p>
            <a:endParaRPr lang="sv-SE" dirty="0"/>
          </a:p>
        </p:txBody>
      </p:sp>
      <p:sp>
        <p:nvSpPr>
          <p:cNvPr id="4" name="Platshållare för bildnummer 3"/>
          <p:cNvSpPr>
            <a:spLocks noGrp="1"/>
          </p:cNvSpPr>
          <p:nvPr>
            <p:ph type="sldNum" sz="quarter" idx="5"/>
          </p:nvPr>
        </p:nvSpPr>
        <p:spPr/>
        <p:txBody>
          <a:bodyPr/>
          <a:lstStyle/>
          <a:p>
            <a:fld id="{BD23344C-2B52-40CC-B73D-C9211F09F59D}" type="slidenum">
              <a:rPr lang="sv-SE" smtClean="0"/>
              <a:t>16</a:t>
            </a:fld>
            <a:endParaRPr lang="sv-SE"/>
          </a:p>
        </p:txBody>
      </p:sp>
    </p:spTree>
    <p:extLst>
      <p:ext uri="{BB962C8B-B14F-4D97-AF65-F5344CB8AC3E}">
        <p14:creationId xmlns:p14="http://schemas.microsoft.com/office/powerpoint/2010/main" val="2147239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Repetition av ansvar som följer med en förskrivning enligt föreskrift 2021:52, som sedan 15/7-21 har ersatt tidigare föreskrift 2008:1.</a:t>
            </a:r>
          </a:p>
          <a:p>
            <a:r>
              <a:rPr lang="sv-SE" dirty="0"/>
              <a:t>Informera även om skyldigheten att anmäla negativ händelse med produkten.</a:t>
            </a:r>
          </a:p>
        </p:txBody>
      </p:sp>
      <p:sp>
        <p:nvSpPr>
          <p:cNvPr id="4" name="Platshållare för bildnummer 3"/>
          <p:cNvSpPr>
            <a:spLocks noGrp="1"/>
          </p:cNvSpPr>
          <p:nvPr>
            <p:ph type="sldNum" sz="quarter" idx="5"/>
          </p:nvPr>
        </p:nvSpPr>
        <p:spPr/>
        <p:txBody>
          <a:bodyPr/>
          <a:lstStyle/>
          <a:p>
            <a:fld id="{BD23344C-2B52-40CC-B73D-C9211F09F59D}" type="slidenum">
              <a:rPr lang="sv-SE" smtClean="0"/>
              <a:t>17</a:t>
            </a:fld>
            <a:endParaRPr lang="sv-SE"/>
          </a:p>
        </p:txBody>
      </p:sp>
    </p:spTree>
    <p:extLst>
      <p:ext uri="{BB962C8B-B14F-4D97-AF65-F5344CB8AC3E}">
        <p14:creationId xmlns:p14="http://schemas.microsoft.com/office/powerpoint/2010/main" val="117334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Riskbedömning ska alltid utföras vid förskrivning av ett hjälpmedel. En hjälp på väg vid val av produkt samt en hjälp för att bestämma när i tid uppföljning ska ske. Uppföljning får i regel ALDRIG hoppas över vid förskrivning av en tryckavlastande produkt.</a:t>
            </a:r>
          </a:p>
        </p:txBody>
      </p:sp>
      <p:sp>
        <p:nvSpPr>
          <p:cNvPr id="4" name="Platshållare för bildnummer 3"/>
          <p:cNvSpPr>
            <a:spLocks noGrp="1"/>
          </p:cNvSpPr>
          <p:nvPr>
            <p:ph type="sldNum" sz="quarter" idx="5"/>
          </p:nvPr>
        </p:nvSpPr>
        <p:spPr/>
        <p:txBody>
          <a:bodyPr/>
          <a:lstStyle/>
          <a:p>
            <a:fld id="{BD23344C-2B52-40CC-B73D-C9211F09F59D}" type="slidenum">
              <a:rPr lang="sv-SE" smtClean="0"/>
              <a:t>19</a:t>
            </a:fld>
            <a:endParaRPr lang="sv-SE"/>
          </a:p>
        </p:txBody>
      </p:sp>
    </p:spTree>
    <p:extLst>
      <p:ext uri="{BB962C8B-B14F-4D97-AF65-F5344CB8AC3E}">
        <p14:creationId xmlns:p14="http://schemas.microsoft.com/office/powerpoint/2010/main" val="3264666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diskussionsfrågor. Kan läggas in när som helst under genomgång.</a:t>
            </a:r>
          </a:p>
          <a:p>
            <a:r>
              <a:rPr lang="sv-SE" dirty="0"/>
              <a:t>Tips att ha produktvisning varvat med visning av </a:t>
            </a:r>
            <a:r>
              <a:rPr lang="sv-SE" dirty="0" err="1"/>
              <a:t>power</a:t>
            </a:r>
            <a:r>
              <a:rPr lang="sv-SE" dirty="0"/>
              <a:t> </a:t>
            </a:r>
            <a:r>
              <a:rPr lang="sv-SE" dirty="0" err="1"/>
              <a:t>point</a:t>
            </a:r>
            <a:r>
              <a:rPr lang="sv-SE" dirty="0"/>
              <a:t>-materialet för att få lite omväxling. Om det är möjligt utifrån upplägg av mötesformen.</a:t>
            </a:r>
          </a:p>
        </p:txBody>
      </p:sp>
      <p:sp>
        <p:nvSpPr>
          <p:cNvPr id="4" name="Platshållare för bildnummer 3"/>
          <p:cNvSpPr>
            <a:spLocks noGrp="1"/>
          </p:cNvSpPr>
          <p:nvPr>
            <p:ph type="sldNum" sz="quarter" idx="5"/>
          </p:nvPr>
        </p:nvSpPr>
        <p:spPr/>
        <p:txBody>
          <a:bodyPr/>
          <a:lstStyle/>
          <a:p>
            <a:fld id="{BD23344C-2B52-40CC-B73D-C9211F09F59D}" type="slidenum">
              <a:rPr lang="sv-SE" smtClean="0"/>
              <a:t>20</a:t>
            </a:fld>
            <a:endParaRPr lang="sv-SE"/>
          </a:p>
        </p:txBody>
      </p:sp>
    </p:spTree>
    <p:extLst>
      <p:ext uri="{BB962C8B-B14F-4D97-AF65-F5344CB8AC3E}">
        <p14:creationId xmlns:p14="http://schemas.microsoft.com/office/powerpoint/2010/main" val="169523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är en checklista för de personer som i kommunen kommer leda utbildning ”Kompetenskrav för sjuksköterskor inom hjälpmedelsnämndens ansvarsområde”. Utbildningen inkluderar förskrivningsprocessen.</a:t>
            </a:r>
          </a:p>
          <a:p>
            <a:r>
              <a:rPr lang="sv-SE" dirty="0"/>
              <a:t>Detta </a:t>
            </a:r>
            <a:r>
              <a:rPr lang="sv-SE" dirty="0" err="1"/>
              <a:t>power</a:t>
            </a:r>
            <a:r>
              <a:rPr lang="sv-SE" dirty="0"/>
              <a:t> </a:t>
            </a:r>
            <a:r>
              <a:rPr lang="sv-SE" dirty="0" err="1"/>
              <a:t>point</a:t>
            </a:r>
            <a:r>
              <a:rPr lang="sv-SE" dirty="0"/>
              <a:t>-material kommer in från steg 2 i checklistan, alla ska ha gått webbutbildningen först.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Upplägget får anpassas utifrån rådande situation, om det sker fysiskt eller digitalt.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Lokala förutsättningar förmedlas, ex lokal rutin vid beställning av produkt efter bedömning av behov förskrivning skett.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ea typeface="Times New Roman" panose="02020603050405020304" pitchFamily="18" charset="0"/>
                <a:cs typeface="Times New Roman" panose="02020603050405020304" pitchFamily="18" charset="0"/>
              </a:rPr>
              <a:t>Hur produktvisning sker får avgöras av lokala förutsättningar. Kanske varvat med materialet i </a:t>
            </a:r>
            <a:r>
              <a:rPr lang="sv-SE" sz="1200" dirty="0" err="1">
                <a:solidFill>
                  <a:srgbClr val="000000"/>
                </a:solidFill>
                <a:effectLst/>
                <a:ea typeface="Times New Roman" panose="02020603050405020304" pitchFamily="18" charset="0"/>
                <a:cs typeface="Times New Roman" panose="02020603050405020304" pitchFamily="18" charset="0"/>
              </a:rPr>
              <a:t>power-pointen</a:t>
            </a:r>
            <a:r>
              <a:rPr lang="sv-SE" sz="1200" dirty="0">
                <a:solidFill>
                  <a:srgbClr val="000000"/>
                </a:solidFill>
                <a:effectLst/>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ea typeface="Times New Roman" panose="02020603050405020304" pitchFamily="18" charset="0"/>
                <a:cs typeface="Times New Roman" panose="02020603050405020304" pitchFamily="18" charset="0"/>
              </a:rPr>
              <a:t>Tips är att visa produkterna ihop med friktionsunderlättande produkter. Betona vikten av teamarbete och förebyggande arbete.</a:t>
            </a:r>
            <a:endParaRPr lang="sv-SE"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Times New Roman" panose="02020603050405020304" pitchFamily="18" charset="0"/>
              <a:ea typeface="Times New Roman" panose="02020603050405020304" pitchFamily="18" charset="0"/>
            </a:endParaRPr>
          </a:p>
          <a:p>
            <a:r>
              <a:rPr lang="sv-SE" dirty="0"/>
              <a:t>                  </a:t>
            </a:r>
          </a:p>
        </p:txBody>
      </p:sp>
      <p:sp>
        <p:nvSpPr>
          <p:cNvPr id="4" name="Platshållare för bildnummer 3"/>
          <p:cNvSpPr>
            <a:spLocks noGrp="1"/>
          </p:cNvSpPr>
          <p:nvPr>
            <p:ph type="sldNum" sz="quarter" idx="5"/>
          </p:nvPr>
        </p:nvSpPr>
        <p:spPr/>
        <p:txBody>
          <a:bodyPr/>
          <a:lstStyle/>
          <a:p>
            <a:fld id="{BD23344C-2B52-40CC-B73D-C9211F09F59D}" type="slidenum">
              <a:rPr lang="sv-SE" smtClean="0"/>
              <a:t>2</a:t>
            </a:fld>
            <a:endParaRPr lang="sv-SE"/>
          </a:p>
        </p:txBody>
      </p:sp>
    </p:spTree>
    <p:extLst>
      <p:ext uri="{BB962C8B-B14F-4D97-AF65-F5344CB8AC3E}">
        <p14:creationId xmlns:p14="http://schemas.microsoft.com/office/powerpoint/2010/main" val="296589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Nätverket för hjälpmedelsfrågor i Värmland</a:t>
            </a:r>
            <a:endParaRPr lang="sv-SE" sz="1200" dirty="0"/>
          </a:p>
          <a:p>
            <a:pPr marL="0" indent="0">
              <a:buNone/>
            </a:pPr>
            <a:r>
              <a:rPr lang="sv-SE" sz="1200" dirty="0"/>
              <a:t>Består av representanter från länets alla 16 kommuner och Regionen i syfte att arbeta för samsyn kring hjälpmedelsförsörjning i Värmland samt följa hjälpmedelsutvecklingen.</a:t>
            </a:r>
          </a:p>
          <a:p>
            <a:pPr marL="0" indent="0">
              <a:buNone/>
            </a:pPr>
            <a:r>
              <a:rPr lang="sv-SE" sz="1200" b="1" dirty="0"/>
              <a:t>Riktlinjegruppen</a:t>
            </a:r>
          </a:p>
          <a:p>
            <a:pPr marL="0" indent="0">
              <a:buNone/>
            </a:pPr>
            <a:r>
              <a:rPr lang="sv-SE" sz="1200" dirty="0"/>
              <a:t>Består av representanter utifrån yrkesprofession från några av länets kommuner och Regionen. Gruppen hanterar och arbetar med uppdrag från Hjälpmedelsnämnden och Nätverket för hjälpmedelsfrågor.</a:t>
            </a:r>
            <a:br>
              <a:rPr lang="sv-SE" sz="1200" dirty="0"/>
            </a:br>
            <a:endParaRPr lang="sv-SE" sz="1200" dirty="0"/>
          </a:p>
          <a:p>
            <a:endParaRPr lang="sv-SE" dirty="0"/>
          </a:p>
        </p:txBody>
      </p:sp>
      <p:sp>
        <p:nvSpPr>
          <p:cNvPr id="4" name="Platshållare för bildnummer 3"/>
          <p:cNvSpPr>
            <a:spLocks noGrp="1"/>
          </p:cNvSpPr>
          <p:nvPr>
            <p:ph type="sldNum" sz="quarter" idx="5"/>
          </p:nvPr>
        </p:nvSpPr>
        <p:spPr/>
        <p:txBody>
          <a:bodyPr/>
          <a:lstStyle/>
          <a:p>
            <a:fld id="{BD23344C-2B52-40CC-B73D-C9211F09F59D}" type="slidenum">
              <a:rPr lang="sv-SE" smtClean="0"/>
              <a:t>4</a:t>
            </a:fld>
            <a:endParaRPr lang="sv-SE"/>
          </a:p>
        </p:txBody>
      </p:sp>
    </p:spTree>
    <p:extLst>
      <p:ext uri="{BB962C8B-B14F-4D97-AF65-F5344CB8AC3E}">
        <p14:creationId xmlns:p14="http://schemas.microsoft.com/office/powerpoint/2010/main" val="178147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D23344C-2B52-40CC-B73D-C9211F09F59D}" type="slidenum">
              <a:rPr lang="sv-SE" smtClean="0"/>
              <a:t>5</a:t>
            </a:fld>
            <a:endParaRPr lang="sv-SE"/>
          </a:p>
        </p:txBody>
      </p:sp>
    </p:spTree>
    <p:extLst>
      <p:ext uri="{BB962C8B-B14F-4D97-AF65-F5344CB8AC3E}">
        <p14:creationId xmlns:p14="http://schemas.microsoft.com/office/powerpoint/2010/main" val="421168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visar vi hur riktlinjerna som finns för förskrivningsbara produkter ser ut. Betoning på dem som berör </a:t>
            </a:r>
            <a:r>
              <a:rPr lang="sv-SE" dirty="0" err="1"/>
              <a:t>ssk</a:t>
            </a:r>
            <a:r>
              <a:rPr lang="sv-SE" dirty="0"/>
              <a:t>. Här är det valbart vilka riktlinjer man går igenom, lokala anpassningar i varje kommun vad </a:t>
            </a:r>
            <a:r>
              <a:rPr lang="sv-SE" dirty="0" err="1"/>
              <a:t>ssk</a:t>
            </a:r>
            <a:r>
              <a:rPr lang="sv-SE" dirty="0"/>
              <a:t> förskriver. </a:t>
            </a:r>
          </a:p>
          <a:p>
            <a:r>
              <a:rPr lang="sv-SE" dirty="0"/>
              <a:t>Visa Hjälpmedelsservice webbplats.</a:t>
            </a:r>
          </a:p>
        </p:txBody>
      </p:sp>
      <p:sp>
        <p:nvSpPr>
          <p:cNvPr id="4" name="Platshållare för bildnummer 3"/>
          <p:cNvSpPr>
            <a:spLocks noGrp="1"/>
          </p:cNvSpPr>
          <p:nvPr>
            <p:ph type="sldNum" sz="quarter" idx="5"/>
          </p:nvPr>
        </p:nvSpPr>
        <p:spPr/>
        <p:txBody>
          <a:bodyPr/>
          <a:lstStyle/>
          <a:p>
            <a:fld id="{BD23344C-2B52-40CC-B73D-C9211F09F59D}" type="slidenum">
              <a:rPr lang="sv-SE" smtClean="0"/>
              <a:t>7</a:t>
            </a:fld>
            <a:endParaRPr lang="sv-SE"/>
          </a:p>
        </p:txBody>
      </p:sp>
    </p:spTree>
    <p:extLst>
      <p:ext uri="{BB962C8B-B14F-4D97-AF65-F5344CB8AC3E}">
        <p14:creationId xmlns:p14="http://schemas.microsoft.com/office/powerpoint/2010/main" val="192021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information endast</a:t>
            </a:r>
          </a:p>
          <a:p>
            <a:r>
              <a:rPr lang="sv-SE" dirty="0"/>
              <a:t>Hur ser det ut i Kommunen?</a:t>
            </a:r>
          </a:p>
          <a:p>
            <a:r>
              <a:rPr lang="sv-SE" dirty="0"/>
              <a:t>90% kan förbyggas </a:t>
            </a:r>
          </a:p>
        </p:txBody>
      </p:sp>
      <p:sp>
        <p:nvSpPr>
          <p:cNvPr id="4" name="Platshållare för bildnummer 3"/>
          <p:cNvSpPr>
            <a:spLocks noGrp="1"/>
          </p:cNvSpPr>
          <p:nvPr>
            <p:ph type="sldNum" sz="quarter" idx="5"/>
          </p:nvPr>
        </p:nvSpPr>
        <p:spPr/>
        <p:txBody>
          <a:bodyPr/>
          <a:lstStyle/>
          <a:p>
            <a:fld id="{BD23344C-2B52-40CC-B73D-C9211F09F59D}" type="slidenum">
              <a:rPr lang="sv-SE" smtClean="0"/>
              <a:t>8</a:t>
            </a:fld>
            <a:endParaRPr lang="sv-SE"/>
          </a:p>
        </p:txBody>
      </p:sp>
    </p:spTree>
    <p:extLst>
      <p:ext uri="{BB962C8B-B14F-4D97-AF65-F5344CB8AC3E}">
        <p14:creationId xmlns:p14="http://schemas.microsoft.com/office/powerpoint/2010/main" val="69973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kern="1200" dirty="0">
                <a:solidFill>
                  <a:schemeClr val="tx1"/>
                </a:solidFill>
                <a:effectLst/>
                <a:latin typeface="+mn-lt"/>
                <a:ea typeface="+mn-ea"/>
                <a:cs typeface="+mn-cs"/>
              </a:rPr>
              <a:t>En hudbedömning ska ske inom ett par timmar (men inte senare än 8 timmar) efter ankomst eller i början av en vårdperiod oavsett om patienten är på en vårdinrättning eller vårdas i det egna hemmet. Genomför en hudbedömning från "huvud-tå" och med speciellt fokus på benutskott där ben ligger nära huden, korsben/</a:t>
            </a:r>
            <a:r>
              <a:rPr lang="sv-SE" sz="1200" kern="1200" dirty="0" err="1">
                <a:solidFill>
                  <a:schemeClr val="tx1"/>
                </a:solidFill>
                <a:effectLst/>
                <a:latin typeface="+mn-lt"/>
                <a:ea typeface="+mn-ea"/>
                <a:cs typeface="+mn-cs"/>
              </a:rPr>
              <a:t>sakrum</a:t>
            </a:r>
            <a:r>
              <a:rPr lang="sv-SE" sz="1200" kern="1200" dirty="0">
                <a:solidFill>
                  <a:schemeClr val="tx1"/>
                </a:solidFill>
                <a:effectLst/>
                <a:latin typeface="+mn-lt"/>
                <a:ea typeface="+mn-ea"/>
                <a:cs typeface="+mn-cs"/>
              </a:rPr>
              <a:t>, sittbensknölar, höftbenskam och hälar (se illustration) och hudområden vid medicinteknisk utrustning. Detta upprepas dagligen på patienter med risk för trycksår. Vid mörkpigmenterad hud, identifiera varmare hudområden, ödem och områden som upplevs fastare och hårdare, och har en avvikande konsistens från den omkringliggande vävnadens struktur. Använd fingertrycktest-metoden för att urskilja om hudrodnaden bleknar vid tryck eller inte.</a:t>
            </a:r>
          </a:p>
          <a:p>
            <a:pPr rtl="0"/>
            <a:r>
              <a:rPr lang="sv-SE" sz="1200" kern="1200" dirty="0">
                <a:solidFill>
                  <a:schemeClr val="tx1"/>
                </a:solidFill>
                <a:effectLst/>
                <a:latin typeface="+mn-lt"/>
                <a:ea typeface="+mn-ea"/>
                <a:cs typeface="+mn-cs"/>
              </a:rPr>
              <a:t>Resultat av hudbedömningen ska dokumenteras, såväl intakt hudkostym som eventuella identifierade trycksår.</a:t>
            </a:r>
          </a:p>
          <a:p>
            <a:pPr rtl="0"/>
            <a:r>
              <a:rPr lang="sv-SE" sz="1200" kern="1200" dirty="0">
                <a:solidFill>
                  <a:schemeClr val="tx1"/>
                </a:solidFill>
                <a:effectLst/>
                <a:latin typeface="+mn-lt"/>
                <a:ea typeface="+mn-ea"/>
                <a:cs typeface="+mn-cs"/>
              </a:rPr>
              <a:t>För en bedömning av svårighetsgraden av ett trycksår klassificeras trycksår enligt nedan klassifikationssystem (EPUAP/NPUAP 2014).</a:t>
            </a:r>
          </a:p>
          <a:p>
            <a:endParaRPr lang="sv-SE" dirty="0"/>
          </a:p>
          <a:p>
            <a:r>
              <a:rPr lang="sv-SE" dirty="0"/>
              <a:t>Sjuksköterskan har som ansvar att göra hudbedömning innan förskrivning sker.</a:t>
            </a:r>
          </a:p>
        </p:txBody>
      </p:sp>
      <p:sp>
        <p:nvSpPr>
          <p:cNvPr id="4" name="Platshållare för bildnummer 3"/>
          <p:cNvSpPr>
            <a:spLocks noGrp="1"/>
          </p:cNvSpPr>
          <p:nvPr>
            <p:ph type="sldNum" sz="quarter" idx="5"/>
          </p:nvPr>
        </p:nvSpPr>
        <p:spPr/>
        <p:txBody>
          <a:bodyPr/>
          <a:lstStyle/>
          <a:p>
            <a:fld id="{CE414C6E-7105-485B-88DE-E7556F1AA964}" type="slidenum">
              <a:rPr lang="sv-SE" smtClean="0"/>
              <a:t>9</a:t>
            </a:fld>
            <a:endParaRPr lang="sv-SE"/>
          </a:p>
        </p:txBody>
      </p:sp>
    </p:spTree>
    <p:extLst>
      <p:ext uri="{BB962C8B-B14F-4D97-AF65-F5344CB8AC3E}">
        <p14:creationId xmlns:p14="http://schemas.microsoft.com/office/powerpoint/2010/main" val="2672565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Trycksårskortet går att hitta på sårsjuksköterskor i Sverige. Swenurse.se</a:t>
            </a:r>
          </a:p>
        </p:txBody>
      </p:sp>
      <p:sp>
        <p:nvSpPr>
          <p:cNvPr id="4" name="Platshållare för bildnummer 3"/>
          <p:cNvSpPr>
            <a:spLocks noGrp="1"/>
          </p:cNvSpPr>
          <p:nvPr>
            <p:ph type="sldNum" sz="quarter" idx="5"/>
          </p:nvPr>
        </p:nvSpPr>
        <p:spPr/>
        <p:txBody>
          <a:bodyPr/>
          <a:lstStyle/>
          <a:p>
            <a:fld id="{BD23344C-2B52-40CC-B73D-C9211F09F59D}" type="slidenum">
              <a:rPr lang="sv-SE" smtClean="0"/>
              <a:t>10</a:t>
            </a:fld>
            <a:endParaRPr lang="sv-SE"/>
          </a:p>
        </p:txBody>
      </p:sp>
    </p:spTree>
    <p:extLst>
      <p:ext uri="{BB962C8B-B14F-4D97-AF65-F5344CB8AC3E}">
        <p14:creationId xmlns:p14="http://schemas.microsoft.com/office/powerpoint/2010/main" val="235717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kern="1200" dirty="0">
                <a:solidFill>
                  <a:schemeClr val="tx1"/>
                </a:solidFill>
                <a:effectLst/>
                <a:latin typeface="+mn-lt"/>
                <a:ea typeface="+mn-ea"/>
                <a:cs typeface="+mn-cs"/>
              </a:rPr>
              <a:t>Trycksår kan uppstå på alla delar av kroppen och det är inte ovanligt att en patient har mer än ett trycksår. Speciellt känslig är huden vid utskjutande benpartier som </a:t>
            </a:r>
            <a:r>
              <a:rPr lang="sv-SE" sz="1200" kern="1200" dirty="0" err="1">
                <a:solidFill>
                  <a:schemeClr val="tx1"/>
                </a:solidFill>
                <a:effectLst/>
                <a:latin typeface="+mn-lt"/>
                <a:ea typeface="+mn-ea"/>
                <a:cs typeface="+mn-cs"/>
              </a:rPr>
              <a:t>sakrum</a:t>
            </a:r>
            <a:r>
              <a:rPr lang="sv-SE" sz="1200" kern="1200" dirty="0">
                <a:solidFill>
                  <a:schemeClr val="tx1"/>
                </a:solidFill>
                <a:effectLst/>
                <a:latin typeface="+mn-lt"/>
                <a:ea typeface="+mn-ea"/>
                <a:cs typeface="+mn-cs"/>
              </a:rPr>
              <a:t>, sittbensknölar och hälar. Vid ryggläge vilar stora delar av kroppstyngden på korsbensregionen och på kotpelarens benutskott, och benens tyngd vilar tungt på hälarna. När patienten ligger i sidoläge är det framförallt höfter, knänas insidor och fotknölar som utsätts för tryck. I sittande position belastas sittbensknölarna. Fler vanliga lokalisationer illustreras enligt figurerna nedan.</a:t>
            </a:r>
          </a:p>
          <a:p>
            <a:pPr rtl="0"/>
            <a:r>
              <a:rPr lang="sv-SE" sz="1200" kern="1200" dirty="0">
                <a:solidFill>
                  <a:schemeClr val="tx1"/>
                </a:solidFill>
                <a:effectLst/>
                <a:latin typeface="+mn-lt"/>
                <a:ea typeface="+mn-ea"/>
                <a:cs typeface="+mn-cs"/>
              </a:rPr>
              <a:t>Trycksår kan också förekomma på andra ställen där vävnad utsätts för tryck av medicinteknisk utrustning, till exempel på näsvingarna när patienten har sond eller på underläppen när patienten är intuberad.</a:t>
            </a:r>
          </a:p>
          <a:p>
            <a:endParaRPr lang="sv-SE" dirty="0"/>
          </a:p>
        </p:txBody>
      </p:sp>
      <p:sp>
        <p:nvSpPr>
          <p:cNvPr id="4" name="Platshållare för bildnummer 3"/>
          <p:cNvSpPr>
            <a:spLocks noGrp="1"/>
          </p:cNvSpPr>
          <p:nvPr>
            <p:ph type="sldNum" sz="quarter" idx="5"/>
          </p:nvPr>
        </p:nvSpPr>
        <p:spPr/>
        <p:txBody>
          <a:bodyPr/>
          <a:lstStyle/>
          <a:p>
            <a:fld id="{CE414C6E-7105-485B-88DE-E7556F1AA964}" type="slidenum">
              <a:rPr lang="sv-SE" smtClean="0"/>
              <a:t>11</a:t>
            </a:fld>
            <a:endParaRPr lang="sv-SE"/>
          </a:p>
        </p:txBody>
      </p:sp>
    </p:spTree>
    <p:extLst>
      <p:ext uri="{BB962C8B-B14F-4D97-AF65-F5344CB8AC3E}">
        <p14:creationId xmlns:p14="http://schemas.microsoft.com/office/powerpoint/2010/main" val="275370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r>
              <a:rPr lang="sv-SE"/>
              <a:t>2021-10-12</a:t>
            </a:r>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03203314-0C34-443E-BFC2-95A908101E4C}" type="slidenum">
              <a:rPr lang="sv-SE"/>
              <a:pPr>
                <a:defRPr/>
              </a:pPr>
              <a:t>‹#›</a:t>
            </a:fld>
            <a:endParaRPr lang="sv-SE"/>
          </a:p>
        </p:txBody>
      </p:sp>
    </p:spTree>
    <p:extLst>
      <p:ext uri="{BB962C8B-B14F-4D97-AF65-F5344CB8AC3E}">
        <p14:creationId xmlns:p14="http://schemas.microsoft.com/office/powerpoint/2010/main" val="219960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vsnittsrubrik">
    <p:spTree>
      <p:nvGrpSpPr>
        <p:cNvPr id="1" name=""/>
        <p:cNvGrpSpPr/>
        <p:nvPr/>
      </p:nvGrpSpPr>
      <p:grpSpPr>
        <a:xfrm>
          <a:off x="0" y="0"/>
          <a:ext cx="0" cy="0"/>
          <a:chOff x="0" y="0"/>
          <a:chExt cx="0" cy="0"/>
        </a:xfrm>
      </p:grpSpPr>
      <p:sp>
        <p:nvSpPr>
          <p:cNvPr id="9" name="Rektangel 8"/>
          <p:cNvSpPr/>
          <p:nvPr userDrawn="1"/>
        </p:nvSpPr>
        <p:spPr>
          <a:xfrm>
            <a:off x="0" y="6193565"/>
            <a:ext cx="12192000" cy="6644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solidFill>
                <a:schemeClr val="accent1"/>
              </a:solidFill>
            </a:endParaRPr>
          </a:p>
        </p:txBody>
      </p:sp>
      <p:pic>
        <p:nvPicPr>
          <p:cNvPr id="10" name="Bildobjekt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20478" y="6356351"/>
            <a:ext cx="1741893" cy="274639"/>
          </a:xfrm>
          <a:prstGeom prst="rect">
            <a:avLst/>
          </a:prstGeom>
        </p:spPr>
      </p:pic>
      <p:sp>
        <p:nvSpPr>
          <p:cNvPr id="18" name="Rektangel 17">
            <a:extLst>
              <a:ext uri="{FF2B5EF4-FFF2-40B4-BE49-F238E27FC236}">
                <a16:creationId xmlns:a16="http://schemas.microsoft.com/office/drawing/2014/main" id="{A07E6AB9-E2CD-4FC1-95E1-8AF2BA59F7B6}"/>
              </a:ext>
            </a:extLst>
          </p:cNvPr>
          <p:cNvSpPr/>
          <p:nvPr userDrawn="1"/>
        </p:nvSpPr>
        <p:spPr>
          <a:xfrm>
            <a:off x="0" y="-1"/>
            <a:ext cx="12192000" cy="61935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solidFill>
                <a:schemeClr val="accent4"/>
              </a:solidFill>
            </a:endParaRPr>
          </a:p>
        </p:txBody>
      </p:sp>
      <p:sp>
        <p:nvSpPr>
          <p:cNvPr id="19" name="Title 1">
            <a:extLst>
              <a:ext uri="{FF2B5EF4-FFF2-40B4-BE49-F238E27FC236}">
                <a16:creationId xmlns:a16="http://schemas.microsoft.com/office/drawing/2014/main" id="{FCD5E9F6-063C-4852-BE08-0CAD2A8D2627}"/>
              </a:ext>
            </a:extLst>
          </p:cNvPr>
          <p:cNvSpPr>
            <a:spLocks noGrp="1"/>
          </p:cNvSpPr>
          <p:nvPr>
            <p:ph type="title" hasCustomPrompt="1"/>
          </p:nvPr>
        </p:nvSpPr>
        <p:spPr>
          <a:xfrm>
            <a:off x="2461151" y="1566822"/>
            <a:ext cx="7269701" cy="3059925"/>
          </a:xfrm>
        </p:spPr>
        <p:txBody>
          <a:bodyPr>
            <a:normAutofit/>
          </a:bodyPr>
          <a:lstStyle>
            <a:lvl1pPr>
              <a:lnSpc>
                <a:spcPts val="6667"/>
              </a:lnSpc>
              <a:defRPr sz="6400">
                <a:solidFill>
                  <a:srgbClr val="008F60"/>
                </a:solidFill>
              </a:defRPr>
            </a:lvl1pPr>
          </a:lstStyle>
          <a:p>
            <a:r>
              <a:rPr lang="sv-SE" noProof="0" dirty="0"/>
              <a:t>Plats för rubrik</a:t>
            </a:r>
          </a:p>
        </p:txBody>
      </p:sp>
      <p:sp>
        <p:nvSpPr>
          <p:cNvPr id="8" name="Platshållare för datum 3">
            <a:extLst>
              <a:ext uri="{FF2B5EF4-FFF2-40B4-BE49-F238E27FC236}">
                <a16:creationId xmlns:a16="http://schemas.microsoft.com/office/drawing/2014/main" id="{E7BD567C-F1BC-4E45-8AFB-B47FD2C28EA9}"/>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bg1"/>
                </a:solidFill>
              </a:defRPr>
            </a:lvl1pPr>
          </a:lstStyle>
          <a:p>
            <a:r>
              <a:rPr lang="sv-SE"/>
              <a:t>2021-10-12</a:t>
            </a:r>
            <a:endParaRPr lang="sv-SE" dirty="0"/>
          </a:p>
        </p:txBody>
      </p:sp>
      <p:sp>
        <p:nvSpPr>
          <p:cNvPr id="12" name="Platshållare för sidfot 4">
            <a:extLst>
              <a:ext uri="{FF2B5EF4-FFF2-40B4-BE49-F238E27FC236}">
                <a16:creationId xmlns:a16="http://schemas.microsoft.com/office/drawing/2014/main" id="{D6A8BC9C-0901-4FDB-B212-977AA9D94E21}"/>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sv-SE" dirty="0"/>
          </a:p>
        </p:txBody>
      </p:sp>
    </p:spTree>
    <p:extLst>
      <p:ext uri="{BB962C8B-B14F-4D97-AF65-F5344CB8AC3E}">
        <p14:creationId xmlns:p14="http://schemas.microsoft.com/office/powerpoint/2010/main" val="59081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r>
              <a:rPr lang="sv-SE"/>
              <a:t>2021-10-12</a:t>
            </a:r>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r>
              <a:rPr lang="sv-SE"/>
              <a:t>2021-10-12</a:t>
            </a:r>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r>
              <a:rPr lang="sv-SE"/>
              <a:t>2021-10-12</a:t>
            </a:r>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r>
              <a:rPr lang="sv-SE"/>
              <a:t>2021-10-12</a:t>
            </a:r>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r>
              <a:rPr lang="sv-SE"/>
              <a:t>2021-10-12</a:t>
            </a:r>
            <a:endParaRPr lang="sv-SE" dirty="0"/>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r>
              <a:rPr lang="sv-SE"/>
              <a:t>2021-10-12</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95FCE1-8E5F-4560-B29E-7FB78EB7A839}" type="slidenum">
              <a:rPr lang="sv-SE" smtClean="0"/>
              <a:t>‹#›</a:t>
            </a:fld>
            <a:endParaRPr lang="sv-SE"/>
          </a:p>
        </p:txBody>
      </p:sp>
    </p:spTree>
    <p:extLst>
      <p:ext uri="{BB962C8B-B14F-4D97-AF65-F5344CB8AC3E}">
        <p14:creationId xmlns:p14="http://schemas.microsoft.com/office/powerpoint/2010/main" val="2783862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pPr>
              <a:defRPr/>
            </a:pPr>
            <a:r>
              <a:rPr lang="sv-SE"/>
              <a:t>2021-10-12</a:t>
            </a:r>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03203314-0C34-443E-BFC2-95A908101E4C}" type="slidenum">
              <a:rPr lang="sv-SE" smtClean="0"/>
              <a:pPr>
                <a:defRPr/>
              </a:pPr>
              <a:t>‹#›</a:t>
            </a:fld>
            <a:endParaRPr lang="sv-SE"/>
          </a:p>
        </p:txBody>
      </p:sp>
    </p:spTree>
    <p:extLst>
      <p:ext uri="{BB962C8B-B14F-4D97-AF65-F5344CB8AC3E}">
        <p14:creationId xmlns:p14="http://schemas.microsoft.com/office/powerpoint/2010/main" val="358046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2021-10-12</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95FCE1-8E5F-4560-B29E-7FB78EB7A839}" type="slidenum">
              <a:rPr lang="sv-SE" smtClean="0"/>
              <a:t>‹#›</a:t>
            </a:fld>
            <a:endParaRPr lang="sv-SE"/>
          </a:p>
        </p:txBody>
      </p:sp>
    </p:spTree>
    <p:extLst>
      <p:ext uri="{BB962C8B-B14F-4D97-AF65-F5344CB8AC3E}">
        <p14:creationId xmlns:p14="http://schemas.microsoft.com/office/powerpoint/2010/main" val="4092799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r>
              <a:rPr lang="sv-SE"/>
              <a:t>2021-10-12</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C95FCE1-8E5F-4560-B29E-7FB78EB7A839}" type="slidenum">
              <a:rPr lang="sv-SE" smtClean="0"/>
              <a:t>‹#›</a:t>
            </a:fld>
            <a:endParaRPr lang="sv-SE"/>
          </a:p>
        </p:txBody>
      </p:sp>
    </p:spTree>
    <p:extLst>
      <p:ext uri="{BB962C8B-B14F-4D97-AF65-F5344CB8AC3E}">
        <p14:creationId xmlns:p14="http://schemas.microsoft.com/office/powerpoint/2010/main" val="10270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r>
              <a:rPr lang="sv-SE"/>
              <a:t>2021-10-12</a:t>
            </a:r>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C95FCE1-8E5F-4560-B29E-7FB78EB7A839}" type="slidenum">
              <a:rPr lang="sv-SE" smtClean="0"/>
              <a:t>‹#›</a:t>
            </a:fld>
            <a:endParaRPr lang="sv-SE"/>
          </a:p>
        </p:txBody>
      </p:sp>
    </p:spTree>
    <p:extLst>
      <p:ext uri="{BB962C8B-B14F-4D97-AF65-F5344CB8AC3E}">
        <p14:creationId xmlns:p14="http://schemas.microsoft.com/office/powerpoint/2010/main" val="1231844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r>
              <a:rPr lang="sv-SE"/>
              <a:t>2021-10-12</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C95FCE1-8E5F-4560-B29E-7FB78EB7A839}" type="slidenum">
              <a:rPr lang="sv-SE" smtClean="0"/>
              <a:t>‹#›</a:t>
            </a:fld>
            <a:endParaRPr lang="sv-SE"/>
          </a:p>
        </p:txBody>
      </p:sp>
    </p:spTree>
    <p:extLst>
      <p:ext uri="{BB962C8B-B14F-4D97-AF65-F5344CB8AC3E}">
        <p14:creationId xmlns:p14="http://schemas.microsoft.com/office/powerpoint/2010/main" val="3431767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2021-10-12</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24891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r>
              <a:rPr lang="sv-SE"/>
              <a:t>2021-10-12</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C95FCE1-8E5F-4560-B29E-7FB78EB7A839}" type="slidenum">
              <a:rPr lang="sv-SE" smtClean="0"/>
              <a:t>‹#›</a:t>
            </a:fld>
            <a:endParaRPr lang="sv-SE"/>
          </a:p>
        </p:txBody>
      </p:sp>
    </p:spTree>
    <p:extLst>
      <p:ext uri="{BB962C8B-B14F-4D97-AF65-F5344CB8AC3E}">
        <p14:creationId xmlns:p14="http://schemas.microsoft.com/office/powerpoint/2010/main" val="61669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r>
              <a:rPr lang="sv-SE"/>
              <a:t>2021-10-12</a:t>
            </a:r>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C95FCE1-8E5F-4560-B29E-7FB78EB7A839}" type="slidenum">
              <a:rPr lang="sv-SE" smtClean="0"/>
              <a:t>‹#›</a:t>
            </a:fld>
            <a:endParaRPr lang="sv-SE"/>
          </a:p>
        </p:txBody>
      </p:sp>
      <p:sp>
        <p:nvSpPr>
          <p:cNvPr id="5" name="Date Placeholder 4"/>
          <p:cNvSpPr>
            <a:spLocks noGrp="1"/>
          </p:cNvSpPr>
          <p:nvPr>
            <p:ph type="dt" sz="half" idx="10"/>
          </p:nvPr>
        </p:nvSpPr>
        <p:spPr/>
        <p:txBody>
          <a:bodyPr/>
          <a:lstStyle/>
          <a:p>
            <a:r>
              <a:rPr lang="sv-SE"/>
              <a:t>2021-10-12</a:t>
            </a:r>
          </a:p>
        </p:txBody>
      </p:sp>
    </p:spTree>
    <p:extLst>
      <p:ext uri="{BB962C8B-B14F-4D97-AF65-F5344CB8AC3E}">
        <p14:creationId xmlns:p14="http://schemas.microsoft.com/office/powerpoint/2010/main" val="1486940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2021-10-12</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95FCE1-8E5F-4560-B29E-7FB78EB7A839}" type="slidenum">
              <a:rPr lang="sv-SE" smtClean="0"/>
              <a:t>‹#›</a:t>
            </a:fld>
            <a:endParaRPr lang="sv-SE"/>
          </a:p>
        </p:txBody>
      </p:sp>
    </p:spTree>
    <p:extLst>
      <p:ext uri="{BB962C8B-B14F-4D97-AF65-F5344CB8AC3E}">
        <p14:creationId xmlns:p14="http://schemas.microsoft.com/office/powerpoint/2010/main" val="3767845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2021-10-12</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95FCE1-8E5F-4560-B29E-7FB78EB7A839}"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81831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2021-10-12</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95FCE1-8E5F-4560-B29E-7FB78EB7A839}" type="slidenum">
              <a:rPr lang="sv-SE" smtClean="0"/>
              <a:t>‹#›</a:t>
            </a:fld>
            <a:endParaRPr lang="sv-SE"/>
          </a:p>
        </p:txBody>
      </p:sp>
    </p:spTree>
    <p:extLst>
      <p:ext uri="{BB962C8B-B14F-4D97-AF65-F5344CB8AC3E}">
        <p14:creationId xmlns:p14="http://schemas.microsoft.com/office/powerpoint/2010/main" val="2902347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2021-10-12</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95FCE1-8E5F-4560-B29E-7FB78EB7A839}"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8467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2021-10-12</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95FCE1-8E5F-4560-B29E-7FB78EB7A839}" type="slidenum">
              <a:rPr lang="sv-SE" smtClean="0"/>
              <a:t>‹#›</a:t>
            </a:fld>
            <a:endParaRPr lang="sv-SE"/>
          </a:p>
        </p:txBody>
      </p:sp>
    </p:spTree>
    <p:extLst>
      <p:ext uri="{BB962C8B-B14F-4D97-AF65-F5344CB8AC3E}">
        <p14:creationId xmlns:p14="http://schemas.microsoft.com/office/powerpoint/2010/main" val="757607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2021-10-12</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95FCE1-8E5F-4560-B29E-7FB78EB7A839}" type="slidenum">
              <a:rPr lang="sv-SE" smtClean="0"/>
              <a:t>‹#›</a:t>
            </a:fld>
            <a:endParaRPr lang="sv-SE"/>
          </a:p>
        </p:txBody>
      </p:sp>
    </p:spTree>
    <p:extLst>
      <p:ext uri="{BB962C8B-B14F-4D97-AF65-F5344CB8AC3E}">
        <p14:creationId xmlns:p14="http://schemas.microsoft.com/office/powerpoint/2010/main" val="1035203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2021-10-12</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C95FCE1-8E5F-4560-B29E-7FB78EB7A839}" type="slidenum">
              <a:rPr lang="sv-SE" smtClean="0"/>
              <a:t>‹#›</a:t>
            </a:fld>
            <a:endParaRPr lang="sv-SE"/>
          </a:p>
        </p:txBody>
      </p:sp>
    </p:spTree>
    <p:extLst>
      <p:ext uri="{BB962C8B-B14F-4D97-AF65-F5344CB8AC3E}">
        <p14:creationId xmlns:p14="http://schemas.microsoft.com/office/powerpoint/2010/main" val="3773470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r>
              <a:rPr lang="sv-SE"/>
              <a:t>2021-10-12</a:t>
            </a:r>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2548017235"/>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Avsnittsrubrik">
    <p:spTree>
      <p:nvGrpSpPr>
        <p:cNvPr id="1" name=""/>
        <p:cNvGrpSpPr/>
        <p:nvPr/>
      </p:nvGrpSpPr>
      <p:grpSpPr>
        <a:xfrm>
          <a:off x="0" y="0"/>
          <a:ext cx="0" cy="0"/>
          <a:chOff x="0" y="0"/>
          <a:chExt cx="0" cy="0"/>
        </a:xfrm>
      </p:grpSpPr>
      <p:sp>
        <p:nvSpPr>
          <p:cNvPr id="9" name="Rektangel 8"/>
          <p:cNvSpPr/>
          <p:nvPr userDrawn="1"/>
        </p:nvSpPr>
        <p:spPr>
          <a:xfrm>
            <a:off x="0" y="6193565"/>
            <a:ext cx="12192000" cy="6644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solidFill>
                <a:schemeClr val="accent1"/>
              </a:solidFill>
            </a:endParaRPr>
          </a:p>
        </p:txBody>
      </p:sp>
      <p:pic>
        <p:nvPicPr>
          <p:cNvPr id="10" name="Bildobjekt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20478" y="6356351"/>
            <a:ext cx="1741893" cy="274639"/>
          </a:xfrm>
          <a:prstGeom prst="rect">
            <a:avLst/>
          </a:prstGeom>
        </p:spPr>
      </p:pic>
      <p:sp>
        <p:nvSpPr>
          <p:cNvPr id="18" name="Rektangel 17">
            <a:extLst>
              <a:ext uri="{FF2B5EF4-FFF2-40B4-BE49-F238E27FC236}">
                <a16:creationId xmlns:a16="http://schemas.microsoft.com/office/drawing/2014/main" id="{A07E6AB9-E2CD-4FC1-95E1-8AF2BA59F7B6}"/>
              </a:ext>
            </a:extLst>
          </p:cNvPr>
          <p:cNvSpPr/>
          <p:nvPr userDrawn="1"/>
        </p:nvSpPr>
        <p:spPr>
          <a:xfrm>
            <a:off x="0" y="-1"/>
            <a:ext cx="12192000" cy="61935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solidFill>
                <a:schemeClr val="accent4"/>
              </a:solidFill>
            </a:endParaRPr>
          </a:p>
        </p:txBody>
      </p:sp>
      <p:sp>
        <p:nvSpPr>
          <p:cNvPr id="19" name="Title 1">
            <a:extLst>
              <a:ext uri="{FF2B5EF4-FFF2-40B4-BE49-F238E27FC236}">
                <a16:creationId xmlns:a16="http://schemas.microsoft.com/office/drawing/2014/main" id="{FCD5E9F6-063C-4852-BE08-0CAD2A8D2627}"/>
              </a:ext>
            </a:extLst>
          </p:cNvPr>
          <p:cNvSpPr>
            <a:spLocks noGrp="1"/>
          </p:cNvSpPr>
          <p:nvPr>
            <p:ph type="title" hasCustomPrompt="1"/>
          </p:nvPr>
        </p:nvSpPr>
        <p:spPr>
          <a:xfrm>
            <a:off x="2461151" y="1566822"/>
            <a:ext cx="7269701" cy="3059925"/>
          </a:xfrm>
        </p:spPr>
        <p:txBody>
          <a:bodyPr>
            <a:normAutofit/>
          </a:bodyPr>
          <a:lstStyle>
            <a:lvl1pPr>
              <a:lnSpc>
                <a:spcPts val="6667"/>
              </a:lnSpc>
              <a:defRPr sz="6400">
                <a:solidFill>
                  <a:srgbClr val="008F60"/>
                </a:solidFill>
              </a:defRPr>
            </a:lvl1pPr>
          </a:lstStyle>
          <a:p>
            <a:r>
              <a:rPr lang="sv-SE" noProof="0" dirty="0"/>
              <a:t>Plats för rubrik</a:t>
            </a:r>
          </a:p>
        </p:txBody>
      </p:sp>
      <p:sp>
        <p:nvSpPr>
          <p:cNvPr id="8" name="Platshållare för datum 3">
            <a:extLst>
              <a:ext uri="{FF2B5EF4-FFF2-40B4-BE49-F238E27FC236}">
                <a16:creationId xmlns:a16="http://schemas.microsoft.com/office/drawing/2014/main" id="{E7BD567C-F1BC-4E45-8AFB-B47FD2C28EA9}"/>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bg1"/>
                </a:solidFill>
              </a:defRPr>
            </a:lvl1pPr>
          </a:lstStyle>
          <a:p>
            <a:r>
              <a:rPr lang="sv-SE"/>
              <a:t>2021-10-12</a:t>
            </a:r>
            <a:endParaRPr lang="sv-SE" dirty="0"/>
          </a:p>
        </p:txBody>
      </p:sp>
      <p:sp>
        <p:nvSpPr>
          <p:cNvPr id="12" name="Platshållare för sidfot 4">
            <a:extLst>
              <a:ext uri="{FF2B5EF4-FFF2-40B4-BE49-F238E27FC236}">
                <a16:creationId xmlns:a16="http://schemas.microsoft.com/office/drawing/2014/main" id="{D6A8BC9C-0901-4FDB-B212-977AA9D94E21}"/>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sv-SE" dirty="0"/>
          </a:p>
        </p:txBody>
      </p:sp>
    </p:spTree>
    <p:extLst>
      <p:ext uri="{BB962C8B-B14F-4D97-AF65-F5344CB8AC3E}">
        <p14:creationId xmlns:p14="http://schemas.microsoft.com/office/powerpoint/2010/main" val="195356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r>
              <a:rPr lang="sv-SE"/>
              <a:t>2021-10-12</a:t>
            </a:r>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r>
              <a:rPr lang="sv-SE"/>
              <a:t>2021-10-12</a:t>
            </a:r>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Tree>
    <p:extLst>
      <p:ext uri="{BB962C8B-B14F-4D97-AF65-F5344CB8AC3E}">
        <p14:creationId xmlns:p14="http://schemas.microsoft.com/office/powerpoint/2010/main" val="1017421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Tree>
    <p:extLst>
      <p:ext uri="{BB962C8B-B14F-4D97-AF65-F5344CB8AC3E}">
        <p14:creationId xmlns:p14="http://schemas.microsoft.com/office/powerpoint/2010/main" val="240261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r>
              <a:rPr lang="sv-SE"/>
              <a:t>2021-10-12</a:t>
            </a:r>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r>
              <a:rPr lang="sv-SE"/>
              <a:t>2021-10-12</a:t>
            </a:r>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r>
              <a:rPr lang="sv-SE"/>
              <a:t>2021-10-12</a:t>
            </a:r>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r>
              <a:rPr lang="sv-SE"/>
              <a:t>2021-10-12</a:t>
            </a:r>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 id="2147483693" r:id="rId13"/>
  </p:sldLayoutIdLst>
  <p:hf sldNum="0" hdr="0" ftr="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r>
              <a:rPr lang="sv-SE"/>
              <a:t>2021-10-12</a:t>
            </a:r>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r>
              <a:rPr lang="sv-SE"/>
              <a:t>2021-10-12</a:t>
            </a:r>
            <a:endParaRPr lang="sv-SE" dirty="0"/>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sv-SE"/>
              <a:t>2021-10-12</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45294957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Lst>
  <p:hf sldNum="0"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g"/><Relationship Id="rId2" Type="http://schemas.openxmlformats.org/officeDocument/2006/relationships/notesSlide" Target="../notesSlides/notesSlide1.xml"/><Relationship Id="rId16" Type="http://schemas.openxmlformats.org/officeDocument/2006/relationships/image" Target="../media/image20.jpg"/><Relationship Id="rId1" Type="http://schemas.openxmlformats.org/officeDocument/2006/relationships/slideLayout" Target="../slideLayouts/slideLayout48.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jpg"/><Relationship Id="rId10" Type="http://schemas.openxmlformats.org/officeDocument/2006/relationships/image" Target="../media/image14.jp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jp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hyperlink" Target="https://utbildning.socialstyrelsen.se/learn"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hyperlink" Target="https://www.regionvarmland.se/vardgivarwebben/vard-och-behandling/hjalpmedel-habilitering-och-rehabilitering/hjalpmedelsservice/digitala-utbildningar" TargetMode="Externa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hyperlink" Target="http://www.regionvarmland.se/hjalpmedelsservice" TargetMode="Externa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ED8C82-0610-455D-BBE5-0E2F5E587CF4}"/>
              </a:ext>
            </a:extLst>
          </p:cNvPr>
          <p:cNvSpPr>
            <a:spLocks noGrp="1"/>
          </p:cNvSpPr>
          <p:nvPr>
            <p:ph type="ctrTitle"/>
          </p:nvPr>
        </p:nvSpPr>
        <p:spPr>
          <a:xfrm>
            <a:off x="548640" y="193041"/>
            <a:ext cx="8260381" cy="1422399"/>
          </a:xfrm>
        </p:spPr>
        <p:txBody>
          <a:bodyPr/>
          <a:lstStyle/>
          <a:p>
            <a:r>
              <a:rPr lang="sv-SE" sz="3200" dirty="0"/>
              <a:t>Utbildning </a:t>
            </a:r>
            <a:br>
              <a:rPr lang="sv-SE" sz="3200" dirty="0"/>
            </a:br>
            <a:r>
              <a:rPr lang="sv-SE" sz="3200" dirty="0"/>
              <a:t>Kompetenskrav för sjuksköterskor inom hjälpmedelsnämndens ansvarsområde</a:t>
            </a:r>
          </a:p>
        </p:txBody>
      </p:sp>
      <p:grpSp>
        <p:nvGrpSpPr>
          <p:cNvPr id="4" name="Group 30352">
            <a:extLst>
              <a:ext uri="{FF2B5EF4-FFF2-40B4-BE49-F238E27FC236}">
                <a16:creationId xmlns:a16="http://schemas.microsoft.com/office/drawing/2014/main" id="{BAEF7133-EDE2-43C3-A8C9-CB28729AFC25}"/>
              </a:ext>
            </a:extLst>
          </p:cNvPr>
          <p:cNvGrpSpPr/>
          <p:nvPr/>
        </p:nvGrpSpPr>
        <p:grpSpPr>
          <a:xfrm>
            <a:off x="1810693" y="1865015"/>
            <a:ext cx="3313568" cy="3834938"/>
            <a:chOff x="6223" y="0"/>
            <a:chExt cx="3761232" cy="2992832"/>
          </a:xfrm>
        </p:grpSpPr>
        <p:pic>
          <p:nvPicPr>
            <p:cNvPr id="5" name="Picture 49">
              <a:extLst>
                <a:ext uri="{FF2B5EF4-FFF2-40B4-BE49-F238E27FC236}">
                  <a16:creationId xmlns:a16="http://schemas.microsoft.com/office/drawing/2014/main" id="{3A8A8C5F-7C95-44A0-B4B2-B5A811D4E24A}"/>
                </a:ext>
              </a:extLst>
            </p:cNvPr>
            <p:cNvPicPr/>
            <p:nvPr/>
          </p:nvPicPr>
          <p:blipFill>
            <a:blip r:embed="rId3"/>
            <a:stretch>
              <a:fillRect/>
            </a:stretch>
          </p:blipFill>
          <p:spPr>
            <a:xfrm>
              <a:off x="2015096" y="656730"/>
              <a:ext cx="1513202" cy="533731"/>
            </a:xfrm>
            <a:prstGeom prst="rect">
              <a:avLst/>
            </a:prstGeom>
          </p:spPr>
        </p:pic>
        <p:pic>
          <p:nvPicPr>
            <p:cNvPr id="6" name="Picture 51">
              <a:extLst>
                <a:ext uri="{FF2B5EF4-FFF2-40B4-BE49-F238E27FC236}">
                  <a16:creationId xmlns:a16="http://schemas.microsoft.com/office/drawing/2014/main" id="{71DC225F-87D3-414F-9420-E0EBC5DA0FAD}"/>
                </a:ext>
              </a:extLst>
            </p:cNvPr>
            <p:cNvPicPr/>
            <p:nvPr/>
          </p:nvPicPr>
          <p:blipFill>
            <a:blip r:embed="rId4"/>
            <a:stretch>
              <a:fillRect/>
            </a:stretch>
          </p:blipFill>
          <p:spPr>
            <a:xfrm>
              <a:off x="2016798" y="27127"/>
              <a:ext cx="1041400" cy="520685"/>
            </a:xfrm>
            <a:prstGeom prst="rect">
              <a:avLst/>
            </a:prstGeom>
          </p:spPr>
        </p:pic>
        <p:pic>
          <p:nvPicPr>
            <p:cNvPr id="7" name="Picture 53">
              <a:extLst>
                <a:ext uri="{FF2B5EF4-FFF2-40B4-BE49-F238E27FC236}">
                  <a16:creationId xmlns:a16="http://schemas.microsoft.com/office/drawing/2014/main" id="{A40BF083-9DA1-4A2A-9055-FCCA47E5AECD}"/>
                </a:ext>
              </a:extLst>
            </p:cNvPr>
            <p:cNvPicPr/>
            <p:nvPr/>
          </p:nvPicPr>
          <p:blipFill>
            <a:blip r:embed="rId5"/>
            <a:stretch>
              <a:fillRect/>
            </a:stretch>
          </p:blipFill>
          <p:spPr>
            <a:xfrm>
              <a:off x="1989010" y="1263472"/>
              <a:ext cx="1651556" cy="634457"/>
            </a:xfrm>
            <a:prstGeom prst="rect">
              <a:avLst/>
            </a:prstGeom>
          </p:spPr>
        </p:pic>
        <p:pic>
          <p:nvPicPr>
            <p:cNvPr id="8" name="Picture 55">
              <a:extLst>
                <a:ext uri="{FF2B5EF4-FFF2-40B4-BE49-F238E27FC236}">
                  <a16:creationId xmlns:a16="http://schemas.microsoft.com/office/drawing/2014/main" id="{F84871EB-C471-43B5-A658-312CBB713488}"/>
                </a:ext>
              </a:extLst>
            </p:cNvPr>
            <p:cNvPicPr/>
            <p:nvPr/>
          </p:nvPicPr>
          <p:blipFill>
            <a:blip r:embed="rId6"/>
            <a:stretch>
              <a:fillRect/>
            </a:stretch>
          </p:blipFill>
          <p:spPr>
            <a:xfrm>
              <a:off x="2116455" y="2569032"/>
              <a:ext cx="1651000" cy="421438"/>
            </a:xfrm>
            <a:prstGeom prst="rect">
              <a:avLst/>
            </a:prstGeom>
          </p:spPr>
        </p:pic>
        <p:pic>
          <p:nvPicPr>
            <p:cNvPr id="9" name="Picture 30246">
              <a:extLst>
                <a:ext uri="{FF2B5EF4-FFF2-40B4-BE49-F238E27FC236}">
                  <a16:creationId xmlns:a16="http://schemas.microsoft.com/office/drawing/2014/main" id="{7A5CB269-54FD-478E-A155-2ADBFDE3737A}"/>
                </a:ext>
              </a:extLst>
            </p:cNvPr>
            <p:cNvPicPr/>
            <p:nvPr/>
          </p:nvPicPr>
          <p:blipFill>
            <a:blip r:embed="rId7"/>
            <a:stretch>
              <a:fillRect/>
            </a:stretch>
          </p:blipFill>
          <p:spPr>
            <a:xfrm>
              <a:off x="6223" y="0"/>
              <a:ext cx="1524000" cy="618744"/>
            </a:xfrm>
            <a:prstGeom prst="rect">
              <a:avLst/>
            </a:prstGeom>
          </p:spPr>
        </p:pic>
        <p:pic>
          <p:nvPicPr>
            <p:cNvPr id="10" name="Picture 75">
              <a:extLst>
                <a:ext uri="{FF2B5EF4-FFF2-40B4-BE49-F238E27FC236}">
                  <a16:creationId xmlns:a16="http://schemas.microsoft.com/office/drawing/2014/main" id="{54B138BB-15AA-48C1-B3FF-FD33830B588A}"/>
                </a:ext>
              </a:extLst>
            </p:cNvPr>
            <p:cNvPicPr/>
            <p:nvPr/>
          </p:nvPicPr>
          <p:blipFill>
            <a:blip r:embed="rId8"/>
            <a:stretch>
              <a:fillRect/>
            </a:stretch>
          </p:blipFill>
          <p:spPr>
            <a:xfrm>
              <a:off x="350304" y="713562"/>
              <a:ext cx="800735" cy="480060"/>
            </a:xfrm>
            <a:prstGeom prst="rect">
              <a:avLst/>
            </a:prstGeom>
          </p:spPr>
        </p:pic>
        <p:pic>
          <p:nvPicPr>
            <p:cNvPr id="11" name="Picture 77">
              <a:extLst>
                <a:ext uri="{FF2B5EF4-FFF2-40B4-BE49-F238E27FC236}">
                  <a16:creationId xmlns:a16="http://schemas.microsoft.com/office/drawing/2014/main" id="{746EBD1A-DFBC-4ADE-96D8-1776F7547BFD}"/>
                </a:ext>
              </a:extLst>
            </p:cNvPr>
            <p:cNvPicPr/>
            <p:nvPr/>
          </p:nvPicPr>
          <p:blipFill>
            <a:blip r:embed="rId9"/>
            <a:stretch>
              <a:fillRect/>
            </a:stretch>
          </p:blipFill>
          <p:spPr>
            <a:xfrm>
              <a:off x="55575" y="1986102"/>
              <a:ext cx="1498600" cy="427990"/>
            </a:xfrm>
            <a:prstGeom prst="rect">
              <a:avLst/>
            </a:prstGeom>
          </p:spPr>
        </p:pic>
        <p:pic>
          <p:nvPicPr>
            <p:cNvPr id="12" name="Picture 79">
              <a:extLst>
                <a:ext uri="{FF2B5EF4-FFF2-40B4-BE49-F238E27FC236}">
                  <a16:creationId xmlns:a16="http://schemas.microsoft.com/office/drawing/2014/main" id="{0AAB986C-A28F-4271-8F20-6C0522EA241B}"/>
                </a:ext>
              </a:extLst>
            </p:cNvPr>
            <p:cNvPicPr/>
            <p:nvPr/>
          </p:nvPicPr>
          <p:blipFill>
            <a:blip r:embed="rId10"/>
            <a:stretch>
              <a:fillRect/>
            </a:stretch>
          </p:blipFill>
          <p:spPr>
            <a:xfrm>
              <a:off x="53327" y="1344752"/>
              <a:ext cx="1432560" cy="488950"/>
            </a:xfrm>
            <a:prstGeom prst="rect">
              <a:avLst/>
            </a:prstGeom>
          </p:spPr>
        </p:pic>
        <p:pic>
          <p:nvPicPr>
            <p:cNvPr id="13" name="Picture 81">
              <a:extLst>
                <a:ext uri="{FF2B5EF4-FFF2-40B4-BE49-F238E27FC236}">
                  <a16:creationId xmlns:a16="http://schemas.microsoft.com/office/drawing/2014/main" id="{18A315BE-E56F-4CDD-8686-274F3F56DB68}"/>
                </a:ext>
              </a:extLst>
            </p:cNvPr>
            <p:cNvPicPr/>
            <p:nvPr/>
          </p:nvPicPr>
          <p:blipFill>
            <a:blip r:embed="rId11"/>
            <a:stretch>
              <a:fillRect/>
            </a:stretch>
          </p:blipFill>
          <p:spPr>
            <a:xfrm>
              <a:off x="417462" y="2486102"/>
              <a:ext cx="765175" cy="506730"/>
            </a:xfrm>
            <a:prstGeom prst="rect">
              <a:avLst/>
            </a:prstGeom>
          </p:spPr>
        </p:pic>
        <p:pic>
          <p:nvPicPr>
            <p:cNvPr id="14" name="Picture 89">
              <a:extLst>
                <a:ext uri="{FF2B5EF4-FFF2-40B4-BE49-F238E27FC236}">
                  <a16:creationId xmlns:a16="http://schemas.microsoft.com/office/drawing/2014/main" id="{E703EAF4-5537-459D-9EC9-3A5066511A36}"/>
                </a:ext>
              </a:extLst>
            </p:cNvPr>
            <p:cNvPicPr/>
            <p:nvPr/>
          </p:nvPicPr>
          <p:blipFill>
            <a:blip r:embed="rId12"/>
            <a:stretch>
              <a:fillRect/>
            </a:stretch>
          </p:blipFill>
          <p:spPr>
            <a:xfrm>
              <a:off x="2016430" y="1984197"/>
              <a:ext cx="1549400" cy="448310"/>
            </a:xfrm>
            <a:prstGeom prst="rect">
              <a:avLst/>
            </a:prstGeom>
          </p:spPr>
        </p:pic>
      </p:grpSp>
      <p:grpSp>
        <p:nvGrpSpPr>
          <p:cNvPr id="15" name="Group 30355">
            <a:extLst>
              <a:ext uri="{FF2B5EF4-FFF2-40B4-BE49-F238E27FC236}">
                <a16:creationId xmlns:a16="http://schemas.microsoft.com/office/drawing/2014/main" id="{3074F105-EF30-45FE-9D54-27A6D59DB113}"/>
              </a:ext>
            </a:extLst>
          </p:cNvPr>
          <p:cNvGrpSpPr/>
          <p:nvPr/>
        </p:nvGrpSpPr>
        <p:grpSpPr>
          <a:xfrm>
            <a:off x="6236231" y="1792587"/>
            <a:ext cx="3414763" cy="3904340"/>
            <a:chOff x="137161" y="-66085"/>
            <a:chExt cx="3340011" cy="2407165"/>
          </a:xfrm>
        </p:grpSpPr>
        <p:pic>
          <p:nvPicPr>
            <p:cNvPr id="16" name="Picture 57">
              <a:extLst>
                <a:ext uri="{FF2B5EF4-FFF2-40B4-BE49-F238E27FC236}">
                  <a16:creationId xmlns:a16="http://schemas.microsoft.com/office/drawing/2014/main" id="{11A13887-EED1-4541-B75E-B1A53A4C9B44}"/>
                </a:ext>
              </a:extLst>
            </p:cNvPr>
            <p:cNvPicPr/>
            <p:nvPr/>
          </p:nvPicPr>
          <p:blipFill>
            <a:blip r:embed="rId13"/>
            <a:stretch>
              <a:fillRect/>
            </a:stretch>
          </p:blipFill>
          <p:spPr>
            <a:xfrm>
              <a:off x="2141855" y="-66085"/>
              <a:ext cx="582810" cy="608379"/>
            </a:xfrm>
            <a:prstGeom prst="rect">
              <a:avLst/>
            </a:prstGeom>
          </p:spPr>
        </p:pic>
        <p:pic>
          <p:nvPicPr>
            <p:cNvPr id="17" name="Picture 59">
              <a:extLst>
                <a:ext uri="{FF2B5EF4-FFF2-40B4-BE49-F238E27FC236}">
                  <a16:creationId xmlns:a16="http://schemas.microsoft.com/office/drawing/2014/main" id="{C7B0A793-EE2E-40B0-9C52-EFCA66B2A12D}"/>
                </a:ext>
              </a:extLst>
            </p:cNvPr>
            <p:cNvPicPr/>
            <p:nvPr/>
          </p:nvPicPr>
          <p:blipFill>
            <a:blip r:embed="rId14"/>
            <a:stretch>
              <a:fillRect/>
            </a:stretch>
          </p:blipFill>
          <p:spPr>
            <a:xfrm>
              <a:off x="2068711" y="573722"/>
              <a:ext cx="1408461" cy="416796"/>
            </a:xfrm>
            <a:prstGeom prst="rect">
              <a:avLst/>
            </a:prstGeom>
          </p:spPr>
        </p:pic>
        <p:pic>
          <p:nvPicPr>
            <p:cNvPr id="18" name="Picture 61">
              <a:extLst>
                <a:ext uri="{FF2B5EF4-FFF2-40B4-BE49-F238E27FC236}">
                  <a16:creationId xmlns:a16="http://schemas.microsoft.com/office/drawing/2014/main" id="{669BFB8B-BB4C-4FF2-961E-5C6FA20BEE90}"/>
                </a:ext>
              </a:extLst>
            </p:cNvPr>
            <p:cNvPicPr/>
            <p:nvPr/>
          </p:nvPicPr>
          <p:blipFill>
            <a:blip r:embed="rId15"/>
            <a:stretch>
              <a:fillRect/>
            </a:stretch>
          </p:blipFill>
          <p:spPr>
            <a:xfrm>
              <a:off x="2068711" y="1018902"/>
              <a:ext cx="655954" cy="576889"/>
            </a:xfrm>
            <a:prstGeom prst="rect">
              <a:avLst/>
            </a:prstGeom>
          </p:spPr>
        </p:pic>
        <p:pic>
          <p:nvPicPr>
            <p:cNvPr id="19" name="Picture 63">
              <a:extLst>
                <a:ext uri="{FF2B5EF4-FFF2-40B4-BE49-F238E27FC236}">
                  <a16:creationId xmlns:a16="http://schemas.microsoft.com/office/drawing/2014/main" id="{960E6BDC-B8D8-45F1-922F-80FA9DAC0CA1}"/>
                </a:ext>
              </a:extLst>
            </p:cNvPr>
            <p:cNvPicPr/>
            <p:nvPr/>
          </p:nvPicPr>
          <p:blipFill>
            <a:blip r:embed="rId16"/>
            <a:stretch>
              <a:fillRect/>
            </a:stretch>
          </p:blipFill>
          <p:spPr>
            <a:xfrm>
              <a:off x="1986915" y="1701000"/>
              <a:ext cx="737751" cy="640080"/>
            </a:xfrm>
            <a:prstGeom prst="rect">
              <a:avLst/>
            </a:prstGeom>
          </p:spPr>
        </p:pic>
        <p:pic>
          <p:nvPicPr>
            <p:cNvPr id="20" name="Picture 83">
              <a:extLst>
                <a:ext uri="{FF2B5EF4-FFF2-40B4-BE49-F238E27FC236}">
                  <a16:creationId xmlns:a16="http://schemas.microsoft.com/office/drawing/2014/main" id="{72770B8D-A7B5-4F9A-BAF5-5EAC22DDB6B5}"/>
                </a:ext>
              </a:extLst>
            </p:cNvPr>
            <p:cNvPicPr/>
            <p:nvPr/>
          </p:nvPicPr>
          <p:blipFill>
            <a:blip r:embed="rId17"/>
            <a:stretch>
              <a:fillRect/>
            </a:stretch>
          </p:blipFill>
          <p:spPr>
            <a:xfrm>
              <a:off x="137161" y="102870"/>
              <a:ext cx="1313223" cy="476250"/>
            </a:xfrm>
            <a:prstGeom prst="rect">
              <a:avLst/>
            </a:prstGeom>
          </p:spPr>
        </p:pic>
        <p:pic>
          <p:nvPicPr>
            <p:cNvPr id="22" name="Picture 87">
              <a:extLst>
                <a:ext uri="{FF2B5EF4-FFF2-40B4-BE49-F238E27FC236}">
                  <a16:creationId xmlns:a16="http://schemas.microsoft.com/office/drawing/2014/main" id="{D089156C-8329-4D78-8C0F-2432F86EA7B7}"/>
                </a:ext>
              </a:extLst>
            </p:cNvPr>
            <p:cNvPicPr/>
            <p:nvPr/>
          </p:nvPicPr>
          <p:blipFill>
            <a:blip r:embed="rId18"/>
            <a:stretch>
              <a:fillRect/>
            </a:stretch>
          </p:blipFill>
          <p:spPr>
            <a:xfrm>
              <a:off x="371335" y="1287145"/>
              <a:ext cx="1079547" cy="584790"/>
            </a:xfrm>
            <a:prstGeom prst="rect">
              <a:avLst/>
            </a:prstGeom>
          </p:spPr>
        </p:pic>
      </p:grpSp>
      <p:pic>
        <p:nvPicPr>
          <p:cNvPr id="1026" name="Picture 2" descr="Hammarö kommun">
            <a:extLst>
              <a:ext uri="{FF2B5EF4-FFF2-40B4-BE49-F238E27FC236}">
                <a16:creationId xmlns:a16="http://schemas.microsoft.com/office/drawing/2014/main" id="{C16893DC-F25D-424B-8361-F4C9E46D731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0620" y="3168347"/>
            <a:ext cx="2094317" cy="500250"/>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datum 2">
            <a:extLst>
              <a:ext uri="{FF2B5EF4-FFF2-40B4-BE49-F238E27FC236}">
                <a16:creationId xmlns:a16="http://schemas.microsoft.com/office/drawing/2014/main" id="{5F413CFE-F434-453B-8FD0-97C1A0759BB6}"/>
              </a:ext>
            </a:extLst>
          </p:cNvPr>
          <p:cNvSpPr>
            <a:spLocks noGrp="1"/>
          </p:cNvSpPr>
          <p:nvPr>
            <p:ph type="dt" sz="half" idx="10"/>
          </p:nvPr>
        </p:nvSpPr>
        <p:spPr/>
        <p:txBody>
          <a:bodyPr/>
          <a:lstStyle/>
          <a:p>
            <a:r>
              <a:rPr lang="sv-SE" dirty="0"/>
              <a:t>2023-12-28</a:t>
            </a:r>
          </a:p>
        </p:txBody>
      </p:sp>
    </p:spTree>
    <p:extLst>
      <p:ext uri="{BB962C8B-B14F-4D97-AF65-F5344CB8AC3E}">
        <p14:creationId xmlns:p14="http://schemas.microsoft.com/office/powerpoint/2010/main" val="288932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55C58345-5F37-426E-AC2A-44E77415A3AB}"/>
              </a:ext>
            </a:extLst>
          </p:cNvPr>
          <p:cNvPicPr>
            <a:picLocks noGrp="1" noChangeAspect="1"/>
          </p:cNvPicPr>
          <p:nvPr>
            <p:ph type="pic" sz="quarter" idx="13"/>
          </p:nvPr>
        </p:nvPicPr>
        <p:blipFill rotWithShape="1">
          <a:blip r:embed="rId3"/>
          <a:srcRect l="5593" r="5593"/>
          <a:stretch/>
        </p:blipFill>
        <p:spPr>
          <a:xfrm>
            <a:off x="1380931" y="1595535"/>
            <a:ext cx="8276253" cy="4791206"/>
          </a:xfrm>
        </p:spPr>
      </p:pic>
      <p:sp>
        <p:nvSpPr>
          <p:cNvPr id="3" name="Rubrik 2">
            <a:extLst>
              <a:ext uri="{FF2B5EF4-FFF2-40B4-BE49-F238E27FC236}">
                <a16:creationId xmlns:a16="http://schemas.microsoft.com/office/drawing/2014/main" id="{9C794E29-A1DC-4A3C-9148-1EE25476D051}"/>
              </a:ext>
            </a:extLst>
          </p:cNvPr>
          <p:cNvSpPr>
            <a:spLocks noGrp="1"/>
          </p:cNvSpPr>
          <p:nvPr>
            <p:ph type="title"/>
          </p:nvPr>
        </p:nvSpPr>
        <p:spPr>
          <a:xfrm>
            <a:off x="1380931" y="617056"/>
            <a:ext cx="7462604" cy="1081116"/>
          </a:xfrm>
        </p:spPr>
        <p:txBody>
          <a:bodyPr/>
          <a:lstStyle/>
          <a:p>
            <a:r>
              <a:rPr lang="sv-SE" sz="4000" b="0" dirty="0">
                <a:solidFill>
                  <a:schemeClr val="accent1">
                    <a:lumMod val="75000"/>
                  </a:schemeClr>
                </a:solidFill>
                <a:latin typeface="Calibri Light" panose="020F0302020204030204" pitchFamily="34" charset="0"/>
                <a:cs typeface="Calibri Light" panose="020F0302020204030204" pitchFamily="34" charset="0"/>
              </a:rPr>
              <a:t>Trycksårsklassifikation</a:t>
            </a:r>
            <a:br>
              <a:rPr lang="sv-SE" dirty="0"/>
            </a:br>
            <a:endParaRPr lang="sv-SE" dirty="0">
              <a:latin typeface="Calibri Light" panose="020F0302020204030204" pitchFamily="34" charset="0"/>
              <a:cs typeface="Calibri Light" panose="020F0302020204030204" pitchFamily="34" charset="0"/>
            </a:endParaRPr>
          </a:p>
        </p:txBody>
      </p:sp>
      <p:sp>
        <p:nvSpPr>
          <p:cNvPr id="2" name="Platshållare för datum 1">
            <a:extLst>
              <a:ext uri="{FF2B5EF4-FFF2-40B4-BE49-F238E27FC236}">
                <a16:creationId xmlns:a16="http://schemas.microsoft.com/office/drawing/2014/main" id="{0F273D73-99EF-4883-8546-1520679A22DC}"/>
              </a:ext>
            </a:extLst>
          </p:cNvPr>
          <p:cNvSpPr>
            <a:spLocks noGrp="1"/>
          </p:cNvSpPr>
          <p:nvPr>
            <p:ph type="dt" sz="half" idx="10"/>
          </p:nvPr>
        </p:nvSpPr>
        <p:spPr/>
        <p:txBody>
          <a:bodyPr/>
          <a:lstStyle/>
          <a:p>
            <a:r>
              <a:rPr lang="sv-SE"/>
              <a:t>2021-10-12</a:t>
            </a:r>
          </a:p>
        </p:txBody>
      </p:sp>
    </p:spTree>
    <p:extLst>
      <p:ext uri="{BB962C8B-B14F-4D97-AF65-F5344CB8AC3E}">
        <p14:creationId xmlns:p14="http://schemas.microsoft.com/office/powerpoint/2010/main" val="75608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9"/>
            <a:ext cx="10959008" cy="946116"/>
          </a:xfrm>
        </p:spPr>
        <p:txBody>
          <a:bodyPr>
            <a:normAutofit/>
          </a:bodyPr>
          <a:lstStyle/>
          <a:p>
            <a:r>
              <a:rPr lang="sv-SE" sz="4000" b="0" dirty="0">
                <a:solidFill>
                  <a:schemeClr val="accent1">
                    <a:lumMod val="75000"/>
                  </a:schemeClr>
                </a:solidFill>
                <a:latin typeface="Calibri Light" panose="020F0302020204030204" pitchFamily="34" charset="0"/>
                <a:cs typeface="Calibri Light" panose="020F0302020204030204" pitchFamily="34" charset="0"/>
              </a:rPr>
              <a:t>Lokalisation av trycksår</a:t>
            </a:r>
          </a:p>
        </p:txBody>
      </p:sp>
      <p:pic>
        <p:nvPicPr>
          <p:cNvPr id="7" name="Platshållare för innehåll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7435" y="1508787"/>
            <a:ext cx="3652427" cy="5088564"/>
          </a:xfrm>
        </p:spPr>
      </p:pic>
      <p:graphicFrame>
        <p:nvGraphicFramePr>
          <p:cNvPr id="5" name="Diagram 4">
            <a:extLst>
              <a:ext uri="{FF2B5EF4-FFF2-40B4-BE49-F238E27FC236}">
                <a16:creationId xmlns:a16="http://schemas.microsoft.com/office/drawing/2014/main" id="{0421F86C-FDEB-4A1E-B565-5FB228944A6F}"/>
              </a:ext>
            </a:extLst>
          </p:cNvPr>
          <p:cNvGraphicFramePr/>
          <p:nvPr/>
        </p:nvGraphicFramePr>
        <p:xfrm>
          <a:off x="6204857" y="1837189"/>
          <a:ext cx="4310743" cy="38320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latshållare för datum 2">
            <a:extLst>
              <a:ext uri="{FF2B5EF4-FFF2-40B4-BE49-F238E27FC236}">
                <a16:creationId xmlns:a16="http://schemas.microsoft.com/office/drawing/2014/main" id="{B9352B94-39F4-4DAC-BC78-EB313C64A2E7}"/>
              </a:ext>
            </a:extLst>
          </p:cNvPr>
          <p:cNvSpPr>
            <a:spLocks noGrp="1"/>
          </p:cNvSpPr>
          <p:nvPr>
            <p:ph type="dt" sz="half" idx="10"/>
          </p:nvPr>
        </p:nvSpPr>
        <p:spPr/>
        <p:txBody>
          <a:bodyPr/>
          <a:lstStyle/>
          <a:p>
            <a:pPr>
              <a:defRPr/>
            </a:pPr>
            <a:r>
              <a:rPr lang="sv-SE" dirty="0"/>
              <a:t>2023-12-28</a:t>
            </a:r>
          </a:p>
        </p:txBody>
      </p:sp>
    </p:spTree>
    <p:extLst>
      <p:ext uri="{BB962C8B-B14F-4D97-AF65-F5344CB8AC3E}">
        <p14:creationId xmlns:p14="http://schemas.microsoft.com/office/powerpoint/2010/main" val="290830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63552" y="274639"/>
            <a:ext cx="9505056" cy="583200"/>
          </a:xfrm>
        </p:spPr>
        <p:txBody>
          <a:bodyPr>
            <a:normAutofit fontScale="90000"/>
          </a:bodyPr>
          <a:lstStyle/>
          <a:p>
            <a:r>
              <a:rPr lang="sv-SE" b="1" dirty="0">
                <a:latin typeface="Calibri Light" panose="020F0302020204030204" pitchFamily="34" charset="0"/>
                <a:cs typeface="Calibri Light" panose="020F0302020204030204" pitchFamily="34" charset="0"/>
              </a:rPr>
              <a:t>Teamarbete - trycksårsprevention</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3643611494"/>
              </p:ext>
            </p:extLst>
          </p:nvPr>
        </p:nvGraphicFramePr>
        <p:xfrm>
          <a:off x="911424" y="2084851"/>
          <a:ext cx="9505056" cy="451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ruta 4"/>
          <p:cNvSpPr txBox="1"/>
          <p:nvPr/>
        </p:nvSpPr>
        <p:spPr>
          <a:xfrm>
            <a:off x="732315" y="954349"/>
            <a:ext cx="9313035" cy="1138773"/>
          </a:xfrm>
          <a:prstGeom prst="rect">
            <a:avLst/>
          </a:prstGeom>
          <a:noFill/>
        </p:spPr>
        <p:txBody>
          <a:bodyPr wrap="square" rtlCol="0">
            <a:spAutoFit/>
          </a:bodyPr>
          <a:lstStyle/>
          <a:p>
            <a:pPr algn="ctr"/>
            <a:endParaRPr lang="sv-SE" sz="2400" dirty="0"/>
          </a:p>
          <a:p>
            <a:pPr algn="ctr"/>
            <a:r>
              <a:rPr lang="sv-SE" sz="2400" dirty="0"/>
              <a:t>Alla i teamet runt individen har ett ansvar!</a:t>
            </a:r>
          </a:p>
          <a:p>
            <a:pPr algn="ctr"/>
            <a:endParaRPr lang="sv-SE" sz="1000" dirty="0"/>
          </a:p>
          <a:p>
            <a:pPr algn="ctr"/>
            <a:endParaRPr lang="sv-SE" sz="1000" dirty="0"/>
          </a:p>
        </p:txBody>
      </p:sp>
      <p:sp>
        <p:nvSpPr>
          <p:cNvPr id="3" name="Platshållare för datum 2">
            <a:extLst>
              <a:ext uri="{FF2B5EF4-FFF2-40B4-BE49-F238E27FC236}">
                <a16:creationId xmlns:a16="http://schemas.microsoft.com/office/drawing/2014/main" id="{5B079799-7948-407C-AF66-1261FF7DCEAA}"/>
              </a:ext>
            </a:extLst>
          </p:cNvPr>
          <p:cNvSpPr>
            <a:spLocks noGrp="1"/>
          </p:cNvSpPr>
          <p:nvPr>
            <p:ph type="dt" sz="half" idx="10"/>
          </p:nvPr>
        </p:nvSpPr>
        <p:spPr>
          <a:xfrm>
            <a:off x="8681663" y="6072027"/>
            <a:ext cx="750013" cy="267128"/>
          </a:xfrm>
        </p:spPr>
        <p:txBody>
          <a:bodyPr/>
          <a:lstStyle/>
          <a:p>
            <a:pPr>
              <a:defRPr/>
            </a:pPr>
            <a:r>
              <a:rPr lang="sv-SE" dirty="0"/>
              <a:t>2023-12-28</a:t>
            </a:r>
          </a:p>
        </p:txBody>
      </p:sp>
    </p:spTree>
    <p:extLst>
      <p:ext uri="{BB962C8B-B14F-4D97-AF65-F5344CB8AC3E}">
        <p14:creationId xmlns:p14="http://schemas.microsoft.com/office/powerpoint/2010/main" val="280918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9600" y="964734"/>
            <a:ext cx="10959008" cy="1350627"/>
          </a:xfrm>
        </p:spPr>
        <p:txBody>
          <a:bodyPr>
            <a:normAutofit/>
          </a:bodyPr>
          <a:lstStyle/>
          <a:p>
            <a:r>
              <a:rPr lang="sv-SE" sz="4000" b="0" dirty="0">
                <a:solidFill>
                  <a:schemeClr val="accent1">
                    <a:lumMod val="75000"/>
                  </a:schemeClr>
                </a:solidFill>
                <a:latin typeface="Calibri Light" panose="020F0302020204030204" pitchFamily="34" charset="0"/>
                <a:cs typeface="Calibri Light" panose="020F0302020204030204" pitchFamily="34" charset="0"/>
              </a:rPr>
              <a:t>Trycksårsprevention och behandling</a:t>
            </a:r>
          </a:p>
        </p:txBody>
      </p:sp>
      <p:graphicFrame>
        <p:nvGraphicFramePr>
          <p:cNvPr id="4" name="Platshållare för innehåll 3"/>
          <p:cNvGraphicFramePr>
            <a:graphicFrameLocks noGrp="1"/>
          </p:cNvGraphicFramePr>
          <p:nvPr>
            <p:ph idx="1"/>
          </p:nvPr>
        </p:nvGraphicFramePr>
        <p:xfrm>
          <a:off x="775252" y="884583"/>
          <a:ext cx="10446026" cy="53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tshållare för datum 2">
            <a:extLst>
              <a:ext uri="{FF2B5EF4-FFF2-40B4-BE49-F238E27FC236}">
                <a16:creationId xmlns:a16="http://schemas.microsoft.com/office/drawing/2014/main" id="{97F9AFF1-73ED-4640-9CE3-5C0DE4CD1C7A}"/>
              </a:ext>
            </a:extLst>
          </p:cNvPr>
          <p:cNvSpPr>
            <a:spLocks noGrp="1"/>
          </p:cNvSpPr>
          <p:nvPr>
            <p:ph type="dt" sz="half" idx="10"/>
          </p:nvPr>
        </p:nvSpPr>
        <p:spPr/>
        <p:txBody>
          <a:bodyPr/>
          <a:lstStyle/>
          <a:p>
            <a:pPr>
              <a:defRPr/>
            </a:pPr>
            <a:r>
              <a:rPr lang="sv-SE" dirty="0"/>
              <a:t>2023-12-28</a:t>
            </a:r>
          </a:p>
        </p:txBody>
      </p:sp>
    </p:spTree>
    <p:extLst>
      <p:ext uri="{BB962C8B-B14F-4D97-AF65-F5344CB8AC3E}">
        <p14:creationId xmlns:p14="http://schemas.microsoft.com/office/powerpoint/2010/main" val="118528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59008" cy="1526169"/>
          </a:xfrm>
        </p:spPr>
        <p:txBody>
          <a:bodyPr>
            <a:normAutofit/>
          </a:bodyPr>
          <a:lstStyle/>
          <a:p>
            <a:r>
              <a:rPr lang="sv-SE" sz="4000" b="0" dirty="0">
                <a:solidFill>
                  <a:schemeClr val="accent5">
                    <a:lumMod val="50000"/>
                  </a:schemeClr>
                </a:solidFill>
                <a:latin typeface="Calibri Light" panose="020F0302020204030204" pitchFamily="34" charset="0"/>
                <a:cs typeface="Calibri Light" panose="020F0302020204030204" pitchFamily="34" charset="0"/>
              </a:rPr>
              <a:t>Madrasser och dynor</a:t>
            </a:r>
          </a:p>
        </p:txBody>
      </p:sp>
      <p:graphicFrame>
        <p:nvGraphicFramePr>
          <p:cNvPr id="4" name="Platshållare för innehåll 3"/>
          <p:cNvGraphicFramePr>
            <a:graphicFrameLocks noGrp="1"/>
          </p:cNvGraphicFramePr>
          <p:nvPr>
            <p:ph idx="1"/>
          </p:nvPr>
        </p:nvGraphicFramePr>
        <p:xfrm>
          <a:off x="609600" y="1319842"/>
          <a:ext cx="10501223" cy="4528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ruta 2">
            <a:extLst>
              <a:ext uri="{FF2B5EF4-FFF2-40B4-BE49-F238E27FC236}">
                <a16:creationId xmlns:a16="http://schemas.microsoft.com/office/drawing/2014/main" id="{38B69C75-4667-438C-BA96-1BAD1D562C9C}"/>
              </a:ext>
            </a:extLst>
          </p:cNvPr>
          <p:cNvSpPr txBox="1"/>
          <p:nvPr/>
        </p:nvSpPr>
        <p:spPr>
          <a:xfrm>
            <a:off x="609600" y="5538158"/>
            <a:ext cx="8543026" cy="646331"/>
          </a:xfrm>
          <a:prstGeom prst="rect">
            <a:avLst/>
          </a:prstGeom>
          <a:noFill/>
        </p:spPr>
        <p:txBody>
          <a:bodyPr wrap="square" rtlCol="0">
            <a:spAutoFit/>
          </a:bodyPr>
          <a:lstStyle/>
          <a:p>
            <a:r>
              <a:rPr lang="sv-SE" dirty="0">
                <a:latin typeface="Calibri Light" panose="020F0302020204030204" pitchFamily="34" charset="0"/>
                <a:cs typeface="Calibri Light" panose="020F0302020204030204" pitchFamily="34" charset="0"/>
              </a:rPr>
              <a:t>För patient med trycksår endast lokaliserat till hälar (kategori 1 – 4) kan förebyggande madrass användas i kombination med hälavlastning </a:t>
            </a:r>
          </a:p>
        </p:txBody>
      </p:sp>
      <p:sp>
        <p:nvSpPr>
          <p:cNvPr id="5" name="Platshållare för datum 4">
            <a:extLst>
              <a:ext uri="{FF2B5EF4-FFF2-40B4-BE49-F238E27FC236}">
                <a16:creationId xmlns:a16="http://schemas.microsoft.com/office/drawing/2014/main" id="{BBCBB28F-8F81-4553-A0EA-F48E0942A37E}"/>
              </a:ext>
            </a:extLst>
          </p:cNvPr>
          <p:cNvSpPr>
            <a:spLocks noGrp="1"/>
          </p:cNvSpPr>
          <p:nvPr>
            <p:ph type="dt" sz="half" idx="10"/>
          </p:nvPr>
        </p:nvSpPr>
        <p:spPr/>
        <p:txBody>
          <a:bodyPr/>
          <a:lstStyle/>
          <a:p>
            <a:pPr>
              <a:defRPr/>
            </a:pPr>
            <a:r>
              <a:rPr lang="sv-SE" dirty="0"/>
              <a:t>2023-12-28</a:t>
            </a:r>
          </a:p>
        </p:txBody>
      </p:sp>
    </p:spTree>
    <p:extLst>
      <p:ext uri="{BB962C8B-B14F-4D97-AF65-F5344CB8AC3E}">
        <p14:creationId xmlns:p14="http://schemas.microsoft.com/office/powerpoint/2010/main" val="797361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9600" y="612395"/>
            <a:ext cx="10959008" cy="805243"/>
          </a:xfrm>
        </p:spPr>
        <p:txBody>
          <a:bodyPr>
            <a:normAutofit/>
          </a:bodyPr>
          <a:lstStyle/>
          <a:p>
            <a:r>
              <a:rPr lang="sv-SE" sz="4000" b="0" dirty="0">
                <a:solidFill>
                  <a:schemeClr val="accent1">
                    <a:lumMod val="75000"/>
                  </a:schemeClr>
                </a:solidFill>
                <a:latin typeface="Calibri Light" panose="020F0302020204030204" pitchFamily="34" charset="0"/>
                <a:cs typeface="Calibri Light" panose="020F0302020204030204" pitchFamily="34" charset="0"/>
              </a:rPr>
              <a:t>Lägesändring och positionering </a:t>
            </a:r>
          </a:p>
        </p:txBody>
      </p:sp>
      <p:sp>
        <p:nvSpPr>
          <p:cNvPr id="6" name="Platshållare för innehåll 5">
            <a:extLst>
              <a:ext uri="{FF2B5EF4-FFF2-40B4-BE49-F238E27FC236}">
                <a16:creationId xmlns:a16="http://schemas.microsoft.com/office/drawing/2014/main" id="{6E8A5433-7337-4614-8637-C78C482C4BB9}"/>
              </a:ext>
            </a:extLst>
          </p:cNvPr>
          <p:cNvSpPr>
            <a:spLocks noGrp="1"/>
          </p:cNvSpPr>
          <p:nvPr>
            <p:ph idx="1"/>
          </p:nvPr>
        </p:nvSpPr>
        <p:spPr>
          <a:xfrm>
            <a:off x="847288" y="1975449"/>
            <a:ext cx="3905867" cy="4210216"/>
          </a:xfrm>
        </p:spPr>
        <p:txBody>
          <a:bodyPr>
            <a:normAutofit fontScale="92500" lnSpcReduction="20000"/>
          </a:bodyPr>
          <a:lstStyle/>
          <a:p>
            <a:r>
              <a:rPr lang="sv-SE" sz="2000" dirty="0">
                <a:latin typeface="Calibri Light" panose="020F0302020204030204" pitchFamily="34" charset="0"/>
                <a:cs typeface="Calibri Light" panose="020F0302020204030204" pitchFamily="34" charset="0"/>
              </a:rPr>
              <a:t>Regelbunden lägesändring</a:t>
            </a:r>
          </a:p>
          <a:p>
            <a:pPr lvl="1"/>
            <a:r>
              <a:rPr lang="sv-SE" sz="2000" dirty="0">
                <a:latin typeface="Calibri Light" panose="020F0302020204030204" pitchFamily="34" charset="0"/>
                <a:cs typeface="Calibri Light" panose="020F0302020204030204" pitchFamily="34" charset="0"/>
              </a:rPr>
              <a:t>Individuell planering </a:t>
            </a:r>
          </a:p>
          <a:p>
            <a:pPr lvl="1"/>
            <a:r>
              <a:rPr lang="sv-SE" sz="2000" dirty="0">
                <a:latin typeface="Calibri Light" panose="020F0302020204030204" pitchFamily="34" charset="0"/>
                <a:cs typeface="Calibri Light" panose="020F0302020204030204" pitchFamily="34" charset="0"/>
              </a:rPr>
              <a:t>Tidsgräns för stillaliggande patienter är två till tre timmar</a:t>
            </a:r>
          </a:p>
          <a:p>
            <a:r>
              <a:rPr lang="sv-SE" sz="2000" dirty="0">
                <a:latin typeface="Calibri Light" panose="020F0302020204030204" pitchFamily="34" charset="0"/>
                <a:cs typeface="Calibri Light" panose="020F0302020204030204" pitchFamily="34" charset="0"/>
              </a:rPr>
              <a:t>Använd lägesändringsschema</a:t>
            </a:r>
          </a:p>
          <a:p>
            <a:r>
              <a:rPr lang="sv-SE" sz="2000" dirty="0">
                <a:latin typeface="Calibri Light" panose="020F0302020204030204" pitchFamily="34" charset="0"/>
                <a:cs typeface="Calibri Light" panose="020F0302020204030204" pitchFamily="34" charset="0"/>
              </a:rPr>
              <a:t>Inspektera huden vid lägesändring och utvärdera</a:t>
            </a:r>
          </a:p>
          <a:p>
            <a:r>
              <a:rPr lang="sv-SE" sz="2000" dirty="0">
                <a:latin typeface="Calibri Light" panose="020F0302020204030204" pitchFamily="34" charset="0"/>
                <a:cs typeface="Calibri Light" panose="020F0302020204030204" pitchFamily="34" charset="0"/>
              </a:rPr>
              <a:t>Vid sängläge bör om möjligt </a:t>
            </a:r>
            <a:br>
              <a:rPr lang="sv-SE" sz="2000" dirty="0">
                <a:latin typeface="Calibri Light" panose="020F0302020204030204" pitchFamily="34" charset="0"/>
                <a:cs typeface="Calibri Light" panose="020F0302020204030204" pitchFamily="34" charset="0"/>
              </a:rPr>
            </a:br>
            <a:r>
              <a:rPr lang="sv-SE" sz="2000" dirty="0">
                <a:latin typeface="Calibri Light" panose="020F0302020204030204" pitchFamily="34" charset="0"/>
                <a:cs typeface="Calibri Light" panose="020F0302020204030204" pitchFamily="34" charset="0"/>
              </a:rPr>
              <a:t>30 graders vinkelposition omväxlande höger och vänster sida användas.</a:t>
            </a:r>
          </a:p>
          <a:p>
            <a:r>
              <a:rPr lang="sv-SE" sz="2000" dirty="0">
                <a:latin typeface="Calibri Light" panose="020F0302020204030204" pitchFamily="34" charset="0"/>
                <a:cs typeface="Calibri Light" panose="020F0302020204030204" pitchFamily="34" charset="0"/>
              </a:rPr>
              <a:t>Undvik mer än 30 graders höjd huvudända vid ryggläge</a:t>
            </a:r>
            <a:endParaRPr lang="sv-SE"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rot="540000">
            <a:off x="5299145" y="1769930"/>
            <a:ext cx="3857942" cy="4624056"/>
          </a:xfrm>
          <a:prstGeom prst="rect">
            <a:avLst/>
          </a:prstGeom>
          <a:ln>
            <a:noFill/>
          </a:ln>
          <a:effectLst>
            <a:outerShdw blurRad="190500" algn="tl" rotWithShape="0">
              <a:srgbClr val="000000">
                <a:alpha val="70000"/>
              </a:srgbClr>
            </a:outerShdw>
          </a:effectLst>
        </p:spPr>
      </p:pic>
      <p:sp>
        <p:nvSpPr>
          <p:cNvPr id="3" name="Platshållare för datum 2">
            <a:extLst>
              <a:ext uri="{FF2B5EF4-FFF2-40B4-BE49-F238E27FC236}">
                <a16:creationId xmlns:a16="http://schemas.microsoft.com/office/drawing/2014/main" id="{A5429A3D-2D20-4EEE-B6B0-7D98598BB99A}"/>
              </a:ext>
            </a:extLst>
          </p:cNvPr>
          <p:cNvSpPr>
            <a:spLocks noGrp="1"/>
          </p:cNvSpPr>
          <p:nvPr>
            <p:ph type="dt" sz="half" idx="10"/>
          </p:nvPr>
        </p:nvSpPr>
        <p:spPr/>
        <p:txBody>
          <a:bodyPr/>
          <a:lstStyle/>
          <a:p>
            <a:pPr>
              <a:defRPr/>
            </a:pPr>
            <a:r>
              <a:rPr lang="sv-SE" dirty="0"/>
              <a:t>2023-12-18</a:t>
            </a:r>
          </a:p>
        </p:txBody>
      </p:sp>
    </p:spTree>
    <p:extLst>
      <p:ext uri="{BB962C8B-B14F-4D97-AF65-F5344CB8AC3E}">
        <p14:creationId xmlns:p14="http://schemas.microsoft.com/office/powerpoint/2010/main" val="20021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6954" y="274639"/>
            <a:ext cx="10771654" cy="1143000"/>
          </a:xfrm>
        </p:spPr>
        <p:txBody>
          <a:bodyPr anchor="ctr">
            <a:normAutofit/>
          </a:bodyPr>
          <a:lstStyle/>
          <a:p>
            <a:pPr>
              <a:lnSpc>
                <a:spcPct val="90000"/>
              </a:lnSpc>
            </a:pPr>
            <a:r>
              <a:rPr lang="sv-SE" sz="4000" b="0" dirty="0">
                <a:solidFill>
                  <a:schemeClr val="accent5">
                    <a:lumMod val="50000"/>
                  </a:schemeClr>
                </a:solidFill>
                <a:latin typeface="Calibri Light" panose="020F0302020204030204" pitchFamily="34" charset="0"/>
                <a:cs typeface="Calibri Light" panose="020F0302020204030204" pitchFamily="34" charset="0"/>
              </a:rPr>
              <a:t>Friktionsminskande- och avlastande hjälpmedel</a:t>
            </a:r>
          </a:p>
        </p:txBody>
      </p:sp>
      <p:pic>
        <p:nvPicPr>
          <p:cNvPr id="8" name="Platshållare för innehåll 7">
            <a:extLst>
              <a:ext uri="{FF2B5EF4-FFF2-40B4-BE49-F238E27FC236}">
                <a16:creationId xmlns:a16="http://schemas.microsoft.com/office/drawing/2014/main" id="{4A93BD13-2941-4347-AB72-8F06AD25C560}"/>
              </a:ext>
            </a:extLst>
          </p:cNvPr>
          <p:cNvPicPr>
            <a:picLocks noGrp="1" noChangeAspect="1"/>
          </p:cNvPicPr>
          <p:nvPr>
            <p:ph idx="1"/>
          </p:nvPr>
        </p:nvPicPr>
        <p:blipFill>
          <a:blip r:embed="rId3"/>
          <a:stretch>
            <a:fillRect/>
          </a:stretch>
        </p:blipFill>
        <p:spPr>
          <a:xfrm>
            <a:off x="3257550" y="1600200"/>
            <a:ext cx="2832100" cy="2479675"/>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9104" y="1600200"/>
            <a:ext cx="2774950" cy="2479675"/>
          </a:xfrm>
          <a:prstGeom prst="rect">
            <a:avLst/>
          </a:prstGeom>
        </p:spPr>
      </p:pic>
      <p:pic>
        <p:nvPicPr>
          <p:cNvPr id="6" name="Bildobjekt 5">
            <a:extLst>
              <a:ext uri="{FF2B5EF4-FFF2-40B4-BE49-F238E27FC236}">
                <a16:creationId xmlns:a16="http://schemas.microsoft.com/office/drawing/2014/main" id="{F82AD0D5-F2CB-435C-9AF2-86A88044BF37}"/>
              </a:ext>
            </a:extLst>
          </p:cNvPr>
          <p:cNvPicPr>
            <a:picLocks noChangeAspect="1"/>
          </p:cNvPicPr>
          <p:nvPr/>
        </p:nvPicPr>
        <p:blipFill>
          <a:blip r:embed="rId5"/>
          <a:stretch>
            <a:fillRect/>
          </a:stretch>
        </p:blipFill>
        <p:spPr>
          <a:xfrm>
            <a:off x="3010664" y="4085707"/>
            <a:ext cx="3176806" cy="2447923"/>
          </a:xfrm>
          <a:prstGeom prst="rect">
            <a:avLst/>
          </a:prstGeom>
        </p:spPr>
      </p:pic>
      <p:pic>
        <p:nvPicPr>
          <p:cNvPr id="7" name="Bildobjekt 6">
            <a:extLst>
              <a:ext uri="{FF2B5EF4-FFF2-40B4-BE49-F238E27FC236}">
                <a16:creationId xmlns:a16="http://schemas.microsoft.com/office/drawing/2014/main" id="{0610F1CA-6DD1-4FDC-960F-209A4873BAE0}"/>
              </a:ext>
            </a:extLst>
          </p:cNvPr>
          <p:cNvPicPr>
            <a:picLocks noChangeAspect="1"/>
          </p:cNvPicPr>
          <p:nvPr/>
        </p:nvPicPr>
        <p:blipFill>
          <a:blip r:embed="rId6"/>
          <a:stretch>
            <a:fillRect/>
          </a:stretch>
        </p:blipFill>
        <p:spPr>
          <a:xfrm>
            <a:off x="6096000" y="4079875"/>
            <a:ext cx="2768054" cy="2292933"/>
          </a:xfrm>
          <a:prstGeom prst="rect">
            <a:avLst/>
          </a:prstGeom>
        </p:spPr>
      </p:pic>
      <p:sp>
        <p:nvSpPr>
          <p:cNvPr id="4" name="textruta 3">
            <a:extLst>
              <a:ext uri="{FF2B5EF4-FFF2-40B4-BE49-F238E27FC236}">
                <a16:creationId xmlns:a16="http://schemas.microsoft.com/office/drawing/2014/main" id="{29F002FD-5222-4225-9ED9-CE3B02EDFB3D}"/>
              </a:ext>
            </a:extLst>
          </p:cNvPr>
          <p:cNvSpPr txBox="1"/>
          <p:nvPr/>
        </p:nvSpPr>
        <p:spPr>
          <a:xfrm flipH="1">
            <a:off x="3143891" y="5571241"/>
            <a:ext cx="1541231" cy="369332"/>
          </a:xfrm>
          <a:prstGeom prst="rect">
            <a:avLst/>
          </a:prstGeom>
          <a:noFill/>
        </p:spPr>
        <p:txBody>
          <a:bodyPr wrap="square" rtlCol="0">
            <a:spAutoFit/>
          </a:bodyPr>
          <a:lstStyle/>
          <a:p>
            <a:r>
              <a:rPr lang="sv-SE" dirty="0"/>
              <a:t>Multikudde</a:t>
            </a:r>
          </a:p>
        </p:txBody>
      </p:sp>
      <p:sp>
        <p:nvSpPr>
          <p:cNvPr id="9" name="textruta 8">
            <a:extLst>
              <a:ext uri="{FF2B5EF4-FFF2-40B4-BE49-F238E27FC236}">
                <a16:creationId xmlns:a16="http://schemas.microsoft.com/office/drawing/2014/main" id="{1DD0EA35-AB29-4D2D-BA95-7DECBDD1BB63}"/>
              </a:ext>
            </a:extLst>
          </p:cNvPr>
          <p:cNvSpPr txBox="1"/>
          <p:nvPr/>
        </p:nvSpPr>
        <p:spPr>
          <a:xfrm flipH="1">
            <a:off x="7476578" y="4477732"/>
            <a:ext cx="1120459" cy="369332"/>
          </a:xfrm>
          <a:prstGeom prst="rect">
            <a:avLst/>
          </a:prstGeom>
          <a:noFill/>
        </p:spPr>
        <p:txBody>
          <a:bodyPr wrap="square" rtlCol="0">
            <a:spAutoFit/>
          </a:bodyPr>
          <a:lstStyle/>
          <a:p>
            <a:r>
              <a:rPr lang="sv-SE" dirty="0"/>
              <a:t>Hälskydd</a:t>
            </a:r>
          </a:p>
        </p:txBody>
      </p:sp>
      <p:sp>
        <p:nvSpPr>
          <p:cNvPr id="10" name="textruta 9">
            <a:extLst>
              <a:ext uri="{FF2B5EF4-FFF2-40B4-BE49-F238E27FC236}">
                <a16:creationId xmlns:a16="http://schemas.microsoft.com/office/drawing/2014/main" id="{3EE8DE59-0D05-4764-8652-D18FFE090178}"/>
              </a:ext>
            </a:extLst>
          </p:cNvPr>
          <p:cNvSpPr txBox="1"/>
          <p:nvPr/>
        </p:nvSpPr>
        <p:spPr>
          <a:xfrm>
            <a:off x="4806892" y="3588637"/>
            <a:ext cx="1160275" cy="369332"/>
          </a:xfrm>
          <a:prstGeom prst="rect">
            <a:avLst/>
          </a:prstGeom>
          <a:noFill/>
        </p:spPr>
        <p:txBody>
          <a:bodyPr wrap="square" rtlCol="0">
            <a:spAutoFit/>
          </a:bodyPr>
          <a:lstStyle/>
          <a:p>
            <a:r>
              <a:rPr lang="sv-SE" dirty="0"/>
              <a:t>Glidlakan</a:t>
            </a:r>
          </a:p>
        </p:txBody>
      </p:sp>
      <p:sp>
        <p:nvSpPr>
          <p:cNvPr id="11" name="textruta 10">
            <a:extLst>
              <a:ext uri="{FF2B5EF4-FFF2-40B4-BE49-F238E27FC236}">
                <a16:creationId xmlns:a16="http://schemas.microsoft.com/office/drawing/2014/main" id="{3CFF42CB-19E7-4684-852A-977B53B34EDB}"/>
              </a:ext>
            </a:extLst>
          </p:cNvPr>
          <p:cNvSpPr txBox="1"/>
          <p:nvPr/>
        </p:nvSpPr>
        <p:spPr>
          <a:xfrm>
            <a:off x="7516509" y="3429000"/>
            <a:ext cx="1120459" cy="369332"/>
          </a:xfrm>
          <a:prstGeom prst="rect">
            <a:avLst/>
          </a:prstGeom>
          <a:noFill/>
        </p:spPr>
        <p:txBody>
          <a:bodyPr wrap="square" rtlCol="0">
            <a:spAutoFit/>
          </a:bodyPr>
          <a:lstStyle/>
          <a:p>
            <a:r>
              <a:rPr lang="sv-SE" dirty="0"/>
              <a:t>Kilkudde</a:t>
            </a:r>
          </a:p>
        </p:txBody>
      </p:sp>
      <p:sp>
        <p:nvSpPr>
          <p:cNvPr id="3" name="Platshållare för datum 2">
            <a:extLst>
              <a:ext uri="{FF2B5EF4-FFF2-40B4-BE49-F238E27FC236}">
                <a16:creationId xmlns:a16="http://schemas.microsoft.com/office/drawing/2014/main" id="{BDAC5A64-94E1-4A54-8AE3-4B903C198738}"/>
              </a:ext>
            </a:extLst>
          </p:cNvPr>
          <p:cNvSpPr>
            <a:spLocks noGrp="1"/>
          </p:cNvSpPr>
          <p:nvPr>
            <p:ph type="dt" sz="half" idx="10"/>
          </p:nvPr>
        </p:nvSpPr>
        <p:spPr>
          <a:xfrm>
            <a:off x="9181336" y="6041204"/>
            <a:ext cx="798746" cy="369489"/>
          </a:xfrm>
        </p:spPr>
        <p:txBody>
          <a:bodyPr/>
          <a:lstStyle/>
          <a:p>
            <a:pPr>
              <a:defRPr/>
            </a:pPr>
            <a:r>
              <a:rPr lang="sv-SE" dirty="0"/>
              <a:t>2023-12-28</a:t>
            </a:r>
          </a:p>
        </p:txBody>
      </p:sp>
    </p:spTree>
    <p:extLst>
      <p:ext uri="{BB962C8B-B14F-4D97-AF65-F5344CB8AC3E}">
        <p14:creationId xmlns:p14="http://schemas.microsoft.com/office/powerpoint/2010/main" val="3174268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063552" y="332657"/>
            <a:ext cx="7772400" cy="977669"/>
          </a:xfrm>
        </p:spPr>
        <p:txBody>
          <a:bodyPr/>
          <a:lstStyle/>
          <a:p>
            <a:pPr algn="l"/>
            <a:r>
              <a:rPr lang="sv-SE" dirty="0"/>
              <a:t>Ur HSLF-FS 2021:52</a:t>
            </a:r>
          </a:p>
        </p:txBody>
      </p:sp>
      <p:sp>
        <p:nvSpPr>
          <p:cNvPr id="3" name="Underrubrik 2"/>
          <p:cNvSpPr>
            <a:spLocks noGrp="1"/>
          </p:cNvSpPr>
          <p:nvPr>
            <p:ph type="subTitle" idx="1"/>
          </p:nvPr>
        </p:nvSpPr>
        <p:spPr>
          <a:xfrm>
            <a:off x="1216058" y="1310326"/>
            <a:ext cx="7937369" cy="5354425"/>
          </a:xfrm>
        </p:spPr>
        <p:txBody>
          <a:bodyPr>
            <a:normAutofit fontScale="85000" lnSpcReduction="10000"/>
          </a:bodyPr>
          <a:lstStyle/>
          <a:p>
            <a:pPr algn="l"/>
            <a:r>
              <a:rPr lang="sv-SE" sz="2800" b="1" dirty="0"/>
              <a:t>2 kap Ledningssystem</a:t>
            </a:r>
          </a:p>
          <a:p>
            <a:pPr algn="l"/>
            <a:r>
              <a:rPr lang="sv-SE" sz="2000" b="1" dirty="0"/>
              <a:t>3§ Varje vårdgivare ska fastställa rutiner för förskrivning, utlämnande och tillförande av en medicinteknisk produkt till en patient. Vårdgivaren ska genom rutiner säkerställa att</a:t>
            </a:r>
            <a:endParaRPr lang="sv-SE" sz="2000" dirty="0"/>
          </a:p>
          <a:p>
            <a:pPr marL="342900" indent="-342900" algn="l">
              <a:buAutoNum type="arabicPeriod"/>
            </a:pPr>
            <a:r>
              <a:rPr lang="sv-SE" dirty="0"/>
              <a:t>patientens behov identifieras och att produkten motsvarar hans eller hennes behov,</a:t>
            </a:r>
          </a:p>
          <a:p>
            <a:pPr marL="342900" indent="-342900" algn="l">
              <a:buAutoNum type="arabicPeriod"/>
            </a:pPr>
            <a:r>
              <a:rPr lang="sv-SE" dirty="0"/>
              <a:t>produkten provas ut och anpassas till patienten,</a:t>
            </a:r>
          </a:p>
          <a:p>
            <a:pPr marL="342900" indent="-342900" algn="l">
              <a:buAutoNum type="arabicPeriod"/>
            </a:pPr>
            <a:r>
              <a:rPr lang="sv-SE" dirty="0"/>
              <a:t>produkten samordnas med produkter som tidigare har förskrivits, lämnats ut eller tillförts till patienten,</a:t>
            </a:r>
          </a:p>
          <a:p>
            <a:pPr marL="342900" indent="-342900" algn="l">
              <a:buAutoNum type="arabicPeriod"/>
            </a:pPr>
            <a:r>
              <a:rPr lang="sv-SE" dirty="0"/>
              <a:t>en bedömning görs av behovet av anpassning av patientens hemmiljö för att produkterna ska kunna fungera tillsammans på ett säkert sätt,</a:t>
            </a:r>
          </a:p>
          <a:p>
            <a:pPr marL="342900" indent="-342900" algn="l">
              <a:buAutoNum type="arabicPeriod"/>
            </a:pPr>
            <a:r>
              <a:rPr lang="sv-SE" dirty="0"/>
              <a:t>säkerhetsåtgärder vidtas för anpassning av patientens hemmiljö, om det behövs,</a:t>
            </a:r>
          </a:p>
          <a:p>
            <a:pPr marL="342900" indent="-342900" algn="l">
              <a:buAutoNum type="arabicPeriod"/>
            </a:pPr>
            <a:r>
              <a:rPr lang="sv-SE" dirty="0"/>
              <a:t>information ges till användaren om hur produkten ska användas och vilka åtgärder som ska vidtas i enhetlighet med tillverkarens säkerhetsföreskrifter,</a:t>
            </a:r>
          </a:p>
          <a:p>
            <a:pPr marL="342900" indent="-342900" algn="l">
              <a:buAutoNum type="arabicPeriod"/>
            </a:pPr>
            <a:r>
              <a:rPr lang="sv-SE" dirty="0"/>
              <a:t>användaren instrueras och tränas i att använda produkten,</a:t>
            </a:r>
          </a:p>
          <a:p>
            <a:pPr marL="342900" indent="-342900" algn="l">
              <a:buAutoNum type="arabicPeriod"/>
            </a:pPr>
            <a:r>
              <a:rPr lang="sv-SE" dirty="0"/>
              <a:t>produkten registreras i vårdgivarens system för underhåll, och</a:t>
            </a:r>
          </a:p>
          <a:p>
            <a:pPr marL="342900" indent="-342900" algn="l">
              <a:buAutoNum type="arabicPeriod"/>
            </a:pPr>
            <a:r>
              <a:rPr lang="sv-SE" dirty="0"/>
              <a:t>förskrivningen, utlämnandet eller tillförandet till patienten följs upp och utvärderas fram till dess att behovet upphört eller ansvaret för patienten har övertagits av annan vårdgivare </a:t>
            </a:r>
          </a:p>
          <a:p>
            <a:pPr algn="l"/>
            <a:endParaRPr lang="sv-SE"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559B9A-315E-4E56-A33B-81F9FA861459}"/>
              </a:ext>
            </a:extLst>
          </p:cNvPr>
          <p:cNvSpPr>
            <a:spLocks noGrp="1"/>
          </p:cNvSpPr>
          <p:nvPr>
            <p:ph type="title"/>
          </p:nvPr>
        </p:nvSpPr>
        <p:spPr/>
        <p:txBody>
          <a:bodyPr/>
          <a:lstStyle/>
          <a:p>
            <a:pPr algn="ctr"/>
            <a:r>
              <a:rPr lang="sv-SE" sz="3200" dirty="0"/>
              <a:t>Förskrivningsprocessen</a:t>
            </a:r>
            <a:r>
              <a:rPr lang="sv-SE" sz="1800" b="0" i="0" dirty="0">
                <a:solidFill>
                  <a:srgbClr val="2F5597"/>
                </a:solidFill>
                <a:effectLst/>
                <a:latin typeface="Calibri Light" panose="020F0302020204030204" pitchFamily="34" charset="0"/>
              </a:rPr>
              <a:t>​</a:t>
            </a:r>
            <a:endParaRPr lang="sv-SE" dirty="0"/>
          </a:p>
        </p:txBody>
      </p:sp>
      <p:sp>
        <p:nvSpPr>
          <p:cNvPr id="3" name="Platshållare för innehåll 2">
            <a:extLst>
              <a:ext uri="{FF2B5EF4-FFF2-40B4-BE49-F238E27FC236}">
                <a16:creationId xmlns:a16="http://schemas.microsoft.com/office/drawing/2014/main" id="{5483767E-60A4-4B3E-A3A3-F5A42476D36E}"/>
              </a:ext>
            </a:extLst>
          </p:cNvPr>
          <p:cNvSpPr>
            <a:spLocks noGrp="1"/>
          </p:cNvSpPr>
          <p:nvPr>
            <p:ph sz="half" idx="1"/>
          </p:nvPr>
        </p:nvSpPr>
        <p:spPr/>
        <p:txBody>
          <a:bodyPr/>
          <a:lstStyle/>
          <a:p>
            <a:pPr algn="l" rtl="0" fontAlgn="base"/>
            <a:r>
              <a:rPr lang="sv-SE" sz="1800" b="1" i="0" u="none" strike="noStrike" dirty="0">
                <a:solidFill>
                  <a:srgbClr val="000000"/>
                </a:solidFill>
                <a:effectLst/>
                <a:latin typeface="Calibri" panose="020F0502020204030204" pitchFamily="34" charset="0"/>
              </a:rPr>
              <a:t>Dokumentation</a:t>
            </a:r>
            <a:r>
              <a:rPr lang="sv-SE" sz="1800" b="0" i="0" u="none" strike="noStrike" dirty="0">
                <a:solidFill>
                  <a:srgbClr val="000000"/>
                </a:solidFill>
                <a:effectLst/>
                <a:latin typeface="Calibri" panose="020F0502020204030204" pitchFamily="34" charset="0"/>
              </a:rPr>
              <a:t> ingår i alla fyra steg i förskrivningsprocessen.</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sv-SE" sz="1800" b="0" i="0" u="none" strike="noStrike" dirty="0">
                <a:solidFill>
                  <a:srgbClr val="000000"/>
                </a:solidFill>
                <a:effectLst/>
                <a:latin typeface="Calibri" panose="020F0502020204030204" pitchFamily="34" charset="0"/>
              </a:rPr>
              <a:t>Bedömningen ska också givetvis dokumenteras.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sv-SE" dirty="0"/>
          </a:p>
        </p:txBody>
      </p:sp>
      <p:sp>
        <p:nvSpPr>
          <p:cNvPr id="4" name="Platshållare för innehåll 3">
            <a:extLst>
              <a:ext uri="{FF2B5EF4-FFF2-40B4-BE49-F238E27FC236}">
                <a16:creationId xmlns:a16="http://schemas.microsoft.com/office/drawing/2014/main" id="{AEC62957-59E1-4FAD-85F4-89150D7C6A89}"/>
              </a:ext>
            </a:extLst>
          </p:cNvPr>
          <p:cNvSpPr>
            <a:spLocks noGrp="1"/>
          </p:cNvSpPr>
          <p:nvPr>
            <p:ph sz="half" idx="2"/>
          </p:nvPr>
        </p:nvSpPr>
        <p:spPr/>
        <p:txBody>
          <a:bodyPr/>
          <a:lstStyle/>
          <a:p>
            <a:pPr algn="l" rtl="0" fontAlgn="base"/>
            <a:r>
              <a:rPr lang="sv-SE" sz="1800" b="0" i="0" dirty="0">
                <a:solidFill>
                  <a:srgbClr val="000000"/>
                </a:solidFill>
                <a:effectLst/>
                <a:latin typeface="Calibri" panose="020F0502020204030204" pitchFamily="34" charset="0"/>
              </a:rPr>
              <a:t>​</a:t>
            </a:r>
            <a:r>
              <a:rPr lang="sv-SE" sz="1800" b="0" i="0" u="none" strike="noStrike" dirty="0">
                <a:solidFill>
                  <a:srgbClr val="000000"/>
                </a:solidFill>
                <a:effectLst/>
                <a:latin typeface="Calibri" panose="020F0502020204030204" pitchFamily="34" charset="0"/>
                <a:cs typeface="Calibri" panose="020F0502020204030204" pitchFamily="34" charset="0"/>
              </a:rPr>
              <a:t>Prova ut, anpassa och välja specifik produkt. </a:t>
            </a:r>
          </a:p>
          <a:p>
            <a:pPr algn="l" rtl="0" fontAlgn="base">
              <a:buFont typeface="Arial" panose="020B0604020202020204" pitchFamily="34" charset="0"/>
              <a:buChar char="•"/>
            </a:pPr>
            <a:r>
              <a:rPr lang="sv-SE" sz="1800" b="0" i="0" u="none" strike="noStrike" dirty="0">
                <a:solidFill>
                  <a:srgbClr val="000000"/>
                </a:solidFill>
                <a:effectLst/>
                <a:latin typeface="Calibri" panose="020F0502020204030204" pitchFamily="34" charset="0"/>
                <a:cs typeface="Calibri" panose="020F0502020204030204" pitchFamily="34" charset="0"/>
              </a:rPr>
              <a:t>Vid behov </a:t>
            </a:r>
            <a:r>
              <a:rPr lang="sv-SE" sz="1800" b="0" i="0" u="none" strike="noStrike" dirty="0" err="1">
                <a:solidFill>
                  <a:srgbClr val="000000"/>
                </a:solidFill>
                <a:effectLst/>
                <a:latin typeface="Calibri" panose="020F0502020204030204" pitchFamily="34" charset="0"/>
                <a:cs typeface="Calibri" panose="020F0502020204030204" pitchFamily="34" charset="0"/>
              </a:rPr>
              <a:t>specialanpassa</a:t>
            </a:r>
            <a:r>
              <a:rPr lang="sv-SE" sz="1800" b="0" i="0" u="none" strike="noStrike" dirty="0">
                <a:solidFill>
                  <a:srgbClr val="000000"/>
                </a:solidFill>
                <a:effectLst/>
                <a:latin typeface="Calibri" panose="020F0502020204030204" pitchFamily="34" charset="0"/>
                <a:cs typeface="Calibri" panose="020F0502020204030204" pitchFamily="34" charset="0"/>
              </a:rPr>
              <a:t>.</a:t>
            </a:r>
            <a:endParaRPr lang="en-US" sz="1800" dirty="0">
              <a:solidFill>
                <a:srgbClr val="000000"/>
              </a:solidFill>
              <a:latin typeface="Calibri" panose="020F0502020204030204" pitchFamily="34" charset="0"/>
              <a:cs typeface="Calibri" panose="020F0502020204030204" pitchFamily="34" charset="0"/>
            </a:endParaRPr>
          </a:p>
          <a:p>
            <a:pPr algn="l" rtl="0" fontAlgn="base"/>
            <a:r>
              <a:rPr lang="en-US" b="0" i="0" dirty="0" err="1">
                <a:solidFill>
                  <a:srgbClr val="000000"/>
                </a:solidFill>
                <a:effectLst/>
                <a:latin typeface="Calibri" panose="020F0502020204030204" pitchFamily="34" charset="0"/>
                <a:cs typeface="Calibri" panose="020F0502020204030204" pitchFamily="34" charset="0"/>
              </a:rPr>
              <a:t>Informera</a:t>
            </a:r>
            <a:endParaRPr lang="en-US" b="0" i="0" dirty="0">
              <a:solidFill>
                <a:srgbClr val="000000"/>
              </a:solidFill>
              <a:effectLst/>
              <a:latin typeface="Calibri" panose="020F0502020204030204" pitchFamily="34" charset="0"/>
              <a:cs typeface="Calibri" panose="020F0502020204030204" pitchFamily="34" charset="0"/>
            </a:endParaRPr>
          </a:p>
          <a:p>
            <a:pPr algn="l" rtl="0" fontAlgn="base"/>
            <a:r>
              <a:rPr lang="en-US" dirty="0" err="1">
                <a:solidFill>
                  <a:srgbClr val="000000"/>
                </a:solidFill>
                <a:latin typeface="Calibri" panose="020F0502020204030204" pitchFamily="34" charset="0"/>
                <a:cs typeface="Calibri" panose="020F0502020204030204" pitchFamily="34" charset="0"/>
              </a:rPr>
              <a:t>Instruera</a:t>
            </a:r>
            <a:r>
              <a:rPr lang="en-US" dirty="0">
                <a:solidFill>
                  <a:srgbClr val="000000"/>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och</a:t>
            </a:r>
            <a:r>
              <a:rPr lang="en-US" dirty="0">
                <a:solidFill>
                  <a:srgbClr val="000000"/>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träna</a:t>
            </a:r>
            <a:endParaRPr lang="en-US" dirty="0">
              <a:solidFill>
                <a:srgbClr val="000000"/>
              </a:solidFill>
              <a:latin typeface="Calibri" panose="020F0502020204030204" pitchFamily="34" charset="0"/>
              <a:cs typeface="Calibri" panose="020F0502020204030204" pitchFamily="34" charset="0"/>
            </a:endParaRPr>
          </a:p>
          <a:p>
            <a:pPr algn="l" rtl="0" fontAlgn="base"/>
            <a:r>
              <a:rPr lang="en-US" b="0" i="0" dirty="0" err="1">
                <a:solidFill>
                  <a:srgbClr val="000000"/>
                </a:solidFill>
                <a:effectLst/>
                <a:latin typeface="Calibri" panose="020F0502020204030204" pitchFamily="34" charset="0"/>
                <a:cs typeface="Calibri" panose="020F0502020204030204" pitchFamily="34" charset="0"/>
              </a:rPr>
              <a:t>Följa</a:t>
            </a:r>
            <a:r>
              <a:rPr lang="en-US" b="0" i="0" dirty="0">
                <a:solidFill>
                  <a:srgbClr val="000000"/>
                </a:solidFill>
                <a:effectLst/>
                <a:latin typeface="Calibri" panose="020F0502020204030204" pitchFamily="34" charset="0"/>
                <a:cs typeface="Calibri" panose="020F0502020204030204" pitchFamily="34" charset="0"/>
              </a:rPr>
              <a:t> </a:t>
            </a:r>
            <a:r>
              <a:rPr lang="en-US" b="0" i="0" dirty="0" err="1">
                <a:solidFill>
                  <a:srgbClr val="000000"/>
                </a:solidFill>
                <a:effectLst/>
                <a:latin typeface="Calibri" panose="020F0502020204030204" pitchFamily="34" charset="0"/>
                <a:cs typeface="Calibri" panose="020F0502020204030204" pitchFamily="34" charset="0"/>
              </a:rPr>
              <a:t>upp</a:t>
            </a:r>
            <a:r>
              <a:rPr lang="en-US" b="0" i="0" dirty="0">
                <a:solidFill>
                  <a:srgbClr val="000000"/>
                </a:solidFill>
                <a:effectLst/>
                <a:latin typeface="Calibri" panose="020F0502020204030204" pitchFamily="34" charset="0"/>
                <a:cs typeface="Calibri" panose="020F0502020204030204" pitchFamily="34" charset="0"/>
              </a:rPr>
              <a:t> </a:t>
            </a:r>
            <a:r>
              <a:rPr lang="en-US" b="0" i="0" dirty="0" err="1">
                <a:solidFill>
                  <a:srgbClr val="000000"/>
                </a:solidFill>
                <a:effectLst/>
                <a:latin typeface="Calibri" panose="020F0502020204030204" pitchFamily="34" charset="0"/>
                <a:cs typeface="Calibri" panose="020F0502020204030204" pitchFamily="34" charset="0"/>
              </a:rPr>
              <a:t>och</a:t>
            </a:r>
            <a:r>
              <a:rPr lang="en-US" b="0" i="0" dirty="0">
                <a:solidFill>
                  <a:srgbClr val="000000"/>
                </a:solidFill>
                <a:effectLst/>
                <a:latin typeface="Calibri" panose="020F0502020204030204" pitchFamily="34" charset="0"/>
                <a:cs typeface="Calibri" panose="020F0502020204030204" pitchFamily="34" charset="0"/>
              </a:rPr>
              <a:t> </a:t>
            </a:r>
            <a:r>
              <a:rPr lang="en-US" b="0" i="0" dirty="0" err="1">
                <a:solidFill>
                  <a:srgbClr val="000000"/>
                </a:solidFill>
                <a:effectLst/>
                <a:latin typeface="Calibri" panose="020F0502020204030204" pitchFamily="34" charset="0"/>
                <a:cs typeface="Calibri" panose="020F0502020204030204" pitchFamily="34" charset="0"/>
              </a:rPr>
              <a:t>utvä</a:t>
            </a:r>
            <a:r>
              <a:rPr lang="en-US" dirty="0" err="1">
                <a:solidFill>
                  <a:srgbClr val="000000"/>
                </a:solidFill>
                <a:latin typeface="Calibri" panose="020F0502020204030204" pitchFamily="34" charset="0"/>
                <a:cs typeface="Calibri" panose="020F0502020204030204" pitchFamily="34" charset="0"/>
              </a:rPr>
              <a:t>rdera</a:t>
            </a:r>
            <a:r>
              <a:rPr lang="en-US" dirty="0">
                <a:solidFill>
                  <a:srgbClr val="000000"/>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funktion</a:t>
            </a:r>
            <a:r>
              <a:rPr lang="en-US" dirty="0">
                <a:solidFill>
                  <a:srgbClr val="000000"/>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och</a:t>
            </a:r>
            <a:r>
              <a:rPr lang="en-US" dirty="0">
                <a:solidFill>
                  <a:srgbClr val="000000"/>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nytta</a:t>
            </a:r>
            <a:endParaRPr lang="sv-SE" b="0" i="0" dirty="0">
              <a:solidFill>
                <a:srgbClr val="000000"/>
              </a:solidFill>
              <a:effectLst/>
              <a:latin typeface="Calibri" panose="020F0502020204030204" pitchFamily="34" charset="0"/>
              <a:cs typeface="Calibri" panose="020F0502020204030204" pitchFamily="34" charset="0"/>
            </a:endParaRPr>
          </a:p>
          <a:p>
            <a:endParaRPr lang="sv-SE" dirty="0"/>
          </a:p>
        </p:txBody>
      </p:sp>
      <p:sp>
        <p:nvSpPr>
          <p:cNvPr id="5" name="Platshållare för datum 4">
            <a:extLst>
              <a:ext uri="{FF2B5EF4-FFF2-40B4-BE49-F238E27FC236}">
                <a16:creationId xmlns:a16="http://schemas.microsoft.com/office/drawing/2014/main" id="{90C3C110-185C-4E20-94D5-C801B42E5897}"/>
              </a:ext>
            </a:extLst>
          </p:cNvPr>
          <p:cNvSpPr>
            <a:spLocks noGrp="1"/>
          </p:cNvSpPr>
          <p:nvPr>
            <p:ph type="dt" sz="half" idx="10"/>
          </p:nvPr>
        </p:nvSpPr>
        <p:spPr/>
        <p:txBody>
          <a:bodyPr/>
          <a:lstStyle/>
          <a:p>
            <a:r>
              <a:rPr lang="sv-SE" dirty="0"/>
              <a:t>2023-12-28</a:t>
            </a:r>
          </a:p>
        </p:txBody>
      </p:sp>
    </p:spTree>
    <p:extLst>
      <p:ext uri="{BB962C8B-B14F-4D97-AF65-F5344CB8AC3E}">
        <p14:creationId xmlns:p14="http://schemas.microsoft.com/office/powerpoint/2010/main" val="302257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982EDB-D9B5-4B28-938D-5E09DDF62FF6}"/>
              </a:ext>
            </a:extLst>
          </p:cNvPr>
          <p:cNvSpPr>
            <a:spLocks noGrp="1"/>
          </p:cNvSpPr>
          <p:nvPr>
            <p:ph type="title"/>
          </p:nvPr>
        </p:nvSpPr>
        <p:spPr>
          <a:xfrm>
            <a:off x="677334" y="609600"/>
            <a:ext cx="8596668" cy="634738"/>
          </a:xfrm>
        </p:spPr>
        <p:txBody>
          <a:bodyPr>
            <a:normAutofit fontScale="90000"/>
          </a:bodyPr>
          <a:lstStyle/>
          <a:p>
            <a:r>
              <a:rPr lang="sv-SE" sz="3600" b="1" dirty="0">
                <a:effectLst/>
                <a:latin typeface="Calibri" panose="020F0502020204030204" pitchFamily="34" charset="0"/>
                <a:ea typeface="Calibri" panose="020F0502020204030204" pitchFamily="34" charset="0"/>
                <a:cs typeface="Times New Roman" panose="02020603050405020304" pitchFamily="18" charset="0"/>
              </a:rPr>
              <a:t>Riskbedömning, utförs vid förskrivning</a:t>
            </a:r>
            <a:endParaRPr lang="sv-SE" b="1" dirty="0"/>
          </a:p>
        </p:txBody>
      </p:sp>
      <p:sp>
        <p:nvSpPr>
          <p:cNvPr id="3" name="Platshållare för innehåll 2">
            <a:extLst>
              <a:ext uri="{FF2B5EF4-FFF2-40B4-BE49-F238E27FC236}">
                <a16:creationId xmlns:a16="http://schemas.microsoft.com/office/drawing/2014/main" id="{3D77A2B0-CB74-47D4-AEC3-9953B9C2BCEE}"/>
              </a:ext>
            </a:extLst>
          </p:cNvPr>
          <p:cNvSpPr>
            <a:spLocks noGrp="1"/>
          </p:cNvSpPr>
          <p:nvPr>
            <p:ph idx="1"/>
          </p:nvPr>
        </p:nvSpPr>
        <p:spPr>
          <a:xfrm>
            <a:off x="677334" y="1244338"/>
            <a:ext cx="8596668" cy="5533533"/>
          </a:xfrm>
        </p:spPr>
        <p:txBody>
          <a:bodyPr>
            <a:normAutofit fontScale="32500" lnSpcReduction="20000"/>
          </a:bodyPr>
          <a:lstStyle/>
          <a:p>
            <a:pPr marL="0" indent="0">
              <a:lnSpc>
                <a:spcPct val="120000"/>
              </a:lnSpc>
              <a:spcAft>
                <a:spcPts val="800"/>
              </a:spcAft>
              <a:buNone/>
            </a:pPr>
            <a:r>
              <a:rPr lang="sv-SE" sz="4400" b="1" dirty="0">
                <a:effectLst/>
                <a:ea typeface="Calibri" panose="020F0502020204030204" pitchFamily="34" charset="0"/>
                <a:cs typeface="Times New Roman" panose="02020603050405020304" pitchFamily="18" charset="0"/>
              </a:rPr>
              <a:t>Vad kan hända?</a:t>
            </a:r>
          </a:p>
          <a:p>
            <a:pPr>
              <a:lnSpc>
                <a:spcPct val="120000"/>
              </a:lnSpc>
              <a:spcAft>
                <a:spcPts val="800"/>
              </a:spcAft>
            </a:pPr>
            <a:r>
              <a:rPr lang="sv-SE" sz="4400" dirty="0">
                <a:effectLst/>
                <a:ea typeface="Calibri" panose="020F0502020204030204" pitchFamily="34" charset="0"/>
                <a:cs typeface="Times New Roman" panose="02020603050405020304" pitchFamily="18" charset="0"/>
              </a:rPr>
              <a:t>Hur sannolikt är det att det händer?</a:t>
            </a:r>
          </a:p>
          <a:p>
            <a:pPr>
              <a:lnSpc>
                <a:spcPct val="120000"/>
              </a:lnSpc>
              <a:spcAft>
                <a:spcPts val="800"/>
              </a:spcAft>
            </a:pPr>
            <a:r>
              <a:rPr lang="sv-SE" sz="4400" dirty="0">
                <a:effectLst/>
                <a:ea typeface="Calibri" panose="020F0502020204030204" pitchFamily="34" charset="0"/>
                <a:cs typeface="Times New Roman" panose="02020603050405020304" pitchFamily="18" charset="0"/>
              </a:rPr>
              <a:t>Kan eventuella risker elimineras?</a:t>
            </a:r>
          </a:p>
          <a:p>
            <a:pPr marL="0" indent="0">
              <a:lnSpc>
                <a:spcPct val="120000"/>
              </a:lnSpc>
              <a:spcAft>
                <a:spcPts val="800"/>
              </a:spcAft>
              <a:buNone/>
            </a:pPr>
            <a:r>
              <a:rPr lang="sv-SE" sz="4400" b="1" dirty="0">
                <a:effectLst/>
                <a:ea typeface="Calibri" panose="020F0502020204030204" pitchFamily="34" charset="0"/>
                <a:cs typeface="Times New Roman" panose="02020603050405020304" pitchFamily="18" charset="0"/>
              </a:rPr>
              <a:t>Hjälpmedlet innebär sannolikt:</a:t>
            </a:r>
            <a:endParaRPr lang="sv-SE" sz="4400" dirty="0">
              <a:effectLst/>
              <a:ea typeface="Calibri" panose="020F0502020204030204" pitchFamily="34" charset="0"/>
              <a:cs typeface="Times New Roman" panose="02020603050405020304" pitchFamily="18" charset="0"/>
            </a:endParaRPr>
          </a:p>
          <a:p>
            <a:pPr>
              <a:lnSpc>
                <a:spcPct val="120000"/>
              </a:lnSpc>
              <a:spcAft>
                <a:spcPts val="800"/>
              </a:spcAft>
            </a:pPr>
            <a:r>
              <a:rPr lang="sv-SE" sz="4400" dirty="0">
                <a:effectLst/>
                <a:ea typeface="Calibri" panose="020F0502020204030204" pitchFamily="34" charset="0"/>
                <a:cs typeface="Times New Roman" panose="02020603050405020304" pitchFamily="18" charset="0"/>
              </a:rPr>
              <a:t>0 – ingen risk för tillbud i samband med användning</a:t>
            </a:r>
          </a:p>
          <a:p>
            <a:pPr>
              <a:lnSpc>
                <a:spcPct val="120000"/>
              </a:lnSpc>
              <a:spcAft>
                <a:spcPts val="800"/>
              </a:spcAft>
            </a:pPr>
            <a:r>
              <a:rPr lang="sv-SE" sz="4400" dirty="0">
                <a:effectLst/>
                <a:ea typeface="Calibri" panose="020F0502020204030204" pitchFamily="34" charset="0"/>
                <a:cs typeface="Times New Roman" panose="02020603050405020304" pitchFamily="18" charset="0"/>
              </a:rPr>
              <a:t>1- liten risk för tillbud vid användning</a:t>
            </a:r>
          </a:p>
          <a:p>
            <a:pPr>
              <a:lnSpc>
                <a:spcPct val="120000"/>
              </a:lnSpc>
              <a:spcAft>
                <a:spcPts val="800"/>
              </a:spcAft>
            </a:pPr>
            <a:r>
              <a:rPr lang="sv-SE" sz="4400" dirty="0">
                <a:effectLst/>
                <a:ea typeface="Calibri" panose="020F0502020204030204" pitchFamily="34" charset="0"/>
                <a:cs typeface="Times New Roman" panose="02020603050405020304" pitchFamily="18" charset="0"/>
              </a:rPr>
              <a:t>2- viss sannolikhetsrisk för tillbud vid användning som kan orsaka personskada</a:t>
            </a:r>
          </a:p>
          <a:p>
            <a:pPr>
              <a:lnSpc>
                <a:spcPct val="120000"/>
              </a:lnSpc>
              <a:spcAft>
                <a:spcPts val="800"/>
              </a:spcAft>
            </a:pPr>
            <a:r>
              <a:rPr lang="sv-SE" sz="4400" dirty="0">
                <a:effectLst/>
                <a:ea typeface="Calibri" panose="020F0502020204030204" pitchFamily="34" charset="0"/>
                <a:cs typeface="Times New Roman" panose="02020603050405020304" pitchFamily="18" charset="0"/>
              </a:rPr>
              <a:t>3 – betydande risk för tillbud vid användning, som kan orsaka personskada</a:t>
            </a:r>
          </a:p>
          <a:p>
            <a:pPr>
              <a:lnSpc>
                <a:spcPct val="120000"/>
              </a:lnSpc>
              <a:spcAft>
                <a:spcPts val="800"/>
              </a:spcAft>
            </a:pPr>
            <a:endParaRPr lang="sv-SE" sz="4400" dirty="0">
              <a:effectLst/>
              <a:ea typeface="Calibri" panose="020F0502020204030204" pitchFamily="34" charset="0"/>
              <a:cs typeface="Times New Roman" panose="02020603050405020304" pitchFamily="18" charset="0"/>
            </a:endParaRPr>
          </a:p>
          <a:p>
            <a:pPr>
              <a:lnSpc>
                <a:spcPct val="120000"/>
              </a:lnSpc>
              <a:spcAft>
                <a:spcPts val="800"/>
              </a:spcAft>
            </a:pPr>
            <a:r>
              <a:rPr lang="sv-SE" sz="4400" dirty="0">
                <a:effectLst/>
                <a:ea typeface="Calibri" panose="020F0502020204030204" pitchFamily="34" charset="0"/>
                <a:cs typeface="Times New Roman" panose="02020603050405020304" pitchFamily="18" charset="0"/>
              </a:rPr>
              <a:t>Riskanalys 0-1: Hjälpmedelsärendet kan avslutas. Inget behov av uppföljning. Brukaren informeras om vart man vänder sig vid förändrat/förnyat behov.</a:t>
            </a:r>
          </a:p>
          <a:p>
            <a:pPr>
              <a:lnSpc>
                <a:spcPct val="120000"/>
              </a:lnSpc>
              <a:spcAft>
                <a:spcPts val="800"/>
              </a:spcAft>
            </a:pPr>
            <a:r>
              <a:rPr lang="sv-SE" sz="4400" dirty="0">
                <a:effectLst/>
                <a:ea typeface="Calibri" panose="020F0502020204030204" pitchFamily="34" charset="0"/>
                <a:cs typeface="Times New Roman" panose="02020603050405020304" pitchFamily="18" charset="0"/>
              </a:rPr>
              <a:t>Riskanalys 2: Förskrivaren bör vara observant för behov av återkommande uppföljning</a:t>
            </a:r>
          </a:p>
          <a:p>
            <a:pPr>
              <a:lnSpc>
                <a:spcPct val="120000"/>
              </a:lnSpc>
              <a:spcAft>
                <a:spcPts val="800"/>
              </a:spcAft>
            </a:pPr>
            <a:r>
              <a:rPr lang="sv-SE" sz="4400" dirty="0">
                <a:effectLst/>
                <a:ea typeface="Calibri" panose="020F0502020204030204" pitchFamily="34" charset="0"/>
                <a:cs typeface="Times New Roman" panose="02020603050405020304" pitchFamily="18" charset="0"/>
              </a:rPr>
              <a:t>Riskanalys 3: Förskrivaren ska alltid planera för återkommande uppföljning.</a:t>
            </a:r>
          </a:p>
          <a:p>
            <a:endParaRPr lang="sv-SE" dirty="0"/>
          </a:p>
        </p:txBody>
      </p:sp>
      <p:sp>
        <p:nvSpPr>
          <p:cNvPr id="4" name="Platshållare för datum 3">
            <a:extLst>
              <a:ext uri="{FF2B5EF4-FFF2-40B4-BE49-F238E27FC236}">
                <a16:creationId xmlns:a16="http://schemas.microsoft.com/office/drawing/2014/main" id="{CD1AC22B-D355-43D8-8A1D-1551F03283DA}"/>
              </a:ext>
            </a:extLst>
          </p:cNvPr>
          <p:cNvSpPr>
            <a:spLocks noGrp="1"/>
          </p:cNvSpPr>
          <p:nvPr>
            <p:ph type="dt" sz="half" idx="10"/>
          </p:nvPr>
        </p:nvSpPr>
        <p:spPr>
          <a:xfrm>
            <a:off x="8681663" y="6123398"/>
            <a:ext cx="801384" cy="400692"/>
          </a:xfrm>
        </p:spPr>
        <p:txBody>
          <a:bodyPr/>
          <a:lstStyle/>
          <a:p>
            <a:pPr>
              <a:defRPr/>
            </a:pPr>
            <a:r>
              <a:rPr lang="sv-SE" dirty="0"/>
              <a:t>2023-12-28</a:t>
            </a:r>
          </a:p>
        </p:txBody>
      </p:sp>
    </p:spTree>
    <p:extLst>
      <p:ext uri="{BB962C8B-B14F-4D97-AF65-F5344CB8AC3E}">
        <p14:creationId xmlns:p14="http://schemas.microsoft.com/office/powerpoint/2010/main" val="17364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85076BA-0F1C-4D51-80BB-F42414B84EAC}"/>
              </a:ext>
            </a:extLst>
          </p:cNvPr>
          <p:cNvSpPr>
            <a:spLocks noGrp="1"/>
          </p:cNvSpPr>
          <p:nvPr>
            <p:ph type="title"/>
          </p:nvPr>
        </p:nvSpPr>
        <p:spPr>
          <a:xfrm>
            <a:off x="1333502" y="609600"/>
            <a:ext cx="8596668" cy="672445"/>
          </a:xfrm>
        </p:spPr>
        <p:txBody>
          <a:bodyPr>
            <a:normAutofit fontScale="90000"/>
          </a:bodyPr>
          <a:lstStyle/>
          <a:p>
            <a:r>
              <a:rPr lang="sv-SE" sz="3600" b="1" dirty="0">
                <a:effectLst/>
                <a:latin typeface="Calibri" panose="020F0502020204030204" pitchFamily="34" charset="0"/>
                <a:ea typeface="Times New Roman" panose="02020603050405020304" pitchFamily="18" charset="0"/>
              </a:rPr>
              <a:t>CHECKLISTA för utbildningen</a:t>
            </a:r>
            <a:br>
              <a:rPr lang="sv-SE" sz="3600" dirty="0">
                <a:effectLst/>
                <a:latin typeface="Times New Roman" panose="02020603050405020304" pitchFamily="18" charset="0"/>
                <a:ea typeface="Times New Roman" panose="02020603050405020304" pitchFamily="18" charset="0"/>
              </a:rPr>
            </a:br>
            <a:endParaRPr lang="sv-SE" dirty="0"/>
          </a:p>
        </p:txBody>
      </p:sp>
      <p:sp>
        <p:nvSpPr>
          <p:cNvPr id="26"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8"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Underrubrik 2">
            <a:extLst>
              <a:ext uri="{FF2B5EF4-FFF2-40B4-BE49-F238E27FC236}">
                <a16:creationId xmlns:a16="http://schemas.microsoft.com/office/drawing/2014/main" id="{8CBB970D-F80E-4AD7-9164-DD91946E4D60}"/>
              </a:ext>
            </a:extLst>
          </p:cNvPr>
          <p:cNvSpPr>
            <a:spLocks noGrp="1"/>
          </p:cNvSpPr>
          <p:nvPr>
            <p:ph idx="1"/>
          </p:nvPr>
        </p:nvSpPr>
        <p:spPr>
          <a:xfrm>
            <a:off x="739774" y="1282045"/>
            <a:ext cx="9064626" cy="5354425"/>
          </a:xfrm>
        </p:spPr>
        <p:txBody>
          <a:bodyPr>
            <a:normAutofit fontScale="25000" lnSpcReduction="20000"/>
          </a:bodyPr>
          <a:lstStyle/>
          <a:p>
            <a:pPr marL="0" indent="0">
              <a:buNone/>
            </a:pPr>
            <a:endParaRPr lang="sv-SE" dirty="0"/>
          </a:p>
          <a:p>
            <a:pPr marL="0" indent="0">
              <a:lnSpc>
                <a:spcPct val="120000"/>
              </a:lnSpc>
              <a:buNone/>
            </a:pPr>
            <a:r>
              <a:rPr lang="sv-SE" sz="5600" b="1" dirty="0">
                <a:effectLst/>
                <a:ea typeface="Times New Roman" panose="02020603050405020304" pitchFamily="18" charset="0"/>
              </a:rPr>
              <a:t>Steg 1: </a:t>
            </a:r>
            <a:r>
              <a:rPr lang="sv-SE" sz="5600" dirty="0">
                <a:effectLst/>
                <a:ea typeface="Times New Roman" panose="02020603050405020304" pitchFamily="18" charset="0"/>
              </a:rPr>
              <a:t>Grunden är att göra den webbaserade förskrivarutbildningen från Socialstyrelsen. Om möjligt diskutera gärna med kollega efteråt.</a:t>
            </a:r>
          </a:p>
          <a:p>
            <a:pPr marL="457200">
              <a:lnSpc>
                <a:spcPct val="120000"/>
              </a:lnSpc>
            </a:pPr>
            <a:r>
              <a:rPr lang="sv-SE" sz="5600" dirty="0">
                <a:solidFill>
                  <a:srgbClr val="000000"/>
                </a:solidFill>
                <a:effectLst/>
                <a:ea typeface="Times New Roman" panose="02020603050405020304" pitchFamily="18" charset="0"/>
                <a:cs typeface="Times New Roman" panose="02020603050405020304" pitchFamily="18" charset="0"/>
              </a:rPr>
              <a:t>Beräknad tidsåtgång: ca 1 ½ h</a:t>
            </a:r>
            <a:endParaRPr lang="sv-SE" sz="5600" dirty="0">
              <a:effectLst/>
              <a:ea typeface="Times New Roman" panose="02020603050405020304" pitchFamily="18" charset="0"/>
            </a:endParaRPr>
          </a:p>
          <a:p>
            <a:pPr marL="457200" fontAlgn="base">
              <a:lnSpc>
                <a:spcPct val="120000"/>
              </a:lnSpc>
            </a:pPr>
            <a:r>
              <a:rPr lang="sv-SE" sz="5600" dirty="0">
                <a:solidFill>
                  <a:srgbClr val="000000"/>
                </a:solidFill>
                <a:effectLst/>
                <a:ea typeface="Times New Roman" panose="02020603050405020304" pitchFamily="18" charset="0"/>
                <a:cs typeface="Times New Roman" panose="02020603050405020304" pitchFamily="18" charset="0"/>
              </a:rPr>
              <a:t>Inloggning sker på: </a:t>
            </a:r>
            <a:r>
              <a:rPr lang="sv-SE" sz="5600" u="sng" dirty="0">
                <a:solidFill>
                  <a:srgbClr val="0000FF"/>
                </a:solidFill>
                <a:effectLst/>
                <a:ea typeface="Times New Roman" panose="02020603050405020304" pitchFamily="18" charset="0"/>
                <a:cs typeface="Times New Roman" panose="02020603050405020304" pitchFamily="18" charset="0"/>
                <a:hlinkClick r:id="rId3"/>
              </a:rPr>
              <a:t>https://utbildning.socialstyrelsen.se/learn</a:t>
            </a:r>
            <a:endParaRPr lang="sv-SE" sz="5600" dirty="0">
              <a:effectLst/>
              <a:ea typeface="Times New Roman" panose="02020603050405020304" pitchFamily="18" charset="0"/>
            </a:endParaRPr>
          </a:p>
          <a:p>
            <a:pPr marL="457200">
              <a:lnSpc>
                <a:spcPct val="120000"/>
              </a:lnSpc>
            </a:pPr>
            <a:r>
              <a:rPr lang="sv-SE" sz="5600" dirty="0">
                <a:solidFill>
                  <a:srgbClr val="000000"/>
                </a:solidFill>
                <a:effectLst/>
                <a:ea typeface="Times New Roman" panose="02020603050405020304" pitchFamily="18" charset="0"/>
                <a:cs typeface="Times New Roman" panose="02020603050405020304" pitchFamily="18" charset="0"/>
              </a:rPr>
              <a:t>Leta upp "Förskrivning av hjälpmedel".</a:t>
            </a:r>
            <a:endParaRPr lang="sv-SE" sz="5600" dirty="0">
              <a:effectLst/>
              <a:ea typeface="Times New Roman" panose="02020603050405020304" pitchFamily="18" charset="0"/>
            </a:endParaRPr>
          </a:p>
          <a:p>
            <a:pPr marL="457200">
              <a:lnSpc>
                <a:spcPct val="120000"/>
              </a:lnSpc>
            </a:pPr>
            <a:r>
              <a:rPr lang="sv-SE" sz="5600" dirty="0">
                <a:solidFill>
                  <a:srgbClr val="000000"/>
                </a:solidFill>
                <a:effectLst/>
                <a:ea typeface="Times New Roman" panose="02020603050405020304" pitchFamily="18" charset="0"/>
                <a:cs typeface="Times New Roman" panose="02020603050405020304" pitchFamily="18" charset="0"/>
              </a:rPr>
              <a:t>Gör </a:t>
            </a:r>
            <a:r>
              <a:rPr lang="sv-SE" sz="5600" dirty="0" err="1">
                <a:solidFill>
                  <a:srgbClr val="000000"/>
                </a:solidFill>
                <a:effectLst/>
                <a:ea typeface="Times New Roman" panose="02020603050405020304" pitchFamily="18" charset="0"/>
                <a:cs typeface="Times New Roman" panose="02020603050405020304" pitchFamily="18" charset="0"/>
              </a:rPr>
              <a:t>lärpaket</a:t>
            </a:r>
            <a:r>
              <a:rPr lang="sv-SE" sz="5600" dirty="0">
                <a:solidFill>
                  <a:srgbClr val="000000"/>
                </a:solidFill>
                <a:effectLst/>
                <a:ea typeface="Times New Roman" panose="02020603050405020304" pitchFamily="18" charset="0"/>
                <a:cs typeface="Times New Roman" panose="02020603050405020304" pitchFamily="18" charset="0"/>
              </a:rPr>
              <a:t> "Förskrivning av hjälpmedel - för förskrivare"</a:t>
            </a:r>
            <a:endParaRPr lang="sv-SE" sz="5600" dirty="0">
              <a:effectLst/>
              <a:ea typeface="Times New Roman" panose="02020603050405020304" pitchFamily="18" charset="0"/>
            </a:endParaRPr>
          </a:p>
          <a:p>
            <a:pPr marL="457200">
              <a:lnSpc>
                <a:spcPct val="120000"/>
              </a:lnSpc>
            </a:pPr>
            <a:r>
              <a:rPr lang="sv-SE" sz="5600" dirty="0">
                <a:solidFill>
                  <a:srgbClr val="000000"/>
                </a:solidFill>
                <a:effectLst/>
                <a:ea typeface="Times New Roman" panose="02020603050405020304" pitchFamily="18" charset="0"/>
                <a:cs typeface="Times New Roman" panose="02020603050405020304" pitchFamily="18" charset="0"/>
              </a:rPr>
              <a:t>Därefter </a:t>
            </a:r>
            <a:r>
              <a:rPr lang="sv-SE" sz="5600" dirty="0" err="1">
                <a:solidFill>
                  <a:srgbClr val="000000"/>
                </a:solidFill>
                <a:effectLst/>
                <a:ea typeface="Times New Roman" panose="02020603050405020304" pitchFamily="18" charset="0"/>
                <a:cs typeface="Times New Roman" panose="02020603050405020304" pitchFamily="18" charset="0"/>
              </a:rPr>
              <a:t>lärpaketet</a:t>
            </a:r>
            <a:r>
              <a:rPr lang="sv-SE" sz="5600" dirty="0">
                <a:solidFill>
                  <a:srgbClr val="000000"/>
                </a:solidFill>
                <a:effectLst/>
                <a:ea typeface="Times New Roman" panose="02020603050405020304" pitchFamily="18" charset="0"/>
                <a:cs typeface="Times New Roman" panose="02020603050405020304" pitchFamily="18" charset="0"/>
              </a:rPr>
              <a:t> "Exempel på förskrivning av </a:t>
            </a:r>
            <a:r>
              <a:rPr lang="sv-SE" sz="5600" dirty="0" err="1">
                <a:solidFill>
                  <a:srgbClr val="000000"/>
                </a:solidFill>
                <a:effectLst/>
                <a:ea typeface="Times New Roman" panose="02020603050405020304" pitchFamily="18" charset="0"/>
                <a:cs typeface="Times New Roman" panose="02020603050405020304" pitchFamily="18" charset="0"/>
              </a:rPr>
              <a:t>antidecubitusmadrass</a:t>
            </a:r>
            <a:r>
              <a:rPr lang="sv-SE" sz="5600" dirty="0">
                <a:solidFill>
                  <a:srgbClr val="000000"/>
                </a:solidFill>
                <a:effectLst/>
                <a:ea typeface="Times New Roman" panose="02020603050405020304" pitchFamily="18" charset="0"/>
                <a:cs typeface="Times New Roman" panose="02020603050405020304" pitchFamily="18" charset="0"/>
              </a:rPr>
              <a:t>"</a:t>
            </a:r>
            <a:endParaRPr lang="sv-SE" sz="5600" dirty="0">
              <a:effectLst/>
              <a:ea typeface="Times New Roman" panose="02020603050405020304" pitchFamily="18" charset="0"/>
            </a:endParaRPr>
          </a:p>
          <a:p>
            <a:pPr marL="457200">
              <a:lnSpc>
                <a:spcPct val="120000"/>
              </a:lnSpc>
            </a:pPr>
            <a:r>
              <a:rPr lang="sv-SE" sz="5600" dirty="0">
                <a:solidFill>
                  <a:srgbClr val="000000"/>
                </a:solidFill>
                <a:effectLst/>
                <a:ea typeface="Times New Roman" panose="02020603050405020304" pitchFamily="18" charset="0"/>
                <a:cs typeface="Times New Roman" panose="02020603050405020304" pitchFamily="18" charset="0"/>
              </a:rPr>
              <a:t>För att få ett kursbevis utskrivet behöver man även göra </a:t>
            </a:r>
            <a:r>
              <a:rPr lang="sv-SE" sz="5600" dirty="0" err="1">
                <a:solidFill>
                  <a:srgbClr val="000000"/>
                </a:solidFill>
                <a:effectLst/>
                <a:ea typeface="Times New Roman" panose="02020603050405020304" pitchFamily="18" charset="0"/>
                <a:cs typeface="Times New Roman" panose="02020603050405020304" pitchFamily="18" charset="0"/>
              </a:rPr>
              <a:t>lärpaketet</a:t>
            </a:r>
            <a:r>
              <a:rPr lang="sv-SE" sz="5600" dirty="0">
                <a:solidFill>
                  <a:srgbClr val="000000"/>
                </a:solidFill>
                <a:effectLst/>
                <a:ea typeface="Times New Roman" panose="02020603050405020304" pitchFamily="18" charset="0"/>
                <a:cs typeface="Times New Roman" panose="02020603050405020304" pitchFamily="18" charset="0"/>
              </a:rPr>
              <a:t> med 5 situationer att reflektera över - för förskrivare, kunskapstest och utvärdering av utbildningen.</a:t>
            </a:r>
            <a:endParaRPr lang="sv-SE" sz="5600" dirty="0">
              <a:effectLst/>
              <a:ea typeface="Times New Roman" panose="02020603050405020304" pitchFamily="18" charset="0"/>
            </a:endParaRPr>
          </a:p>
          <a:p>
            <a:pPr marL="457200">
              <a:lnSpc>
                <a:spcPct val="120000"/>
              </a:lnSpc>
            </a:pPr>
            <a:r>
              <a:rPr lang="sv-SE" sz="5600" dirty="0">
                <a:solidFill>
                  <a:srgbClr val="000000"/>
                </a:solidFill>
                <a:effectLst/>
                <a:ea typeface="Times New Roman" panose="02020603050405020304" pitchFamily="18" charset="0"/>
                <a:cs typeface="Times New Roman" panose="02020603050405020304" pitchFamily="18" charset="0"/>
              </a:rPr>
              <a:t>Kursbevis ska visas upp för chef.</a:t>
            </a:r>
          </a:p>
          <a:p>
            <a:pPr marL="0" indent="0">
              <a:lnSpc>
                <a:spcPct val="120000"/>
              </a:lnSpc>
              <a:buNone/>
            </a:pPr>
            <a:endParaRPr lang="sv-SE" sz="5600" dirty="0">
              <a:ea typeface="Times New Roman" panose="02020603050405020304" pitchFamily="18" charset="0"/>
            </a:endParaRPr>
          </a:p>
          <a:p>
            <a:pPr marL="0" indent="0">
              <a:lnSpc>
                <a:spcPct val="120000"/>
              </a:lnSpc>
              <a:buNone/>
            </a:pPr>
            <a:r>
              <a:rPr lang="sv-SE" sz="5600" b="1" dirty="0">
                <a:solidFill>
                  <a:srgbClr val="000000"/>
                </a:solidFill>
                <a:effectLst/>
                <a:ea typeface="Times New Roman" panose="02020603050405020304" pitchFamily="18" charset="0"/>
                <a:cs typeface="Times New Roman" panose="02020603050405020304" pitchFamily="18" charset="0"/>
              </a:rPr>
              <a:t>Steg 2: G</a:t>
            </a:r>
            <a:r>
              <a:rPr lang="sv-SE" sz="5600" dirty="0">
                <a:solidFill>
                  <a:srgbClr val="000000"/>
                </a:solidFill>
                <a:effectLst/>
                <a:ea typeface="Times New Roman" panose="02020603050405020304" pitchFamily="18" charset="0"/>
                <a:cs typeface="Times New Roman" panose="02020603050405020304" pitchFamily="18" charset="0"/>
              </a:rPr>
              <a:t>enomgång av utbildningsmaterialet ”Utbildning, Kompetenskrav för sjuksköterskor inom Hjälpmedelsnämndens ansvarsområde”. Sker genom ledning av någon person i sin verksamhet</a:t>
            </a:r>
            <a:r>
              <a:rPr lang="sv-SE" sz="5600" dirty="0">
                <a:solidFill>
                  <a:srgbClr val="000000"/>
                </a:solidFill>
                <a:ea typeface="Times New Roman" panose="02020603050405020304" pitchFamily="18" charset="0"/>
                <a:cs typeface="Times New Roman" panose="02020603050405020304" pitchFamily="18" charset="0"/>
              </a:rPr>
              <a:t>.</a:t>
            </a:r>
            <a:endParaRPr lang="sv-SE" sz="5600" dirty="0">
              <a:solidFill>
                <a:srgbClr val="000000"/>
              </a:solidFill>
              <a:effectLst/>
              <a:ea typeface="Times New Roman" panose="02020603050405020304" pitchFamily="18" charset="0"/>
              <a:cs typeface="Times New Roman" panose="02020603050405020304" pitchFamily="18" charset="0"/>
            </a:endParaRPr>
          </a:p>
          <a:p>
            <a:pPr marL="0" indent="0">
              <a:lnSpc>
                <a:spcPct val="120000"/>
              </a:lnSpc>
              <a:buNone/>
            </a:pPr>
            <a:endParaRPr lang="sv-SE" sz="5600" dirty="0">
              <a:effectLst/>
              <a:ea typeface="Times New Roman" panose="02020603050405020304" pitchFamily="18" charset="0"/>
            </a:endParaRPr>
          </a:p>
          <a:p>
            <a:pPr marL="0" indent="0">
              <a:lnSpc>
                <a:spcPct val="120000"/>
              </a:lnSpc>
              <a:buNone/>
            </a:pPr>
            <a:r>
              <a:rPr lang="sv-SE" sz="5600" b="1" dirty="0">
                <a:solidFill>
                  <a:srgbClr val="000000"/>
                </a:solidFill>
                <a:effectLst/>
                <a:ea typeface="Times New Roman" panose="02020603050405020304" pitchFamily="18" charset="0"/>
                <a:cs typeface="Times New Roman" panose="02020603050405020304" pitchFamily="18" charset="0"/>
              </a:rPr>
              <a:t>Steg 3: </a:t>
            </a:r>
            <a:r>
              <a:rPr lang="sv-SE" sz="5600" dirty="0">
                <a:solidFill>
                  <a:srgbClr val="000000"/>
                </a:solidFill>
                <a:effectLst/>
                <a:ea typeface="Times New Roman" panose="02020603050405020304" pitchFamily="18" charset="0"/>
                <a:cs typeface="Times New Roman" panose="02020603050405020304" pitchFamily="18" charset="0"/>
              </a:rPr>
              <a:t>Praktisk genomgång av produkterna som kan förskrivas. </a:t>
            </a:r>
            <a:endParaRPr lang="sv-SE" sz="5600" dirty="0">
              <a:solidFill>
                <a:srgbClr val="000000"/>
              </a:solidFill>
              <a:ea typeface="Times New Roman" panose="02020603050405020304" pitchFamily="18" charset="0"/>
              <a:cs typeface="Times New Roman" panose="02020603050405020304" pitchFamily="18" charset="0"/>
            </a:endParaRPr>
          </a:p>
          <a:p>
            <a:endParaRPr lang="sv-SE" dirty="0"/>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Platshållare för datum 3">
            <a:extLst>
              <a:ext uri="{FF2B5EF4-FFF2-40B4-BE49-F238E27FC236}">
                <a16:creationId xmlns:a16="http://schemas.microsoft.com/office/drawing/2014/main" id="{7E4E670F-9D5A-471F-BE42-4E45C19139A2}"/>
              </a:ext>
            </a:extLst>
          </p:cNvPr>
          <p:cNvSpPr>
            <a:spLocks noGrp="1"/>
          </p:cNvSpPr>
          <p:nvPr>
            <p:ph type="dt" sz="half" idx="10"/>
          </p:nvPr>
        </p:nvSpPr>
        <p:spPr/>
        <p:txBody>
          <a:bodyPr/>
          <a:lstStyle/>
          <a:p>
            <a:pPr>
              <a:defRPr/>
            </a:pPr>
            <a:r>
              <a:rPr lang="sv-SE" dirty="0"/>
              <a:t>2023-12-28</a:t>
            </a:r>
          </a:p>
        </p:txBody>
      </p:sp>
    </p:spTree>
    <p:extLst>
      <p:ext uri="{BB962C8B-B14F-4D97-AF65-F5344CB8AC3E}">
        <p14:creationId xmlns:p14="http://schemas.microsoft.com/office/powerpoint/2010/main" val="45232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97A2C2-A08E-4E8D-AC89-15AAFB8FC14F}"/>
              </a:ext>
            </a:extLst>
          </p:cNvPr>
          <p:cNvSpPr>
            <a:spLocks noGrp="1"/>
          </p:cNvSpPr>
          <p:nvPr>
            <p:ph type="title"/>
          </p:nvPr>
        </p:nvSpPr>
        <p:spPr/>
        <p:txBody>
          <a:bodyPr/>
          <a:lstStyle/>
          <a:p>
            <a:r>
              <a:rPr lang="sv-SE" b="1" dirty="0">
                <a:latin typeface="Century Gothic" panose="020B0502020202020204" pitchFamily="34" charset="0"/>
                <a:ea typeface="Calibri" panose="020F0502020204030204" pitchFamily="34" charset="0"/>
                <a:cs typeface="Times New Roman" panose="02020603050405020304" pitchFamily="18" charset="0"/>
              </a:rPr>
              <a:t>Diskussionsfrågor</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C2C7F7FF-523C-4B3D-ACA3-06559036617C}"/>
              </a:ext>
            </a:extLst>
          </p:cNvPr>
          <p:cNvSpPr>
            <a:spLocks noGrp="1"/>
          </p:cNvSpPr>
          <p:nvPr>
            <p:ph idx="1"/>
          </p:nvPr>
        </p:nvSpPr>
        <p:spPr>
          <a:xfrm>
            <a:off x="677334" y="1838227"/>
            <a:ext cx="8596668" cy="4203135"/>
          </a:xfrm>
        </p:spPr>
        <p:txBody>
          <a:bodyPr>
            <a:normAutofit fontScale="85000" lnSpcReduction="10000"/>
          </a:bodyPr>
          <a:lstStyle/>
          <a:p>
            <a:pPr>
              <a:lnSpc>
                <a:spcPct val="107000"/>
              </a:lnSpc>
              <a:spcAft>
                <a:spcPts val="800"/>
              </a:spcAft>
            </a:pPr>
            <a:r>
              <a:rPr lang="sv-SE" sz="1800" b="1" dirty="0">
                <a:effectLst/>
                <a:latin typeface="Century Gothic" panose="020B0502020202020204" pitchFamily="34" charset="0"/>
                <a:ea typeface="Calibri" panose="020F0502020204030204" pitchFamily="34" charset="0"/>
                <a:cs typeface="Times New Roman" panose="02020603050405020304" pitchFamily="18" charset="0"/>
              </a:rPr>
              <a:t>Detta behöver ni tänka på vid en förskrivning. Bedöma behov, prova ut på plats och följa upp.</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1800" dirty="0">
                <a:effectLst/>
                <a:latin typeface="Century Gothic" panose="020B0502020202020204" pitchFamily="34" charset="0"/>
                <a:ea typeface="Calibri" panose="020F0502020204030204" pitchFamily="34" charset="0"/>
                <a:cs typeface="Times New Roman" panose="02020603050405020304" pitchFamily="18" charset="0"/>
              </a:rPr>
              <a:t>Hur bemöter ni patienter som har ett specifikt hjälpmedel de vill ha och hur agerar ni?</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200"/>
              </a:spcBef>
              <a:spcAft>
                <a:spcPts val="1200"/>
              </a:spcAft>
            </a:pPr>
            <a:r>
              <a:rPr lang="sv-SE" sz="18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Hjälpmedel används på fel sätt hos individen, personal har lagt ett täcke på den behandlande madrassen eller såret har läkt.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1200"/>
              </a:spcAft>
              <a:buFont typeface="Symbol" panose="05050102010706020507" pitchFamily="18" charset="2"/>
              <a:buChar char=""/>
            </a:pPr>
            <a:r>
              <a:rPr lang="sv-SE"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Vad kan förskrivaren göra för att samverkan kring hjälpmedelsanvändaren ska fungera bättre? Uppföljning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8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Skyddsåtgärder. Ni har en </a:t>
            </a:r>
            <a:r>
              <a:rPr lang="sv-SE"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skydd</a:t>
            </a:r>
            <a:r>
              <a:rPr lang="sv-SE" sz="18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såtgärd hos </a:t>
            </a:r>
            <a:r>
              <a:rPr lang="sv-SE"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patienten</a:t>
            </a:r>
            <a:r>
              <a:rPr lang="sv-SE" sz="18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och det är uppfällda grindar. Nu har patienten fått trycksår.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r>
              <a:rPr lang="sv-SE"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Vad behöver förskrivaren tänka på vid behov av en annan madrass?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Symbol" panose="05050102010706020507" pitchFamily="18" charset="2"/>
              <a:buChar char=""/>
            </a:pPr>
            <a:r>
              <a:rPr lang="sv-SE"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Vad har du som förskrivare för ansvar när det gäller skyddsåtgärder?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datum 3">
            <a:extLst>
              <a:ext uri="{FF2B5EF4-FFF2-40B4-BE49-F238E27FC236}">
                <a16:creationId xmlns:a16="http://schemas.microsoft.com/office/drawing/2014/main" id="{4D90831E-B545-45B9-8BCE-D1AC7EB1216C}"/>
              </a:ext>
            </a:extLst>
          </p:cNvPr>
          <p:cNvSpPr>
            <a:spLocks noGrp="1"/>
          </p:cNvSpPr>
          <p:nvPr>
            <p:ph type="dt" sz="half" idx="10"/>
          </p:nvPr>
        </p:nvSpPr>
        <p:spPr/>
        <p:txBody>
          <a:bodyPr/>
          <a:lstStyle/>
          <a:p>
            <a:pPr>
              <a:defRPr/>
            </a:pPr>
            <a:r>
              <a:rPr lang="sv-SE" dirty="0"/>
              <a:t>2023-12-28</a:t>
            </a:r>
          </a:p>
        </p:txBody>
      </p:sp>
    </p:spTree>
    <p:extLst>
      <p:ext uri="{BB962C8B-B14F-4D97-AF65-F5344CB8AC3E}">
        <p14:creationId xmlns:p14="http://schemas.microsoft.com/office/powerpoint/2010/main" val="81385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D70F-53D0-EEE2-8766-178384873908}"/>
              </a:ext>
            </a:extLst>
          </p:cNvPr>
          <p:cNvSpPr>
            <a:spLocks noGrp="1"/>
          </p:cNvSpPr>
          <p:nvPr>
            <p:ph type="title"/>
          </p:nvPr>
        </p:nvSpPr>
        <p:spPr/>
        <p:txBody>
          <a:bodyPr>
            <a:normAutofit/>
          </a:bodyPr>
          <a:lstStyle/>
          <a:p>
            <a:r>
              <a:rPr lang="sv-SE" sz="3200" b="1" dirty="0">
                <a:latin typeface="Calibri"/>
                <a:cs typeface="Calibri"/>
              </a:rPr>
              <a:t>Utbildningar Hjälpmedelsservice</a:t>
            </a:r>
            <a:endParaRPr lang="en-US" dirty="0"/>
          </a:p>
        </p:txBody>
      </p:sp>
      <p:sp>
        <p:nvSpPr>
          <p:cNvPr id="3" name="Content Placeholder 2">
            <a:extLst>
              <a:ext uri="{FF2B5EF4-FFF2-40B4-BE49-F238E27FC236}">
                <a16:creationId xmlns:a16="http://schemas.microsoft.com/office/drawing/2014/main" id="{526C7473-3218-9F6F-B07E-285D2D99A9BD}"/>
              </a:ext>
            </a:extLst>
          </p:cNvPr>
          <p:cNvSpPr>
            <a:spLocks noGrp="1"/>
          </p:cNvSpPr>
          <p:nvPr>
            <p:ph idx="1"/>
          </p:nvPr>
        </p:nvSpPr>
        <p:spPr/>
        <p:txBody>
          <a:bodyPr vert="horz" lIns="91440" tIns="45720" rIns="91440" bIns="45720" rtlCol="0" anchor="t">
            <a:normAutofit/>
          </a:bodyPr>
          <a:lstStyle/>
          <a:p>
            <a:pPr marL="0" indent="0">
              <a:buNone/>
            </a:pPr>
            <a:endParaRPr lang="sv-SE" sz="2400" dirty="0">
              <a:solidFill>
                <a:srgbClr val="000000"/>
              </a:solidFill>
              <a:latin typeface="Calibri"/>
              <a:cs typeface="Calibri"/>
            </a:endParaRPr>
          </a:p>
          <a:p>
            <a:r>
              <a:rPr lang="sv-SE" sz="2400" dirty="0">
                <a:solidFill>
                  <a:srgbClr val="000000"/>
                </a:solidFill>
                <a:latin typeface="Calibri"/>
                <a:cs typeface="Calibri"/>
              </a:rPr>
              <a:t>Utbildningsfilmer på Hjälpmedelsservice webbplats</a:t>
            </a:r>
          </a:p>
          <a:p>
            <a:r>
              <a:rPr lang="sv-SE" sz="2400" dirty="0">
                <a:solidFill>
                  <a:srgbClr val="000000"/>
                </a:solidFill>
                <a:latin typeface="Calibri"/>
                <a:cs typeface="Calibri"/>
              </a:rPr>
              <a:t>Ena filmen handlar om guidning på Hjälpmedelsservice webbplats och den andra filmen är förskrivarutbildning -kompetenskrav</a:t>
            </a:r>
          </a:p>
          <a:p>
            <a:r>
              <a:rPr lang="sv-SE" sz="2400" dirty="0">
                <a:solidFill>
                  <a:srgbClr val="000000"/>
                </a:solidFill>
                <a:ea typeface="+mn-lt"/>
                <a:cs typeface="+mn-lt"/>
                <a:hlinkClick r:id="rId2"/>
              </a:rPr>
              <a:t>Digitala utbildningar - Region Värmland (regionvarmland.se)</a:t>
            </a:r>
            <a:endParaRPr lang="sv-SE" sz="2400" dirty="0">
              <a:solidFill>
                <a:srgbClr val="000000"/>
              </a:solidFill>
              <a:latin typeface="Calibri"/>
              <a:cs typeface="Calibri"/>
            </a:endParaRPr>
          </a:p>
        </p:txBody>
      </p:sp>
      <p:sp>
        <p:nvSpPr>
          <p:cNvPr id="4" name="Date Placeholder 3">
            <a:extLst>
              <a:ext uri="{FF2B5EF4-FFF2-40B4-BE49-F238E27FC236}">
                <a16:creationId xmlns:a16="http://schemas.microsoft.com/office/drawing/2014/main" id="{0DC7D970-73BA-82B4-EA4D-399F3F99B12B}"/>
              </a:ext>
            </a:extLst>
          </p:cNvPr>
          <p:cNvSpPr>
            <a:spLocks noGrp="1"/>
          </p:cNvSpPr>
          <p:nvPr>
            <p:ph type="dt" sz="half" idx="10"/>
          </p:nvPr>
        </p:nvSpPr>
        <p:spPr/>
        <p:txBody>
          <a:bodyPr/>
          <a:lstStyle/>
          <a:p>
            <a:pPr>
              <a:defRPr/>
            </a:pPr>
            <a:r>
              <a:rPr lang="sv-SE" dirty="0"/>
              <a:t>2023-12-28</a:t>
            </a:r>
          </a:p>
        </p:txBody>
      </p:sp>
    </p:spTree>
    <p:extLst>
      <p:ext uri="{BB962C8B-B14F-4D97-AF65-F5344CB8AC3E}">
        <p14:creationId xmlns:p14="http://schemas.microsoft.com/office/powerpoint/2010/main" val="205446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221CBC-09BC-4563-B07D-3DBF82F89289}"/>
              </a:ext>
            </a:extLst>
          </p:cNvPr>
          <p:cNvSpPr>
            <a:spLocks noGrp="1"/>
          </p:cNvSpPr>
          <p:nvPr>
            <p:ph type="title"/>
          </p:nvPr>
        </p:nvSpPr>
        <p:spPr/>
        <p:txBody>
          <a:bodyPr>
            <a:normAutofit/>
          </a:bodyPr>
          <a:lstStyle/>
          <a:p>
            <a:r>
              <a:rPr lang="sv-SE" sz="3200" b="1" dirty="0"/>
              <a:t>Regionen och kommunerna i Värmland samverkar i en gemensam nämnd</a:t>
            </a:r>
          </a:p>
        </p:txBody>
      </p:sp>
      <p:sp>
        <p:nvSpPr>
          <p:cNvPr id="3" name="Platshållare för innehåll 2">
            <a:extLst>
              <a:ext uri="{FF2B5EF4-FFF2-40B4-BE49-F238E27FC236}">
                <a16:creationId xmlns:a16="http://schemas.microsoft.com/office/drawing/2014/main" id="{B9C0784C-B362-483F-AF6F-1206D0947C0F}"/>
              </a:ext>
            </a:extLst>
          </p:cNvPr>
          <p:cNvSpPr>
            <a:spLocks noGrp="1"/>
          </p:cNvSpPr>
          <p:nvPr>
            <p:ph idx="1"/>
          </p:nvPr>
        </p:nvSpPr>
        <p:spPr/>
        <p:txBody>
          <a:bodyPr>
            <a:normAutofit lnSpcReduction="10000"/>
          </a:bodyPr>
          <a:lstStyle/>
          <a:p>
            <a:pPr>
              <a:buNone/>
            </a:pPr>
            <a:r>
              <a:rPr lang="sv-SE" dirty="0"/>
              <a:t>     Hjälpmedelsnämnden i Värmland ska verka för att länets invånare erbjuds en god hjälpmedelsförsörjning på lika villkor</a:t>
            </a:r>
          </a:p>
          <a:p>
            <a:pPr>
              <a:buNone/>
            </a:pPr>
            <a:endParaRPr lang="sv-SE" dirty="0"/>
          </a:p>
          <a:p>
            <a:pPr>
              <a:buNone/>
            </a:pPr>
            <a:r>
              <a:rPr lang="sv-SE" dirty="0"/>
              <a:t>Hjälpmedelsnämndens ansvar:</a:t>
            </a:r>
          </a:p>
          <a:p>
            <a:r>
              <a:rPr lang="sv-SE" dirty="0"/>
              <a:t>Hjälpmedelspolicy</a:t>
            </a:r>
          </a:p>
          <a:p>
            <a:r>
              <a:rPr lang="sv-SE" dirty="0"/>
              <a:t>Riktlinjer för förskrivning av hjälpmedel</a:t>
            </a:r>
          </a:p>
          <a:p>
            <a:r>
              <a:rPr lang="sv-SE" dirty="0"/>
              <a:t>Kompetenskrav för förskrivning </a:t>
            </a:r>
          </a:p>
          <a:p>
            <a:r>
              <a:rPr lang="sv-SE" dirty="0"/>
              <a:t>Upphandling av hjälpmedel </a:t>
            </a:r>
          </a:p>
          <a:p>
            <a:endParaRPr lang="sv-SE" dirty="0"/>
          </a:p>
          <a:p>
            <a:pPr marL="0" indent="0">
              <a:buNone/>
            </a:pPr>
            <a:r>
              <a:rPr lang="sv-SE" dirty="0"/>
              <a:t>Hjälpmedelsservice ska vara ett kompetenscentrum och ett stöd till övriga hjälpmedelsenheter samt koordinera Hjälpmedelsnämndens uppdrag</a:t>
            </a:r>
          </a:p>
          <a:p>
            <a:endParaRPr lang="sv-SE" dirty="0"/>
          </a:p>
        </p:txBody>
      </p:sp>
      <p:sp>
        <p:nvSpPr>
          <p:cNvPr id="4" name="Platshållare för datum 3">
            <a:extLst>
              <a:ext uri="{FF2B5EF4-FFF2-40B4-BE49-F238E27FC236}">
                <a16:creationId xmlns:a16="http://schemas.microsoft.com/office/drawing/2014/main" id="{609D1613-2459-4B5B-A088-13C62AC0801F}"/>
              </a:ext>
            </a:extLst>
          </p:cNvPr>
          <p:cNvSpPr>
            <a:spLocks noGrp="1"/>
          </p:cNvSpPr>
          <p:nvPr>
            <p:ph type="dt" sz="half" idx="10"/>
          </p:nvPr>
        </p:nvSpPr>
        <p:spPr/>
        <p:txBody>
          <a:bodyPr/>
          <a:lstStyle/>
          <a:p>
            <a:pPr>
              <a:defRPr/>
            </a:pPr>
            <a:r>
              <a:rPr lang="sv-SE" dirty="0"/>
              <a:t>2023-12-28</a:t>
            </a:r>
          </a:p>
        </p:txBody>
      </p:sp>
    </p:spTree>
    <p:extLst>
      <p:ext uri="{BB962C8B-B14F-4D97-AF65-F5344CB8AC3E}">
        <p14:creationId xmlns:p14="http://schemas.microsoft.com/office/powerpoint/2010/main" val="60145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8">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6" name="Rectangle 20">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2">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4">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0"/>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2" name="Straight Connector 26">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cxnSp>
        <p:nvCxnSpPr>
          <p:cNvPr id="33" name="Straight Connector 28">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sp>
        <p:nvSpPr>
          <p:cNvPr id="34" name="Isosceles Triangle 30">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Rubrik 1">
            <a:extLst>
              <a:ext uri="{FF2B5EF4-FFF2-40B4-BE49-F238E27FC236}">
                <a16:creationId xmlns:a16="http://schemas.microsoft.com/office/drawing/2014/main" id="{76E147B4-D67B-4922-9BCB-9CD12B17F4E7}"/>
              </a:ext>
            </a:extLst>
          </p:cNvPr>
          <p:cNvSpPr>
            <a:spLocks noGrp="1"/>
          </p:cNvSpPr>
          <p:nvPr>
            <p:ph type="title"/>
          </p:nvPr>
        </p:nvSpPr>
        <p:spPr>
          <a:xfrm>
            <a:off x="829734" y="380247"/>
            <a:ext cx="5799665" cy="5623226"/>
          </a:xfrm>
        </p:spPr>
        <p:txBody>
          <a:bodyPr vert="horz" lIns="91440" tIns="45720" rIns="91440" bIns="45720" rtlCol="0" anchor="ctr">
            <a:normAutofit fontScale="90000"/>
          </a:bodyPr>
          <a:lstStyle/>
          <a:p>
            <a:pPr>
              <a:lnSpc>
                <a:spcPct val="150000"/>
              </a:lnSpc>
            </a:pPr>
            <a:br>
              <a:rPr lang="en-US" sz="3600" b="1" dirty="0">
                <a:solidFill>
                  <a:schemeClr val="accent1"/>
                </a:solidFill>
              </a:rPr>
            </a:br>
            <a:br>
              <a:rPr lang="en-US" sz="3600" b="1" dirty="0">
                <a:solidFill>
                  <a:schemeClr val="accent1"/>
                </a:solidFill>
              </a:rPr>
            </a:br>
            <a:r>
              <a:rPr lang="en-US" sz="3600" b="1" dirty="0" err="1">
                <a:solidFill>
                  <a:schemeClr val="accent1"/>
                </a:solidFill>
              </a:rPr>
              <a:t>Hjälpmedel</a:t>
            </a:r>
            <a:br>
              <a:rPr lang="en-US" sz="3600" b="1" dirty="0">
                <a:solidFill>
                  <a:schemeClr val="accent1"/>
                </a:solidFill>
              </a:rPr>
            </a:br>
            <a:br>
              <a:rPr lang="en-US" sz="3600" b="1" dirty="0">
                <a:solidFill>
                  <a:schemeClr val="accent1"/>
                </a:solidFill>
              </a:rPr>
            </a:br>
            <a:r>
              <a:rPr lang="sv-SE" sz="1600" dirty="0">
                <a:solidFill>
                  <a:srgbClr val="464646"/>
                </a:solidFill>
                <a:latin typeface="Calibri" panose="020F0502020204030204" pitchFamily="34" charset="0"/>
                <a:cs typeface="Calibri" panose="020F0502020204030204" pitchFamily="34" charset="0"/>
              </a:rPr>
              <a:t>Förordning (EU) 2017/745 om medicintekniska produkter (MDR)</a:t>
            </a:r>
            <a:br>
              <a:rPr lang="sv-SE" sz="1600" dirty="0">
                <a:solidFill>
                  <a:srgbClr val="464646"/>
                </a:solidFill>
                <a:latin typeface="Calibri" panose="020F0502020204030204" pitchFamily="34" charset="0"/>
                <a:cs typeface="Calibri" panose="020F0502020204030204" pitchFamily="34" charset="0"/>
              </a:rPr>
            </a:br>
            <a:br>
              <a:rPr lang="sv-SE" sz="1600" dirty="0">
                <a:solidFill>
                  <a:srgbClr val="464646"/>
                </a:solidFill>
                <a:latin typeface="Calibri" panose="020F0502020204030204" pitchFamily="34" charset="0"/>
                <a:cs typeface="Calibri" panose="020F0502020204030204" pitchFamily="34" charset="0"/>
              </a:rPr>
            </a:br>
            <a:r>
              <a:rPr lang="sv-SE" sz="1600" dirty="0">
                <a:solidFill>
                  <a:srgbClr val="464646"/>
                </a:solidFill>
                <a:latin typeface="Calibri" panose="020F0502020204030204" pitchFamily="34" charset="0"/>
                <a:cs typeface="Calibri" panose="020F0502020204030204" pitchFamily="34" charset="0"/>
              </a:rPr>
              <a:t>SFS 2021:600 Lag med kompletterande bestämmelser till EU:s förordning om medicintekniska produkter</a:t>
            </a:r>
            <a:br>
              <a:rPr lang="sv-SE" sz="1600" dirty="0">
                <a:solidFill>
                  <a:srgbClr val="464646"/>
                </a:solidFill>
                <a:latin typeface="Calibri" panose="020F0502020204030204" pitchFamily="34" charset="0"/>
                <a:cs typeface="Calibri" panose="020F0502020204030204" pitchFamily="34" charset="0"/>
              </a:rPr>
            </a:br>
            <a:br>
              <a:rPr lang="sv-SE" sz="1600" dirty="0">
                <a:solidFill>
                  <a:srgbClr val="464646"/>
                </a:solidFill>
                <a:latin typeface="Calibri" panose="020F0502020204030204" pitchFamily="34" charset="0"/>
                <a:cs typeface="Calibri" panose="020F0502020204030204" pitchFamily="34" charset="0"/>
              </a:rPr>
            </a:br>
            <a:r>
              <a:rPr lang="sv-SE" sz="1600" dirty="0">
                <a:solidFill>
                  <a:srgbClr val="464646"/>
                </a:solidFill>
                <a:latin typeface="Calibri" panose="020F0502020204030204" pitchFamily="34" charset="0"/>
                <a:cs typeface="Calibri" panose="020F0502020204030204" pitchFamily="34" charset="0"/>
              </a:rPr>
              <a:t>SFS 2021:631 Förordning med kompletterande bestämmelse till EU:s förordning om medicintekniska produkter</a:t>
            </a:r>
            <a:br>
              <a:rPr lang="sv-SE" sz="1600" dirty="0">
                <a:solidFill>
                  <a:srgbClr val="464646"/>
                </a:solidFill>
                <a:latin typeface="Calibri" panose="020F0502020204030204" pitchFamily="34" charset="0"/>
                <a:cs typeface="Calibri" panose="020F0502020204030204" pitchFamily="34" charset="0"/>
              </a:rPr>
            </a:br>
            <a:br>
              <a:rPr lang="sv-SE" sz="1600" dirty="0">
                <a:solidFill>
                  <a:srgbClr val="464646"/>
                </a:solidFill>
                <a:latin typeface="Calibri" panose="020F0502020204030204" pitchFamily="34" charset="0"/>
                <a:cs typeface="Calibri" panose="020F0502020204030204" pitchFamily="34" charset="0"/>
              </a:rPr>
            </a:br>
            <a:r>
              <a:rPr lang="sv-SE" sz="1600" dirty="0">
                <a:solidFill>
                  <a:srgbClr val="464646"/>
                </a:solidFill>
                <a:latin typeface="Calibri" panose="020F0502020204030204" pitchFamily="34" charset="0"/>
                <a:cs typeface="Calibri" panose="020F0502020204030204" pitchFamily="34" charset="0"/>
              </a:rPr>
              <a:t>HSLF-FS 2021:52 Socialstyrelsens föreskrifter om användning av medicintekniska produkter i hälso- och sjukvården</a:t>
            </a:r>
            <a:br>
              <a:rPr lang="sv-SE" sz="1600" dirty="0">
                <a:solidFill>
                  <a:srgbClr val="464646"/>
                </a:solidFill>
                <a:latin typeface="Calibri" panose="020F0502020204030204" pitchFamily="34" charset="0"/>
                <a:cs typeface="Calibri" panose="020F0502020204030204" pitchFamily="34" charset="0"/>
              </a:rPr>
            </a:br>
            <a:br>
              <a:rPr lang="sv-SE" sz="1600" dirty="0">
                <a:solidFill>
                  <a:srgbClr val="464646"/>
                </a:solidFill>
                <a:latin typeface="Calibri" panose="020F0502020204030204" pitchFamily="34" charset="0"/>
                <a:cs typeface="Calibri" panose="020F0502020204030204" pitchFamily="34" charset="0"/>
              </a:rPr>
            </a:br>
            <a:r>
              <a:rPr lang="sv-SE" sz="1600" dirty="0">
                <a:solidFill>
                  <a:srgbClr val="464646"/>
                </a:solidFill>
                <a:latin typeface="Calibri" panose="020F0502020204030204" pitchFamily="34" charset="0"/>
                <a:cs typeface="Calibri" panose="020F0502020204030204" pitchFamily="34" charset="0"/>
              </a:rPr>
              <a:t>HSLF-FS 2021:32 Läkemedelsverkets föreskrifter om kompletterande bestämmelser till EU:s förordning om medicintekniska produkter</a:t>
            </a:r>
            <a:br>
              <a:rPr lang="sv-SE" sz="1600" dirty="0">
                <a:solidFill>
                  <a:srgbClr val="464646"/>
                </a:solidFill>
                <a:latin typeface="Calibri" panose="020F0502020204030204" pitchFamily="34" charset="0"/>
                <a:cs typeface="Calibri" panose="020F0502020204030204" pitchFamily="34" charset="0"/>
              </a:rPr>
            </a:br>
            <a:br>
              <a:rPr lang="en-US" sz="1500" dirty="0">
                <a:solidFill>
                  <a:schemeClr val="accent1"/>
                </a:solidFill>
              </a:rPr>
            </a:br>
            <a:br>
              <a:rPr lang="en-US" sz="1500" dirty="0">
                <a:solidFill>
                  <a:schemeClr val="accent1"/>
                </a:solidFill>
              </a:rPr>
            </a:br>
            <a:br>
              <a:rPr lang="en-US" sz="1500" dirty="0">
                <a:solidFill>
                  <a:schemeClr val="accent1"/>
                </a:solidFill>
              </a:rPr>
            </a:br>
            <a:br>
              <a:rPr lang="en-US" sz="1500" dirty="0">
                <a:solidFill>
                  <a:schemeClr val="accent1"/>
                </a:solidFill>
              </a:rPr>
            </a:br>
            <a:endParaRPr lang="en-US" sz="1500" dirty="0">
              <a:solidFill>
                <a:schemeClr val="accent1"/>
              </a:solidFill>
            </a:endParaRPr>
          </a:p>
        </p:txBody>
      </p:sp>
      <p:sp>
        <p:nvSpPr>
          <p:cNvPr id="3" name="Platshållare för datum 2">
            <a:extLst>
              <a:ext uri="{FF2B5EF4-FFF2-40B4-BE49-F238E27FC236}">
                <a16:creationId xmlns:a16="http://schemas.microsoft.com/office/drawing/2014/main" id="{13084ABD-0CEC-4294-AFCA-BBDD3C184E27}"/>
              </a:ext>
            </a:extLst>
          </p:cNvPr>
          <p:cNvSpPr>
            <a:spLocks noGrp="1"/>
          </p:cNvSpPr>
          <p:nvPr>
            <p:ph type="dt" sz="half" idx="2"/>
          </p:nvPr>
        </p:nvSpPr>
        <p:spPr>
          <a:xfrm>
            <a:off x="8217505" y="5946112"/>
            <a:ext cx="911939" cy="365125"/>
          </a:xfrm>
        </p:spPr>
        <p:txBody>
          <a:bodyPr vert="horz" lIns="91440" tIns="45720" rIns="91440" bIns="45720" rtlCol="0" anchor="ctr">
            <a:normAutofit/>
          </a:bodyPr>
          <a:lstStyle/>
          <a:p>
            <a:pPr algn="r" defTabSz="457200">
              <a:spcAft>
                <a:spcPts val="600"/>
              </a:spcAft>
            </a:pPr>
            <a:r>
              <a:rPr lang="sv-SE" sz="900" dirty="0">
                <a:solidFill>
                  <a:srgbClr val="FFFFFF"/>
                </a:solidFill>
              </a:rPr>
              <a:t>2023-12-28</a:t>
            </a:r>
            <a:endParaRPr lang="en-US" sz="900" dirty="0">
              <a:solidFill>
                <a:srgbClr val="FFFFFF"/>
              </a:solidFill>
            </a:endParaRPr>
          </a:p>
        </p:txBody>
      </p:sp>
    </p:spTree>
    <p:extLst>
      <p:ext uri="{BB962C8B-B14F-4D97-AF65-F5344CB8AC3E}">
        <p14:creationId xmlns:p14="http://schemas.microsoft.com/office/powerpoint/2010/main" val="42115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259EB38-FBC3-4D72-A7ED-723236554782}"/>
              </a:ext>
            </a:extLst>
          </p:cNvPr>
          <p:cNvSpPr>
            <a:spLocks noGrp="1"/>
          </p:cNvSpPr>
          <p:nvPr>
            <p:ph type="body" idx="1"/>
          </p:nvPr>
        </p:nvSpPr>
        <p:spPr>
          <a:xfrm>
            <a:off x="961535" y="1706252"/>
            <a:ext cx="4955276" cy="595352"/>
          </a:xfrm>
        </p:spPr>
        <p:txBody>
          <a:bodyPr/>
          <a:lstStyle/>
          <a:p>
            <a:r>
              <a:rPr lang="sv-SE" sz="2400" dirty="0"/>
              <a:t>Förskrivaren ska ha kunskap om:</a:t>
            </a:r>
          </a:p>
        </p:txBody>
      </p:sp>
      <p:sp>
        <p:nvSpPr>
          <p:cNvPr id="5" name="Platshållare för text 4">
            <a:extLst>
              <a:ext uri="{FF2B5EF4-FFF2-40B4-BE49-F238E27FC236}">
                <a16:creationId xmlns:a16="http://schemas.microsoft.com/office/drawing/2014/main" id="{FABEE8DF-8E87-4041-9125-85E7D4B3C7EA}"/>
              </a:ext>
            </a:extLst>
          </p:cNvPr>
          <p:cNvSpPr>
            <a:spLocks noGrp="1"/>
          </p:cNvSpPr>
          <p:nvPr>
            <p:ph type="body" sz="quarter" idx="3"/>
          </p:nvPr>
        </p:nvSpPr>
        <p:spPr>
          <a:xfrm>
            <a:off x="5986022" y="1481733"/>
            <a:ext cx="5769204" cy="823912"/>
          </a:xfrm>
        </p:spPr>
        <p:txBody>
          <a:bodyPr/>
          <a:lstStyle/>
          <a:p>
            <a:r>
              <a:rPr lang="sv-SE" sz="2400" b="1" dirty="0"/>
              <a:t>Förskrivaren ska ha produktkunskap:</a:t>
            </a:r>
            <a:endParaRPr lang="sv-SE" sz="2400" dirty="0"/>
          </a:p>
        </p:txBody>
      </p:sp>
      <p:sp>
        <p:nvSpPr>
          <p:cNvPr id="2" name="Rubrik 1">
            <a:extLst>
              <a:ext uri="{FF2B5EF4-FFF2-40B4-BE49-F238E27FC236}">
                <a16:creationId xmlns:a16="http://schemas.microsoft.com/office/drawing/2014/main" id="{3AD8F072-6414-42E4-8EF7-51256F606F4E}"/>
              </a:ext>
            </a:extLst>
          </p:cNvPr>
          <p:cNvSpPr>
            <a:spLocks noGrp="1"/>
          </p:cNvSpPr>
          <p:nvPr>
            <p:ph type="title"/>
          </p:nvPr>
        </p:nvSpPr>
        <p:spPr>
          <a:xfrm>
            <a:off x="-193040" y="362139"/>
            <a:ext cx="10609849" cy="1229452"/>
          </a:xfrm>
        </p:spPr>
        <p:txBody>
          <a:bodyPr/>
          <a:lstStyle/>
          <a:p>
            <a:pPr algn="ctr"/>
            <a:r>
              <a:rPr lang="sv-SE" sz="2400" b="1" dirty="0">
                <a:latin typeface="+mn-lt"/>
              </a:rPr>
              <a:t>KOMPETENSKRAV FÖR FÖRSKRIVARE</a:t>
            </a:r>
            <a:r>
              <a:rPr lang="sv-SE" sz="2400" dirty="0">
                <a:latin typeface="+mn-lt"/>
              </a:rPr>
              <a:t> </a:t>
            </a:r>
            <a:br>
              <a:rPr lang="sv-SE" sz="2000" dirty="0">
                <a:latin typeface="+mn-lt"/>
              </a:rPr>
            </a:br>
            <a:r>
              <a:rPr lang="sv-SE" sz="2000" b="1" i="1" dirty="0">
                <a:latin typeface="+mn-lt"/>
              </a:rPr>
              <a:t>Personal som förskriver hjälpmedel ska ha den kompetens som krävs </a:t>
            </a:r>
            <a:br>
              <a:rPr lang="sv-SE" sz="2000" b="1" i="1" dirty="0">
                <a:latin typeface="+mn-lt"/>
              </a:rPr>
            </a:br>
            <a:r>
              <a:rPr lang="sv-SE" sz="2000" b="1" i="1" dirty="0">
                <a:latin typeface="+mn-lt"/>
              </a:rPr>
              <a:t>för att förskrivningsprocessen ska utföras med hög kvalitet</a:t>
            </a:r>
            <a:endParaRPr lang="sv-SE" sz="2000" i="1" dirty="0">
              <a:latin typeface="+mn-lt"/>
            </a:endParaRPr>
          </a:p>
        </p:txBody>
      </p:sp>
      <p:sp>
        <p:nvSpPr>
          <p:cNvPr id="6" name="Platshållare för innehåll 5">
            <a:extLst>
              <a:ext uri="{FF2B5EF4-FFF2-40B4-BE49-F238E27FC236}">
                <a16:creationId xmlns:a16="http://schemas.microsoft.com/office/drawing/2014/main" id="{74199B1D-34B2-4B5F-84EE-C4D98381E512}"/>
              </a:ext>
            </a:extLst>
          </p:cNvPr>
          <p:cNvSpPr>
            <a:spLocks noGrp="1"/>
          </p:cNvSpPr>
          <p:nvPr>
            <p:ph sz="half" idx="13"/>
          </p:nvPr>
        </p:nvSpPr>
        <p:spPr>
          <a:xfrm>
            <a:off x="1776809" y="2301603"/>
            <a:ext cx="4140000" cy="4194257"/>
          </a:xfrm>
        </p:spPr>
        <p:txBody>
          <a:bodyPr/>
          <a:lstStyle/>
          <a:p>
            <a:pPr fontAlgn="base">
              <a:spcBef>
                <a:spcPct val="0"/>
              </a:spcBef>
              <a:spcAft>
                <a:spcPts val="1000"/>
              </a:spcAft>
            </a:pPr>
            <a:r>
              <a:rPr lang="sv-SE" dirty="0"/>
              <a:t>Ansvaret som förskrivare  och hjälpmedelshantering enligt gällande lagstiftning.</a:t>
            </a:r>
          </a:p>
          <a:p>
            <a:pPr fontAlgn="base">
              <a:spcBef>
                <a:spcPct val="0"/>
              </a:spcBef>
              <a:spcAft>
                <a:spcPts val="1000"/>
              </a:spcAft>
            </a:pPr>
            <a:r>
              <a:rPr lang="sv-SE" dirty="0"/>
              <a:t>Hur hjälpmedelsverksamheten är uppbyggd i Värmland</a:t>
            </a:r>
          </a:p>
          <a:p>
            <a:pPr fontAlgn="base">
              <a:spcBef>
                <a:spcPct val="0"/>
              </a:spcBef>
              <a:spcAft>
                <a:spcPts val="1000"/>
              </a:spcAft>
            </a:pPr>
            <a:r>
              <a:rPr lang="sv-SE" dirty="0"/>
              <a:t>Hjälpmedelspolicy</a:t>
            </a:r>
            <a:br>
              <a:rPr lang="sv-SE" dirty="0"/>
            </a:br>
            <a:r>
              <a:rPr lang="sv-SE" dirty="0"/>
              <a:t>Riktlinjer för förskrivning av hjälpmedel</a:t>
            </a:r>
          </a:p>
          <a:p>
            <a:pPr fontAlgn="base">
              <a:spcBef>
                <a:spcPct val="0"/>
              </a:spcBef>
              <a:spcAft>
                <a:spcPts val="1000"/>
              </a:spcAft>
            </a:pPr>
            <a:r>
              <a:rPr lang="sv-SE" dirty="0"/>
              <a:t>Samverkan kommun-Region.</a:t>
            </a:r>
          </a:p>
          <a:p>
            <a:pPr fontAlgn="base">
              <a:spcBef>
                <a:spcPct val="0"/>
              </a:spcBef>
              <a:spcAft>
                <a:spcPts val="1000"/>
              </a:spcAft>
            </a:pPr>
            <a:r>
              <a:rPr lang="sv-SE" dirty="0"/>
              <a:t>Att registrering av hjälpmedel sker i </a:t>
            </a:r>
            <a:r>
              <a:rPr lang="sv-SE" dirty="0" err="1"/>
              <a:t>VismawebSesam</a:t>
            </a:r>
            <a:r>
              <a:rPr lang="sv-SE" dirty="0"/>
              <a:t>/Sesam. </a:t>
            </a:r>
          </a:p>
        </p:txBody>
      </p:sp>
      <p:sp>
        <p:nvSpPr>
          <p:cNvPr id="4" name="Platshållare för innehåll 3">
            <a:extLst>
              <a:ext uri="{FF2B5EF4-FFF2-40B4-BE49-F238E27FC236}">
                <a16:creationId xmlns:a16="http://schemas.microsoft.com/office/drawing/2014/main" id="{8B36E3B3-D447-4B38-A237-C323DC3A1B24}"/>
              </a:ext>
            </a:extLst>
          </p:cNvPr>
          <p:cNvSpPr>
            <a:spLocks noGrp="1"/>
          </p:cNvSpPr>
          <p:nvPr>
            <p:ph sz="half" idx="2"/>
          </p:nvPr>
        </p:nvSpPr>
        <p:spPr>
          <a:xfrm>
            <a:off x="6276809" y="2420306"/>
            <a:ext cx="4140000" cy="3443165"/>
          </a:xfrm>
        </p:spPr>
        <p:txBody>
          <a:bodyPr/>
          <a:lstStyle/>
          <a:p>
            <a:pPr fontAlgn="base">
              <a:spcBef>
                <a:spcPct val="0"/>
              </a:spcBef>
              <a:spcAft>
                <a:spcPts val="1000"/>
              </a:spcAft>
            </a:pPr>
            <a:r>
              <a:rPr lang="sv-SE" dirty="0"/>
              <a:t>om förskrivningsbart sortiment </a:t>
            </a:r>
          </a:p>
          <a:p>
            <a:pPr fontAlgn="base">
              <a:spcBef>
                <a:spcPct val="0"/>
              </a:spcBef>
              <a:spcAft>
                <a:spcPts val="1000"/>
              </a:spcAft>
            </a:pPr>
            <a:r>
              <a:rPr lang="sv-SE" dirty="0"/>
              <a:t>olika produkter och deras egenskaper.</a:t>
            </a:r>
          </a:p>
          <a:p>
            <a:pPr fontAlgn="base">
              <a:spcBef>
                <a:spcPct val="0"/>
              </a:spcBef>
              <a:spcAft>
                <a:spcPts val="1000"/>
              </a:spcAft>
            </a:pPr>
            <a:r>
              <a:rPr lang="sv-SE" dirty="0"/>
              <a:t>Kunskap inhämtas tex genom:</a:t>
            </a:r>
            <a:br>
              <a:rPr lang="sv-SE" dirty="0"/>
            </a:br>
            <a:r>
              <a:rPr lang="sv-SE" i="1" dirty="0"/>
              <a:t>Riktlinjer för förskrivning.</a:t>
            </a:r>
            <a:br>
              <a:rPr lang="sv-SE" i="1" dirty="0"/>
            </a:br>
            <a:r>
              <a:rPr lang="sv-SE" i="1" dirty="0"/>
              <a:t>Produktgenomgång digitalt eller via fysiska mässor. </a:t>
            </a:r>
          </a:p>
        </p:txBody>
      </p:sp>
      <p:sp>
        <p:nvSpPr>
          <p:cNvPr id="7" name="Platshållare för datum 6">
            <a:extLst>
              <a:ext uri="{FF2B5EF4-FFF2-40B4-BE49-F238E27FC236}">
                <a16:creationId xmlns:a16="http://schemas.microsoft.com/office/drawing/2014/main" id="{FD6033CD-B5D4-4D8E-91D0-61993F977463}"/>
              </a:ext>
            </a:extLst>
          </p:cNvPr>
          <p:cNvSpPr>
            <a:spLocks noGrp="1"/>
          </p:cNvSpPr>
          <p:nvPr>
            <p:ph type="dt" sz="half" idx="10"/>
          </p:nvPr>
        </p:nvSpPr>
        <p:spPr/>
        <p:txBody>
          <a:bodyPr/>
          <a:lstStyle/>
          <a:p>
            <a:r>
              <a:rPr lang="sv-SE" dirty="0"/>
              <a:t>2023-12-28</a:t>
            </a:r>
          </a:p>
        </p:txBody>
      </p:sp>
    </p:spTree>
    <p:extLst>
      <p:ext uri="{BB962C8B-B14F-4D97-AF65-F5344CB8AC3E}">
        <p14:creationId xmlns:p14="http://schemas.microsoft.com/office/powerpoint/2010/main" val="15248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8BF0811-486E-4671-8BB8-27D9D7AD02BC}"/>
              </a:ext>
            </a:extLst>
          </p:cNvPr>
          <p:cNvSpPr>
            <a:spLocks noGrp="1"/>
          </p:cNvSpPr>
          <p:nvPr>
            <p:ph type="ctrTitle"/>
          </p:nvPr>
        </p:nvSpPr>
        <p:spPr>
          <a:xfrm>
            <a:off x="1507067" y="791852"/>
            <a:ext cx="7766936" cy="3289953"/>
          </a:xfrm>
        </p:spPr>
        <p:txBody>
          <a:bodyPr/>
          <a:lstStyle/>
          <a:p>
            <a:pPr algn="l"/>
            <a:r>
              <a:rPr lang="sv-SE" sz="1800" dirty="0"/>
              <a:t>Riktlinjer:</a:t>
            </a:r>
            <a:br>
              <a:rPr lang="sv-SE" sz="1800" dirty="0"/>
            </a:br>
            <a:br>
              <a:rPr lang="sv-SE" sz="1800" dirty="0"/>
            </a:br>
            <a:r>
              <a:rPr lang="sv-SE" sz="1800" b="0" i="0" dirty="0">
                <a:solidFill>
                  <a:schemeClr val="tx1"/>
                </a:solidFill>
                <a:effectLst/>
                <a:latin typeface="+mn-lt"/>
              </a:rPr>
              <a:t>04 33 06 Hjälpmedel för </a:t>
            </a:r>
            <a:r>
              <a:rPr lang="sv-SE" sz="1800" dirty="0">
                <a:solidFill>
                  <a:schemeClr val="tx1"/>
                </a:solidFill>
                <a:latin typeface="+mn-lt"/>
              </a:rPr>
              <a:t>att bevara hud och vävnad intakt vid liggande </a:t>
            </a:r>
            <a:br>
              <a:rPr lang="sv-SE" sz="1800" b="0" i="0" dirty="0">
                <a:solidFill>
                  <a:schemeClr val="tx1"/>
                </a:solidFill>
                <a:effectLst/>
                <a:latin typeface="+mn-lt"/>
              </a:rPr>
            </a:br>
            <a:r>
              <a:rPr lang="sv-SE" sz="1800" b="0" i="0" dirty="0">
                <a:solidFill>
                  <a:schemeClr val="tx1"/>
                </a:solidFill>
                <a:effectLst/>
                <a:latin typeface="+mn-lt"/>
              </a:rPr>
              <a:t>04 33 09 Specialutrustning för</a:t>
            </a:r>
            <a:r>
              <a:rPr lang="sv-SE" sz="1800" dirty="0">
                <a:solidFill>
                  <a:schemeClr val="tx1"/>
                </a:solidFill>
                <a:latin typeface="+mn-lt"/>
              </a:rPr>
              <a:t> att bevara hud och vävnad intakt</a:t>
            </a:r>
            <a:br>
              <a:rPr lang="sv-SE" sz="1800" dirty="0">
                <a:solidFill>
                  <a:schemeClr val="tx1"/>
                </a:solidFill>
                <a:latin typeface="+mn-lt"/>
              </a:rPr>
            </a:br>
            <a:r>
              <a:rPr lang="sv-SE" sz="1800" dirty="0">
                <a:solidFill>
                  <a:schemeClr val="tx1"/>
                </a:solidFill>
                <a:effectLst/>
                <a:latin typeface="+mn-lt"/>
                <a:ea typeface="Calibri" panose="020F0502020204030204" pitchFamily="34" charset="0"/>
              </a:rPr>
              <a:t>09 06 03 Huvudskydd</a:t>
            </a:r>
            <a:br>
              <a:rPr lang="sv-SE" sz="1800" b="0" i="0" dirty="0">
                <a:solidFill>
                  <a:schemeClr val="tx1"/>
                </a:solidFill>
                <a:effectLst/>
                <a:latin typeface="+mn-lt"/>
              </a:rPr>
            </a:br>
            <a:r>
              <a:rPr lang="sv-SE" sz="1800" b="0" i="0" dirty="0">
                <a:solidFill>
                  <a:schemeClr val="tx1"/>
                </a:solidFill>
                <a:effectLst/>
                <a:latin typeface="+mn-lt"/>
              </a:rPr>
              <a:t>22 28 </a:t>
            </a:r>
            <a:r>
              <a:rPr lang="sv-SE" sz="1800" dirty="0">
                <a:solidFill>
                  <a:schemeClr val="tx1"/>
                </a:solidFill>
                <a:latin typeface="+mn-lt"/>
              </a:rPr>
              <a:t>12</a:t>
            </a:r>
            <a:r>
              <a:rPr lang="sv-SE" sz="1800" b="0" i="0" dirty="0">
                <a:solidFill>
                  <a:schemeClr val="tx1"/>
                </a:solidFill>
                <a:effectLst/>
                <a:latin typeface="+mn-lt"/>
              </a:rPr>
              <a:t> Hjälpmedel för </a:t>
            </a:r>
            <a:r>
              <a:rPr lang="sv-SE" sz="1800" b="0" i="0" dirty="0" err="1">
                <a:solidFill>
                  <a:schemeClr val="tx1"/>
                </a:solidFill>
                <a:effectLst/>
                <a:latin typeface="+mn-lt"/>
              </a:rPr>
              <a:t>minnesstöd</a:t>
            </a:r>
            <a:r>
              <a:rPr lang="sv-SE" sz="1800" b="0" i="0" dirty="0">
                <a:solidFill>
                  <a:schemeClr val="tx1"/>
                </a:solidFill>
                <a:effectLst/>
                <a:latin typeface="+mn-lt"/>
              </a:rPr>
              <a:t> inkl. medicinpåminnare</a:t>
            </a:r>
            <a:br>
              <a:rPr lang="sv-SE" sz="1800" dirty="0">
                <a:solidFill>
                  <a:schemeClr val="tx1"/>
                </a:solidFill>
                <a:effectLst/>
                <a:latin typeface="+mn-lt"/>
                <a:ea typeface="Calibri" panose="020F0502020204030204" pitchFamily="34" charset="0"/>
              </a:rPr>
            </a:br>
            <a:r>
              <a:rPr lang="sv-SE" sz="1800" dirty="0">
                <a:solidFill>
                  <a:schemeClr val="tx1"/>
                </a:solidFill>
                <a:effectLst/>
                <a:latin typeface="+mn-lt"/>
                <a:ea typeface="Calibri" panose="020F0502020204030204" pitchFamily="34" charset="0"/>
              </a:rPr>
              <a:t>22 28 </a:t>
            </a:r>
            <a:r>
              <a:rPr lang="sv-SE" sz="1800" dirty="0">
                <a:solidFill>
                  <a:schemeClr val="tx1"/>
                </a:solidFill>
                <a:latin typeface="+mn-lt"/>
                <a:ea typeface="Calibri" panose="020F0502020204030204" pitchFamily="34" charset="0"/>
              </a:rPr>
              <a:t>03 </a:t>
            </a:r>
            <a:r>
              <a:rPr lang="sv-SE" sz="1800" dirty="0">
                <a:solidFill>
                  <a:schemeClr val="tx1"/>
                </a:solidFill>
                <a:effectLst/>
                <a:latin typeface="+mn-lt"/>
                <a:ea typeface="Calibri" panose="020F0502020204030204" pitchFamily="34" charset="0"/>
              </a:rPr>
              <a:t>Ur och klockor</a:t>
            </a:r>
            <a:br>
              <a:rPr lang="sv-SE" sz="1800" dirty="0">
                <a:solidFill>
                  <a:schemeClr val="tx1"/>
                </a:solidFill>
                <a:effectLst/>
                <a:latin typeface="+mn-lt"/>
                <a:ea typeface="Calibri" panose="020F0502020204030204" pitchFamily="34" charset="0"/>
              </a:rPr>
            </a:br>
            <a:endParaRPr lang="sv-SE" sz="1800" dirty="0">
              <a:solidFill>
                <a:schemeClr val="tx1"/>
              </a:solidFill>
            </a:endParaRPr>
          </a:p>
        </p:txBody>
      </p:sp>
      <p:sp>
        <p:nvSpPr>
          <p:cNvPr id="8" name="Underrubrik 7">
            <a:extLst>
              <a:ext uri="{FF2B5EF4-FFF2-40B4-BE49-F238E27FC236}">
                <a16:creationId xmlns:a16="http://schemas.microsoft.com/office/drawing/2014/main" id="{E6F06A92-C18A-4241-A7AA-41703DFC3E1A}"/>
              </a:ext>
            </a:extLst>
          </p:cNvPr>
          <p:cNvSpPr>
            <a:spLocks noGrp="1"/>
          </p:cNvSpPr>
          <p:nvPr>
            <p:ph type="subTitle" idx="1"/>
          </p:nvPr>
        </p:nvSpPr>
        <p:spPr>
          <a:xfrm>
            <a:off x="1507067" y="4807669"/>
            <a:ext cx="7766936" cy="889465"/>
          </a:xfrm>
        </p:spPr>
        <p:txBody>
          <a:bodyPr>
            <a:normAutofit/>
          </a:bodyPr>
          <a:lstStyle/>
          <a:p>
            <a:endParaRPr lang="sv-SE" dirty="0">
              <a:hlinkClick r:id="rId3"/>
            </a:endParaRPr>
          </a:p>
          <a:p>
            <a:r>
              <a:rPr lang="sv-SE" dirty="0">
                <a:hlinkClick r:id="rId3"/>
              </a:rPr>
              <a:t>www.regionvarmland.se/hjalpmedelsservice</a:t>
            </a:r>
            <a:endParaRPr lang="sv-SE" dirty="0"/>
          </a:p>
          <a:p>
            <a:pPr algn="l"/>
            <a:endParaRPr lang="sv-SE" dirty="0"/>
          </a:p>
        </p:txBody>
      </p:sp>
    </p:spTree>
    <p:extLst>
      <p:ext uri="{BB962C8B-B14F-4D97-AF65-F5344CB8AC3E}">
        <p14:creationId xmlns:p14="http://schemas.microsoft.com/office/powerpoint/2010/main" val="306443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7013" y="972000"/>
            <a:ext cx="9356483" cy="1519530"/>
          </a:xfrm>
        </p:spPr>
        <p:txBody>
          <a:bodyPr anchor="b">
            <a:normAutofit/>
          </a:bodyPr>
          <a:lstStyle/>
          <a:p>
            <a:r>
              <a:rPr lang="sv-SE" sz="4000" b="0" dirty="0">
                <a:solidFill>
                  <a:srgbClr val="002060"/>
                </a:solidFill>
                <a:latin typeface="Calibri Light" panose="020F0302020204030204" pitchFamily="34" charset="0"/>
                <a:cs typeface="Calibri Light" panose="020F0302020204030204" pitchFamily="34" charset="0"/>
              </a:rPr>
              <a:t>Trycksårsförekomst </a:t>
            </a:r>
            <a:br>
              <a:rPr lang="sv-SE" sz="4000" b="0" dirty="0">
                <a:solidFill>
                  <a:srgbClr val="002060"/>
                </a:solidFill>
                <a:latin typeface="Calibri Light" panose="020F0302020204030204" pitchFamily="34" charset="0"/>
                <a:cs typeface="Calibri Light" panose="020F0302020204030204" pitchFamily="34" charset="0"/>
              </a:rPr>
            </a:br>
            <a:r>
              <a:rPr lang="sv-SE" b="0" dirty="0">
                <a:latin typeface="Calibri Light" panose="020F0302020204030204" pitchFamily="34" charset="0"/>
                <a:cs typeface="Calibri Light" panose="020F0302020204030204" pitchFamily="34" charset="0"/>
              </a:rPr>
              <a:t> </a:t>
            </a:r>
          </a:p>
        </p:txBody>
      </p:sp>
      <p:sp>
        <p:nvSpPr>
          <p:cNvPr id="3" name="Platshållare för innehåll 2">
            <a:extLst>
              <a:ext uri="{FF2B5EF4-FFF2-40B4-BE49-F238E27FC236}">
                <a16:creationId xmlns:a16="http://schemas.microsoft.com/office/drawing/2014/main" id="{3E4C1976-D806-481A-9AB4-02C8ACAE4854}"/>
              </a:ext>
            </a:extLst>
          </p:cNvPr>
          <p:cNvSpPr>
            <a:spLocks noGrp="1"/>
          </p:cNvSpPr>
          <p:nvPr>
            <p:ph sz="half" idx="1"/>
          </p:nvPr>
        </p:nvSpPr>
        <p:spPr>
          <a:xfrm>
            <a:off x="1057013" y="2617364"/>
            <a:ext cx="4932725" cy="3106635"/>
          </a:xfrm>
        </p:spPr>
        <p:txBody>
          <a:bodyPr>
            <a:normAutofit/>
          </a:bodyPr>
          <a:lstStyle/>
          <a:p>
            <a:pPr lvl="1">
              <a:lnSpc>
                <a:spcPct val="90000"/>
              </a:lnSpc>
            </a:pPr>
            <a:endParaRPr lang="sv-SE" dirty="0">
              <a:latin typeface="Calibri Light" panose="020F0302020204030204" pitchFamily="34" charset="0"/>
              <a:cs typeface="Calibri Light" panose="020F0302020204030204" pitchFamily="34" charset="0"/>
            </a:endParaRPr>
          </a:p>
          <a:p>
            <a:pPr lvl="1">
              <a:lnSpc>
                <a:spcPct val="90000"/>
              </a:lnSpc>
            </a:pPr>
            <a:r>
              <a:rPr lang="sv-SE" dirty="0">
                <a:latin typeface="Calibri Light" panose="020F0302020204030204" pitchFamily="34" charset="0"/>
                <a:cs typeface="Calibri Light" panose="020F0302020204030204" pitchFamily="34" charset="0"/>
              </a:rPr>
              <a:t>Trycksår är en av de vanligast förekommande </a:t>
            </a:r>
            <a:r>
              <a:rPr lang="sv-SE" dirty="0" err="1">
                <a:latin typeface="Calibri Light" panose="020F0302020204030204" pitchFamily="34" charset="0"/>
                <a:cs typeface="Calibri Light" panose="020F0302020204030204" pitchFamily="34" charset="0"/>
              </a:rPr>
              <a:t>vårdskadorna</a:t>
            </a:r>
            <a:r>
              <a:rPr lang="sv-SE" dirty="0">
                <a:latin typeface="Calibri Light" panose="020F0302020204030204" pitchFamily="34" charset="0"/>
                <a:cs typeface="Calibri Light" panose="020F0302020204030204" pitchFamily="34" charset="0"/>
              </a:rPr>
              <a:t> i hälso-och sjukvård, både inom kommun och Region</a:t>
            </a:r>
          </a:p>
          <a:p>
            <a:pPr marL="457200" lvl="1" indent="0">
              <a:lnSpc>
                <a:spcPct val="90000"/>
              </a:lnSpc>
              <a:buNone/>
            </a:pPr>
            <a:endParaRPr lang="sv-SE" dirty="0">
              <a:latin typeface="Calibri Light" panose="020F0302020204030204" pitchFamily="34" charset="0"/>
              <a:cs typeface="Calibri Light" panose="020F0302020204030204" pitchFamily="34" charset="0"/>
            </a:endParaRPr>
          </a:p>
          <a:p>
            <a:pPr lvl="1">
              <a:lnSpc>
                <a:spcPct val="90000"/>
              </a:lnSpc>
            </a:pPr>
            <a:r>
              <a:rPr lang="sv-SE" dirty="0">
                <a:latin typeface="Calibri Light" panose="020F0302020204030204" pitchFamily="34" charset="0"/>
                <a:cs typeface="Calibri Light" panose="020F0302020204030204" pitchFamily="34" charset="0"/>
              </a:rPr>
              <a:t>Nästan alla trycksår kan förebyggas</a:t>
            </a:r>
          </a:p>
        </p:txBody>
      </p:sp>
      <p:pic>
        <p:nvPicPr>
          <p:cNvPr id="6" name="Bildobjekt 5">
            <a:extLst>
              <a:ext uri="{FF2B5EF4-FFF2-40B4-BE49-F238E27FC236}">
                <a16:creationId xmlns:a16="http://schemas.microsoft.com/office/drawing/2014/main" id="{C51A7F18-EB28-42A1-81B5-A938DA3176EC}"/>
              </a:ext>
            </a:extLst>
          </p:cNvPr>
          <p:cNvPicPr>
            <a:picLocks noChangeAspect="1"/>
          </p:cNvPicPr>
          <p:nvPr/>
        </p:nvPicPr>
        <p:blipFill rotWithShape="1">
          <a:blip r:embed="rId3"/>
          <a:srcRect r="4167"/>
          <a:stretch/>
        </p:blipFill>
        <p:spPr>
          <a:xfrm>
            <a:off x="6521787" y="1593596"/>
            <a:ext cx="4524589" cy="3540983"/>
          </a:xfrm>
          <a:prstGeom prst="rect">
            <a:avLst/>
          </a:prstGeom>
          <a:noFill/>
        </p:spPr>
      </p:pic>
      <p:sp>
        <p:nvSpPr>
          <p:cNvPr id="4" name="Platshållare för datum 3">
            <a:extLst>
              <a:ext uri="{FF2B5EF4-FFF2-40B4-BE49-F238E27FC236}">
                <a16:creationId xmlns:a16="http://schemas.microsoft.com/office/drawing/2014/main" id="{2CCAA978-9526-4F88-AE95-94EF297C9C5D}"/>
              </a:ext>
            </a:extLst>
          </p:cNvPr>
          <p:cNvSpPr>
            <a:spLocks noGrp="1"/>
          </p:cNvSpPr>
          <p:nvPr>
            <p:ph type="dt" sz="half" idx="10"/>
          </p:nvPr>
        </p:nvSpPr>
        <p:spPr/>
        <p:txBody>
          <a:bodyPr/>
          <a:lstStyle/>
          <a:p>
            <a:r>
              <a:rPr lang="sv-SE" dirty="0"/>
              <a:t>2023-12-28</a:t>
            </a:r>
          </a:p>
        </p:txBody>
      </p:sp>
    </p:spTree>
    <p:extLst>
      <p:ext uri="{BB962C8B-B14F-4D97-AF65-F5344CB8AC3E}">
        <p14:creationId xmlns:p14="http://schemas.microsoft.com/office/powerpoint/2010/main" val="317058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5342" y="820361"/>
            <a:ext cx="10763265" cy="1184608"/>
          </a:xfrm>
        </p:spPr>
        <p:txBody>
          <a:bodyPr/>
          <a:lstStyle/>
          <a:p>
            <a:r>
              <a:rPr lang="sv-SE" b="0" dirty="0">
                <a:solidFill>
                  <a:schemeClr val="accent5">
                    <a:lumMod val="50000"/>
                  </a:schemeClr>
                </a:solidFill>
                <a:latin typeface="Calibri Light" panose="020F0302020204030204" pitchFamily="34" charset="0"/>
                <a:cs typeface="Calibri Light" panose="020F0302020204030204" pitchFamily="34" charset="0"/>
              </a:rPr>
              <a:t>Hudbedömning</a:t>
            </a:r>
          </a:p>
        </p:txBody>
      </p:sp>
      <p:graphicFrame>
        <p:nvGraphicFramePr>
          <p:cNvPr id="4" name="Platshållare för innehåll 3"/>
          <p:cNvGraphicFramePr>
            <a:graphicFrameLocks noGrp="1"/>
          </p:cNvGraphicFramePr>
          <p:nvPr>
            <p:ph idx="1"/>
          </p:nvPr>
        </p:nvGraphicFramePr>
        <p:xfrm>
          <a:off x="805343" y="2332139"/>
          <a:ext cx="5738070" cy="3028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objekt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7949" y="1359017"/>
            <a:ext cx="3236499" cy="3773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Platshållare för datum 4">
            <a:extLst>
              <a:ext uri="{FF2B5EF4-FFF2-40B4-BE49-F238E27FC236}">
                <a16:creationId xmlns:a16="http://schemas.microsoft.com/office/drawing/2014/main" id="{C6480485-BC9F-411E-B1EC-422D1B4E03A1}"/>
              </a:ext>
            </a:extLst>
          </p:cNvPr>
          <p:cNvSpPr>
            <a:spLocks noGrp="1"/>
          </p:cNvSpPr>
          <p:nvPr>
            <p:ph type="dt" sz="half" idx="10"/>
          </p:nvPr>
        </p:nvSpPr>
        <p:spPr/>
        <p:txBody>
          <a:bodyPr/>
          <a:lstStyle/>
          <a:p>
            <a:pPr>
              <a:defRPr/>
            </a:pPr>
            <a:r>
              <a:rPr lang="sv-SE" dirty="0"/>
              <a:t>2023-12-28</a:t>
            </a:r>
          </a:p>
        </p:txBody>
      </p:sp>
    </p:spTree>
    <p:extLst>
      <p:ext uri="{BB962C8B-B14F-4D97-AF65-F5344CB8AC3E}">
        <p14:creationId xmlns:p14="http://schemas.microsoft.com/office/powerpoint/2010/main" val="2080619847"/>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3666</TotalTime>
  <Words>2328</Words>
  <Application>Microsoft Office PowerPoint</Application>
  <PresentationFormat>Bredbild</PresentationFormat>
  <Paragraphs>227</Paragraphs>
  <Slides>20</Slides>
  <Notes>17</Notes>
  <HiddenSlides>0</HiddenSlides>
  <MMClips>0</MMClips>
  <ScaleCrop>false</ScaleCrop>
  <HeadingPairs>
    <vt:vector size="6" baseType="variant">
      <vt:variant>
        <vt:lpstr>Använt teckensnitt</vt:lpstr>
      </vt:variant>
      <vt:variant>
        <vt:i4>10</vt:i4>
      </vt:variant>
      <vt:variant>
        <vt:lpstr>Tema</vt:lpstr>
      </vt:variant>
      <vt:variant>
        <vt:i4>4</vt:i4>
      </vt:variant>
      <vt:variant>
        <vt:lpstr>Bildrubriker</vt:lpstr>
      </vt:variant>
      <vt:variant>
        <vt:i4>20</vt:i4>
      </vt:variant>
    </vt:vector>
  </HeadingPairs>
  <TitlesOfParts>
    <vt:vector size="34" baseType="lpstr">
      <vt:lpstr>Arial</vt:lpstr>
      <vt:lpstr>Calibri</vt:lpstr>
      <vt:lpstr>Calibri Light</vt:lpstr>
      <vt:lpstr>Century Gothic</vt:lpstr>
      <vt:lpstr>Courier New</vt:lpstr>
      <vt:lpstr>Segoe UI</vt:lpstr>
      <vt:lpstr>Symbol</vt:lpstr>
      <vt:lpstr>Times New Roman</vt:lpstr>
      <vt:lpstr>Trebuchet MS</vt:lpstr>
      <vt:lpstr>Wingdings 3</vt:lpstr>
      <vt:lpstr>Region Varmland</vt:lpstr>
      <vt:lpstr>Region Varmland Grå</vt:lpstr>
      <vt:lpstr>Stor rubrik</vt:lpstr>
      <vt:lpstr>Fasett</vt:lpstr>
      <vt:lpstr>Utbildning  Kompetenskrav för sjuksköterskor inom hjälpmedelsnämndens ansvarsområde</vt:lpstr>
      <vt:lpstr>CHECKLISTA för utbildningen </vt:lpstr>
      <vt:lpstr>Utbildningar Hjälpmedelsservice</vt:lpstr>
      <vt:lpstr>Regionen och kommunerna i Värmland samverkar i en gemensam nämnd</vt:lpstr>
      <vt:lpstr>  Hjälpmedel  Förordning (EU) 2017/745 om medicintekniska produkter (MDR)  SFS 2021:600 Lag med kompletterande bestämmelser till EU:s förordning om medicintekniska produkter  SFS 2021:631 Förordning med kompletterande bestämmelse till EU:s förordning om medicintekniska produkter  HSLF-FS 2021:52 Socialstyrelsens föreskrifter om användning av medicintekniska produkter i hälso- och sjukvården  HSLF-FS 2021:32 Läkemedelsverkets föreskrifter om kompletterande bestämmelser till EU:s förordning om medicintekniska produkter     </vt:lpstr>
      <vt:lpstr>KOMPETENSKRAV FÖR FÖRSKRIVARE  Personal som förskriver hjälpmedel ska ha den kompetens som krävs  för att förskrivningsprocessen ska utföras med hög kvalitet</vt:lpstr>
      <vt:lpstr>Riktlinjer:  04 33 06 Hjälpmedel för att bevara hud och vävnad intakt vid liggande  04 33 09 Specialutrustning för att bevara hud och vävnad intakt 09 06 03 Huvudskydd 22 28 12 Hjälpmedel för minnesstöd inkl. medicinpåminnare 22 28 03 Ur och klockor </vt:lpstr>
      <vt:lpstr>Trycksårsförekomst   </vt:lpstr>
      <vt:lpstr>Hudbedömning</vt:lpstr>
      <vt:lpstr>Trycksårsklassifikation </vt:lpstr>
      <vt:lpstr>Lokalisation av trycksår</vt:lpstr>
      <vt:lpstr>Teamarbete - trycksårsprevention</vt:lpstr>
      <vt:lpstr>Trycksårsprevention och behandling</vt:lpstr>
      <vt:lpstr>Madrasser och dynor</vt:lpstr>
      <vt:lpstr>Lägesändring och positionering </vt:lpstr>
      <vt:lpstr>Friktionsminskande- och avlastande hjälpmedel</vt:lpstr>
      <vt:lpstr>Ur HSLF-FS 2021:52</vt:lpstr>
      <vt:lpstr>Förskrivningsprocessen​</vt:lpstr>
      <vt:lpstr>Riskbedömning, utförs vid förskrivning</vt:lpstr>
      <vt:lpstr>Diskussionsfrågor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Förskrivarutbildning grund</dc:title>
  <dc:creator>Kristina Söderbäck</dc:creator>
  <cp:lastModifiedBy>Maria Brefält-Gärdt</cp:lastModifiedBy>
  <cp:revision>119</cp:revision>
  <cp:lastPrinted>2023-12-18T09:05:00Z</cp:lastPrinted>
  <dcterms:created xsi:type="dcterms:W3CDTF">2019-10-21T11:30:22Z</dcterms:created>
  <dcterms:modified xsi:type="dcterms:W3CDTF">2023-12-28T07:42:56Z</dcterms:modified>
</cp:coreProperties>
</file>