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4266" r:id="rId5"/>
    <p:sldId id="11944" r:id="rId6"/>
    <p:sldId id="11945" r:id="rId7"/>
    <p:sldId id="4268" r:id="rId8"/>
    <p:sldId id="306" r:id="rId9"/>
    <p:sldId id="11934" r:id="rId10"/>
    <p:sldId id="307" r:id="rId11"/>
    <p:sldId id="11929" r:id="rId12"/>
    <p:sldId id="298" r:id="rId13"/>
    <p:sldId id="11935" r:id="rId14"/>
    <p:sldId id="11941" r:id="rId15"/>
    <p:sldId id="11946"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13BAB-8859-451D-97AD-2CB4BDC13C21}" v="17" dt="2023-12-14T09:21:08.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57" autoAdjust="0"/>
  </p:normalViewPr>
  <p:slideViewPr>
    <p:cSldViewPr snapToGrid="0">
      <p:cViewPr>
        <p:scale>
          <a:sx n="50" d="100"/>
          <a:sy n="50" d="100"/>
        </p:scale>
        <p:origin x="2874"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Svensson" userId="9cf0b2e3-3d1f-4b76-bfcc-aa5c8e2d31c1" providerId="ADAL" clId="{CF113BAB-8859-451D-97AD-2CB4BDC13C21}"/>
    <pc:docChg chg="undo redo custSel addSld delSld modSld">
      <pc:chgData name="Karin Svensson" userId="9cf0b2e3-3d1f-4b76-bfcc-aa5c8e2d31c1" providerId="ADAL" clId="{CF113BAB-8859-451D-97AD-2CB4BDC13C21}" dt="2023-12-14T09:24:10.401" v="1318" actId="1076"/>
      <pc:docMkLst>
        <pc:docMk/>
      </pc:docMkLst>
      <pc:sldChg chg="modSp mod">
        <pc:chgData name="Karin Svensson" userId="9cf0b2e3-3d1f-4b76-bfcc-aa5c8e2d31c1" providerId="ADAL" clId="{CF113BAB-8859-451D-97AD-2CB4BDC13C21}" dt="2023-12-13T15:29:50.025" v="795" actId="255"/>
        <pc:sldMkLst>
          <pc:docMk/>
          <pc:sldMk cId="2019907643" sldId="298"/>
        </pc:sldMkLst>
        <pc:spChg chg="mod">
          <ac:chgData name="Karin Svensson" userId="9cf0b2e3-3d1f-4b76-bfcc-aa5c8e2d31c1" providerId="ADAL" clId="{CF113BAB-8859-451D-97AD-2CB4BDC13C21}" dt="2023-12-13T15:29:50.025" v="795" actId="255"/>
          <ac:spMkLst>
            <pc:docMk/>
            <pc:sldMk cId="2019907643" sldId="298"/>
            <ac:spMk id="23" creationId="{F84508B9-0AD7-40E5-9554-842DFBFD963F}"/>
          </ac:spMkLst>
        </pc:spChg>
      </pc:sldChg>
      <pc:sldChg chg="delSp modSp mod">
        <pc:chgData name="Karin Svensson" userId="9cf0b2e3-3d1f-4b76-bfcc-aa5c8e2d31c1" providerId="ADAL" clId="{CF113BAB-8859-451D-97AD-2CB4BDC13C21}" dt="2023-12-13T15:27:05.098" v="677" actId="948"/>
        <pc:sldMkLst>
          <pc:docMk/>
          <pc:sldMk cId="2673244448" sldId="306"/>
        </pc:sldMkLst>
        <pc:spChg chg="mod">
          <ac:chgData name="Karin Svensson" userId="9cf0b2e3-3d1f-4b76-bfcc-aa5c8e2d31c1" providerId="ADAL" clId="{CF113BAB-8859-451D-97AD-2CB4BDC13C21}" dt="2023-12-13T15:14:38.817" v="87" actId="255"/>
          <ac:spMkLst>
            <pc:docMk/>
            <pc:sldMk cId="2673244448" sldId="306"/>
            <ac:spMk id="2" creationId="{8E9CAED9-CD6F-685E-C144-3BF3AF7FFC35}"/>
          </ac:spMkLst>
        </pc:spChg>
        <pc:spChg chg="del mod">
          <ac:chgData name="Karin Svensson" userId="9cf0b2e3-3d1f-4b76-bfcc-aa5c8e2d31c1" providerId="ADAL" clId="{CF113BAB-8859-451D-97AD-2CB4BDC13C21}" dt="2023-12-13T15:14:19.115" v="51" actId="478"/>
          <ac:spMkLst>
            <pc:docMk/>
            <pc:sldMk cId="2673244448" sldId="306"/>
            <ac:spMk id="3" creationId="{61EF6E0D-DFCA-4498-AC01-57EE3DF3AEE1}"/>
          </ac:spMkLst>
        </pc:spChg>
        <pc:spChg chg="mod">
          <ac:chgData name="Karin Svensson" userId="9cf0b2e3-3d1f-4b76-bfcc-aa5c8e2d31c1" providerId="ADAL" clId="{CF113BAB-8859-451D-97AD-2CB4BDC13C21}" dt="2023-12-13T15:27:05.098" v="677" actId="948"/>
          <ac:spMkLst>
            <pc:docMk/>
            <pc:sldMk cId="2673244448" sldId="306"/>
            <ac:spMk id="7" creationId="{685FABC1-38CA-7016-4E49-F6AF57D2B5DD}"/>
          </ac:spMkLst>
        </pc:spChg>
      </pc:sldChg>
      <pc:sldChg chg="addSp delSp modSp mod">
        <pc:chgData name="Karin Svensson" userId="9cf0b2e3-3d1f-4b76-bfcc-aa5c8e2d31c1" providerId="ADAL" clId="{CF113BAB-8859-451D-97AD-2CB4BDC13C21}" dt="2023-12-14T09:23:27.066" v="1306" actId="1076"/>
        <pc:sldMkLst>
          <pc:docMk/>
          <pc:sldMk cId="3577124642" sldId="307"/>
        </pc:sldMkLst>
        <pc:spChg chg="del">
          <ac:chgData name="Karin Svensson" userId="9cf0b2e3-3d1f-4b76-bfcc-aa5c8e2d31c1" providerId="ADAL" clId="{CF113BAB-8859-451D-97AD-2CB4BDC13C21}" dt="2023-12-13T15:27:25.382" v="678" actId="478"/>
          <ac:spMkLst>
            <pc:docMk/>
            <pc:sldMk cId="3577124642" sldId="307"/>
            <ac:spMk id="3" creationId="{61EF6E0D-DFCA-4498-AC01-57EE3DF3AEE1}"/>
          </ac:spMkLst>
        </pc:spChg>
        <pc:spChg chg="mod">
          <ac:chgData name="Karin Svensson" userId="9cf0b2e3-3d1f-4b76-bfcc-aa5c8e2d31c1" providerId="ADAL" clId="{CF113BAB-8859-451D-97AD-2CB4BDC13C21}" dt="2023-12-13T15:28:31.200" v="784" actId="20577"/>
          <ac:spMkLst>
            <pc:docMk/>
            <pc:sldMk cId="3577124642" sldId="307"/>
            <ac:spMk id="4" creationId="{00000000-0000-0000-0000-000000000000}"/>
          </ac:spMkLst>
        </pc:spChg>
        <pc:spChg chg="del">
          <ac:chgData name="Karin Svensson" userId="9cf0b2e3-3d1f-4b76-bfcc-aa5c8e2d31c1" providerId="ADAL" clId="{CF113BAB-8859-451D-97AD-2CB4BDC13C21}" dt="2023-12-13T15:27:39.709" v="751" actId="478"/>
          <ac:spMkLst>
            <pc:docMk/>
            <pc:sldMk cId="3577124642" sldId="307"/>
            <ac:spMk id="5" creationId="{0F0498E7-6675-CDD5-8A91-3D1405E806A0}"/>
          </ac:spMkLst>
        </pc:spChg>
        <pc:spChg chg="add mod">
          <ac:chgData name="Karin Svensson" userId="9cf0b2e3-3d1f-4b76-bfcc-aa5c8e2d31c1" providerId="ADAL" clId="{CF113BAB-8859-451D-97AD-2CB4BDC13C21}" dt="2023-12-13T15:27:52.909" v="759" actId="5793"/>
          <ac:spMkLst>
            <pc:docMk/>
            <pc:sldMk cId="3577124642" sldId="307"/>
            <ac:spMk id="6" creationId="{9B89DA7F-0CD2-A88E-BC34-EBBF2C611EE8}"/>
          </ac:spMkLst>
        </pc:spChg>
        <pc:picChg chg="mod">
          <ac:chgData name="Karin Svensson" userId="9cf0b2e3-3d1f-4b76-bfcc-aa5c8e2d31c1" providerId="ADAL" clId="{CF113BAB-8859-451D-97AD-2CB4BDC13C21}" dt="2023-12-14T09:23:27.066" v="1306" actId="1076"/>
          <ac:picMkLst>
            <pc:docMk/>
            <pc:sldMk cId="3577124642" sldId="307"/>
            <ac:picMk id="7" creationId="{25D58667-041B-AA2A-FBBA-E303B9DE5908}"/>
          </ac:picMkLst>
        </pc:picChg>
      </pc:sldChg>
      <pc:sldChg chg="modSp mod">
        <pc:chgData name="Karin Svensson" userId="9cf0b2e3-3d1f-4b76-bfcc-aa5c8e2d31c1" providerId="ADAL" clId="{CF113BAB-8859-451D-97AD-2CB4BDC13C21}" dt="2023-12-14T09:21:26.261" v="1290" actId="255"/>
        <pc:sldMkLst>
          <pc:docMk/>
          <pc:sldMk cId="347780115" sldId="4266"/>
        </pc:sldMkLst>
        <pc:spChg chg="mod">
          <ac:chgData name="Karin Svensson" userId="9cf0b2e3-3d1f-4b76-bfcc-aa5c8e2d31c1" providerId="ADAL" clId="{CF113BAB-8859-451D-97AD-2CB4BDC13C21}" dt="2023-12-14T09:21:26.261" v="1290" actId="255"/>
          <ac:spMkLst>
            <pc:docMk/>
            <pc:sldMk cId="347780115" sldId="4266"/>
            <ac:spMk id="8" creationId="{A0374778-2EA2-A40B-68E8-903981BDE333}"/>
          </ac:spMkLst>
        </pc:spChg>
      </pc:sldChg>
      <pc:sldChg chg="modSp mod modClrScheme chgLayout">
        <pc:chgData name="Karin Svensson" userId="9cf0b2e3-3d1f-4b76-bfcc-aa5c8e2d31c1" providerId="ADAL" clId="{CF113BAB-8859-451D-97AD-2CB4BDC13C21}" dt="2023-12-14T09:22:50.975" v="1302" actId="6549"/>
        <pc:sldMkLst>
          <pc:docMk/>
          <pc:sldMk cId="1474920934" sldId="4268"/>
        </pc:sldMkLst>
        <pc:spChg chg="mod">
          <ac:chgData name="Karin Svensson" userId="9cf0b2e3-3d1f-4b76-bfcc-aa5c8e2d31c1" providerId="ADAL" clId="{CF113BAB-8859-451D-97AD-2CB4BDC13C21}" dt="2023-12-14T09:22:24.014" v="1297" actId="790"/>
          <ac:spMkLst>
            <pc:docMk/>
            <pc:sldMk cId="1474920934" sldId="4268"/>
            <ac:spMk id="13" creationId="{324671F5-0837-D45F-0B72-5AA7D9661E82}"/>
          </ac:spMkLst>
        </pc:spChg>
        <pc:spChg chg="mod">
          <ac:chgData name="Karin Svensson" userId="9cf0b2e3-3d1f-4b76-bfcc-aa5c8e2d31c1" providerId="ADAL" clId="{CF113BAB-8859-451D-97AD-2CB4BDC13C21}" dt="2023-12-14T09:22:50.975" v="1302" actId="6549"/>
          <ac:spMkLst>
            <pc:docMk/>
            <pc:sldMk cId="1474920934" sldId="4268"/>
            <ac:spMk id="15" creationId="{C76BDF9E-A9C4-8EC5-4FCC-1E3E6206DBAB}"/>
          </ac:spMkLst>
        </pc:spChg>
        <pc:picChg chg="mod">
          <ac:chgData name="Karin Svensson" userId="9cf0b2e3-3d1f-4b76-bfcc-aa5c8e2d31c1" providerId="ADAL" clId="{CF113BAB-8859-451D-97AD-2CB4BDC13C21}" dt="2023-12-13T15:19:28.543" v="395" actId="1076"/>
          <ac:picMkLst>
            <pc:docMk/>
            <pc:sldMk cId="1474920934" sldId="4268"/>
            <ac:picMk id="8" creationId="{461FD7B8-9B58-5CAB-2080-C7028A44B624}"/>
          </ac:picMkLst>
        </pc:picChg>
      </pc:sldChg>
      <pc:sldChg chg="delSp modSp mod">
        <pc:chgData name="Karin Svensson" userId="9cf0b2e3-3d1f-4b76-bfcc-aa5c8e2d31c1" providerId="ADAL" clId="{CF113BAB-8859-451D-97AD-2CB4BDC13C21}" dt="2023-12-13T15:29:38.639" v="793" actId="1076"/>
        <pc:sldMkLst>
          <pc:docMk/>
          <pc:sldMk cId="113233167" sldId="11929"/>
        </pc:sldMkLst>
        <pc:spChg chg="del">
          <ac:chgData name="Karin Svensson" userId="9cf0b2e3-3d1f-4b76-bfcc-aa5c8e2d31c1" providerId="ADAL" clId="{CF113BAB-8859-451D-97AD-2CB4BDC13C21}" dt="2023-12-13T15:28:39.895" v="785" actId="478"/>
          <ac:spMkLst>
            <pc:docMk/>
            <pc:sldMk cId="113233167" sldId="11929"/>
            <ac:spMk id="4" creationId="{0F67CDB4-B96C-5D30-2FE4-441D1EDCAE3F}"/>
          </ac:spMkLst>
        </pc:spChg>
        <pc:spChg chg="mod">
          <ac:chgData name="Karin Svensson" userId="9cf0b2e3-3d1f-4b76-bfcc-aa5c8e2d31c1" providerId="ADAL" clId="{CF113BAB-8859-451D-97AD-2CB4BDC13C21}" dt="2023-12-13T15:29:14.024" v="790" actId="1076"/>
          <ac:spMkLst>
            <pc:docMk/>
            <pc:sldMk cId="113233167" sldId="11929"/>
            <ac:spMk id="5" creationId="{85F30137-042E-C92D-F919-618215F50C4E}"/>
          </ac:spMkLst>
        </pc:spChg>
        <pc:picChg chg="mod">
          <ac:chgData name="Karin Svensson" userId="9cf0b2e3-3d1f-4b76-bfcc-aa5c8e2d31c1" providerId="ADAL" clId="{CF113BAB-8859-451D-97AD-2CB4BDC13C21}" dt="2023-12-13T15:29:38.639" v="793" actId="1076"/>
          <ac:picMkLst>
            <pc:docMk/>
            <pc:sldMk cId="113233167" sldId="11929"/>
            <ac:picMk id="2" creationId="{6DEA4CB4-9883-CCE7-7ED5-6816D6E94221}"/>
          </ac:picMkLst>
        </pc:picChg>
      </pc:sldChg>
      <pc:sldChg chg="delSp modSp mod">
        <pc:chgData name="Karin Svensson" userId="9cf0b2e3-3d1f-4b76-bfcc-aa5c8e2d31c1" providerId="ADAL" clId="{CF113BAB-8859-451D-97AD-2CB4BDC13C21}" dt="2023-12-14T09:23:12.601" v="1304" actId="14100"/>
        <pc:sldMkLst>
          <pc:docMk/>
          <pc:sldMk cId="2874930933" sldId="11934"/>
        </pc:sldMkLst>
        <pc:spChg chg="mod">
          <ac:chgData name="Karin Svensson" userId="9cf0b2e3-3d1f-4b76-bfcc-aa5c8e2d31c1" providerId="ADAL" clId="{CF113BAB-8859-451D-97AD-2CB4BDC13C21}" dt="2023-12-13T15:26:03.256" v="665" actId="20577"/>
          <ac:spMkLst>
            <pc:docMk/>
            <pc:sldMk cId="2874930933" sldId="11934"/>
            <ac:spMk id="2" creationId="{8E9CAED9-CD6F-685E-C144-3BF3AF7FFC35}"/>
          </ac:spMkLst>
        </pc:spChg>
        <pc:spChg chg="del mod">
          <ac:chgData name="Karin Svensson" userId="9cf0b2e3-3d1f-4b76-bfcc-aa5c8e2d31c1" providerId="ADAL" clId="{CF113BAB-8859-451D-97AD-2CB4BDC13C21}" dt="2023-12-13T15:18:18.034" v="381" actId="478"/>
          <ac:spMkLst>
            <pc:docMk/>
            <pc:sldMk cId="2874930933" sldId="11934"/>
            <ac:spMk id="3" creationId="{61EF6E0D-DFCA-4498-AC01-57EE3DF3AEE1}"/>
          </ac:spMkLst>
        </pc:spChg>
        <pc:spChg chg="mod">
          <ac:chgData name="Karin Svensson" userId="9cf0b2e3-3d1f-4b76-bfcc-aa5c8e2d31c1" providerId="ADAL" clId="{CF113BAB-8859-451D-97AD-2CB4BDC13C21}" dt="2023-12-14T09:23:12.601" v="1304" actId="14100"/>
          <ac:spMkLst>
            <pc:docMk/>
            <pc:sldMk cId="2874930933" sldId="11934"/>
            <ac:spMk id="4" creationId="{FE49D3FB-4971-413E-B3E5-541408B4CD16}"/>
          </ac:spMkLst>
        </pc:spChg>
        <pc:picChg chg="del mod">
          <ac:chgData name="Karin Svensson" userId="9cf0b2e3-3d1f-4b76-bfcc-aa5c8e2d31c1" providerId="ADAL" clId="{CF113BAB-8859-451D-97AD-2CB4BDC13C21}" dt="2023-12-14T09:23:07.923" v="1303" actId="478"/>
          <ac:picMkLst>
            <pc:docMk/>
            <pc:sldMk cId="2874930933" sldId="11934"/>
            <ac:picMk id="6" creationId="{F50CDCAB-85D9-01A5-049E-87FC764CFA95}"/>
          </ac:picMkLst>
        </pc:picChg>
      </pc:sldChg>
      <pc:sldChg chg="addSp delSp modSp mod modAnim modNotesTx">
        <pc:chgData name="Karin Svensson" userId="9cf0b2e3-3d1f-4b76-bfcc-aa5c8e2d31c1" providerId="ADAL" clId="{CF113BAB-8859-451D-97AD-2CB4BDC13C21}" dt="2023-12-13T15:31:33.091" v="810" actId="14100"/>
        <pc:sldMkLst>
          <pc:docMk/>
          <pc:sldMk cId="3098733035" sldId="11935"/>
        </pc:sldMkLst>
        <pc:spChg chg="del mod">
          <ac:chgData name="Karin Svensson" userId="9cf0b2e3-3d1f-4b76-bfcc-aa5c8e2d31c1" providerId="ADAL" clId="{CF113BAB-8859-451D-97AD-2CB4BDC13C21}" dt="2023-12-13T15:31:13.797" v="805" actId="478"/>
          <ac:spMkLst>
            <pc:docMk/>
            <pc:sldMk cId="3098733035" sldId="11935"/>
            <ac:spMk id="4" creationId="{91819513-E090-5C22-C1F2-383549211166}"/>
          </ac:spMkLst>
        </pc:spChg>
        <pc:spChg chg="del mod">
          <ac:chgData name="Karin Svensson" userId="9cf0b2e3-3d1f-4b76-bfcc-aa5c8e2d31c1" providerId="ADAL" clId="{CF113BAB-8859-451D-97AD-2CB4BDC13C21}" dt="2023-12-13T15:31:16.511" v="806" actId="478"/>
          <ac:spMkLst>
            <pc:docMk/>
            <pc:sldMk cId="3098733035" sldId="11935"/>
            <ac:spMk id="5" creationId="{0BC5A4DF-DCA2-969C-5AB2-F168DA7C3DEA}"/>
          </ac:spMkLst>
        </pc:spChg>
        <pc:picChg chg="add mod">
          <ac:chgData name="Karin Svensson" userId="9cf0b2e3-3d1f-4b76-bfcc-aa5c8e2d31c1" providerId="ADAL" clId="{CF113BAB-8859-451D-97AD-2CB4BDC13C21}" dt="2023-12-13T15:31:33.091" v="810" actId="14100"/>
          <ac:picMkLst>
            <pc:docMk/>
            <pc:sldMk cId="3098733035" sldId="11935"/>
            <ac:picMk id="2" creationId="{FE274D16-7395-EAA8-F359-D44E47CC016B}"/>
          </ac:picMkLst>
        </pc:picChg>
      </pc:sldChg>
      <pc:sldChg chg="addSp delSp modSp mod modNotesTx">
        <pc:chgData name="Karin Svensson" userId="9cf0b2e3-3d1f-4b76-bfcc-aa5c8e2d31c1" providerId="ADAL" clId="{CF113BAB-8859-451D-97AD-2CB4BDC13C21}" dt="2023-12-14T09:24:10.401" v="1318" actId="1076"/>
        <pc:sldMkLst>
          <pc:docMk/>
          <pc:sldMk cId="2630929249" sldId="11941"/>
        </pc:sldMkLst>
        <pc:spChg chg="add mod">
          <ac:chgData name="Karin Svensson" userId="9cf0b2e3-3d1f-4b76-bfcc-aa5c8e2d31c1" providerId="ADAL" clId="{CF113BAB-8859-451D-97AD-2CB4BDC13C21}" dt="2023-12-14T09:24:10.401" v="1318" actId="1076"/>
          <ac:spMkLst>
            <pc:docMk/>
            <pc:sldMk cId="2630929249" sldId="11941"/>
            <ac:spMk id="2" creationId="{FF037B5E-4032-8F50-9E86-1F92CEA1F902}"/>
          </ac:spMkLst>
        </pc:spChg>
        <pc:spChg chg="del">
          <ac:chgData name="Karin Svensson" userId="9cf0b2e3-3d1f-4b76-bfcc-aa5c8e2d31c1" providerId="ADAL" clId="{CF113BAB-8859-451D-97AD-2CB4BDC13C21}" dt="2023-12-13T15:34:23.130" v="1142" actId="478"/>
          <ac:spMkLst>
            <pc:docMk/>
            <pc:sldMk cId="2630929249" sldId="11941"/>
            <ac:spMk id="7" creationId="{685FABC1-38CA-7016-4E49-F6AF57D2B5DD}"/>
          </ac:spMkLst>
        </pc:spChg>
        <pc:spChg chg="add del">
          <ac:chgData name="Karin Svensson" userId="9cf0b2e3-3d1f-4b76-bfcc-aa5c8e2d31c1" providerId="ADAL" clId="{CF113BAB-8859-451D-97AD-2CB4BDC13C21}" dt="2023-12-13T15:35:09.054" v="1149" actId="22"/>
          <ac:spMkLst>
            <pc:docMk/>
            <pc:sldMk cId="2630929249" sldId="11941"/>
            <ac:spMk id="9" creationId="{1D55D3ED-57B7-D21F-8F13-0D0A38CD7933}"/>
          </ac:spMkLst>
        </pc:spChg>
        <pc:spChg chg="mod">
          <ac:chgData name="Karin Svensson" userId="9cf0b2e3-3d1f-4b76-bfcc-aa5c8e2d31c1" providerId="ADAL" clId="{CF113BAB-8859-451D-97AD-2CB4BDC13C21}" dt="2023-12-13T15:37:47.594" v="1186" actId="5793"/>
          <ac:spMkLst>
            <pc:docMk/>
            <pc:sldMk cId="2630929249" sldId="11941"/>
            <ac:spMk id="10" creationId="{2FFA1637-1B92-3443-226D-E9F56A6F4538}"/>
          </ac:spMkLst>
        </pc:spChg>
        <pc:picChg chg="add del mod">
          <ac:chgData name="Karin Svensson" userId="9cf0b2e3-3d1f-4b76-bfcc-aa5c8e2d31c1" providerId="ADAL" clId="{CF113BAB-8859-451D-97AD-2CB4BDC13C21}" dt="2023-12-13T15:35:04.866" v="1147" actId="931"/>
          <ac:picMkLst>
            <pc:docMk/>
            <pc:sldMk cId="2630929249" sldId="11941"/>
            <ac:picMk id="5" creationId="{A0EDB960-1F6D-F9C3-5B2E-3089829A6208}"/>
          </ac:picMkLst>
        </pc:picChg>
        <pc:picChg chg="del">
          <ac:chgData name="Karin Svensson" userId="9cf0b2e3-3d1f-4b76-bfcc-aa5c8e2d31c1" providerId="ADAL" clId="{CF113BAB-8859-451D-97AD-2CB4BDC13C21}" dt="2023-12-13T15:34:31.465" v="1145" actId="478"/>
          <ac:picMkLst>
            <pc:docMk/>
            <pc:sldMk cId="2630929249" sldId="11941"/>
            <ac:picMk id="6" creationId="{F50CDCAB-85D9-01A5-049E-87FC764CFA95}"/>
          </ac:picMkLst>
        </pc:picChg>
        <pc:picChg chg="add del mod">
          <ac:chgData name="Karin Svensson" userId="9cf0b2e3-3d1f-4b76-bfcc-aa5c8e2d31c1" providerId="ADAL" clId="{CF113BAB-8859-451D-97AD-2CB4BDC13C21}" dt="2023-12-13T15:35:46.781" v="1154" actId="478"/>
          <ac:picMkLst>
            <pc:docMk/>
            <pc:sldMk cId="2630929249" sldId="11941"/>
            <ac:picMk id="12" creationId="{162B8E0B-6865-A8D9-BCAA-5F9D60B539A2}"/>
          </ac:picMkLst>
        </pc:picChg>
        <pc:picChg chg="add del mod">
          <ac:chgData name="Karin Svensson" userId="9cf0b2e3-3d1f-4b76-bfcc-aa5c8e2d31c1" providerId="ADAL" clId="{CF113BAB-8859-451D-97AD-2CB4BDC13C21}" dt="2023-12-14T09:20:56.107" v="1283" actId="478"/>
          <ac:picMkLst>
            <pc:docMk/>
            <pc:sldMk cId="2630929249" sldId="11941"/>
            <ac:picMk id="14" creationId="{8260F98F-DAB4-3FB0-79A7-9D3FC9FBC043}"/>
          </ac:picMkLst>
        </pc:picChg>
        <pc:picChg chg="add mod">
          <ac:chgData name="Karin Svensson" userId="9cf0b2e3-3d1f-4b76-bfcc-aa5c8e2d31c1" providerId="ADAL" clId="{CF113BAB-8859-451D-97AD-2CB4BDC13C21}" dt="2023-12-14T09:20:59.190" v="1285" actId="1076"/>
          <ac:picMkLst>
            <pc:docMk/>
            <pc:sldMk cId="2630929249" sldId="11941"/>
            <ac:picMk id="15" creationId="{938E9151-7A75-7A15-5B2A-73CEF5D50896}"/>
          </ac:picMkLst>
        </pc:picChg>
      </pc:sldChg>
      <pc:sldChg chg="modSp del mod modNotesTx">
        <pc:chgData name="Karin Svensson" userId="9cf0b2e3-3d1f-4b76-bfcc-aa5c8e2d31c1" providerId="ADAL" clId="{CF113BAB-8859-451D-97AD-2CB4BDC13C21}" dt="2023-12-14T09:20:28.263" v="1275" actId="47"/>
        <pc:sldMkLst>
          <pc:docMk/>
          <pc:sldMk cId="2449706208" sldId="11942"/>
        </pc:sldMkLst>
        <pc:spChg chg="mod">
          <ac:chgData name="Karin Svensson" userId="9cf0b2e3-3d1f-4b76-bfcc-aa5c8e2d31c1" providerId="ADAL" clId="{CF113BAB-8859-451D-97AD-2CB4BDC13C21}" dt="2023-12-13T15:38:48.361" v="1188" actId="21"/>
          <ac:spMkLst>
            <pc:docMk/>
            <pc:sldMk cId="2449706208" sldId="11942"/>
            <ac:spMk id="10" creationId="{2FFA1637-1B92-3443-226D-E9F56A6F4538}"/>
          </ac:spMkLst>
        </pc:spChg>
      </pc:sldChg>
      <pc:sldChg chg="modSp">
        <pc:chgData name="Karin Svensson" userId="9cf0b2e3-3d1f-4b76-bfcc-aa5c8e2d31c1" providerId="ADAL" clId="{CF113BAB-8859-451D-97AD-2CB4BDC13C21}" dt="2023-12-13T13:58:14.215" v="24" actId="1076"/>
        <pc:sldMkLst>
          <pc:docMk/>
          <pc:sldMk cId="1250508697" sldId="11944"/>
        </pc:sldMkLst>
        <pc:picChg chg="mod">
          <ac:chgData name="Karin Svensson" userId="9cf0b2e3-3d1f-4b76-bfcc-aa5c8e2d31c1" providerId="ADAL" clId="{CF113BAB-8859-451D-97AD-2CB4BDC13C21}" dt="2023-12-13T13:58:14.215" v="24" actId="1076"/>
          <ac:picMkLst>
            <pc:docMk/>
            <pc:sldMk cId="1250508697" sldId="11944"/>
            <ac:picMk id="2" creationId="{36876B67-7D2E-B90B-C214-0F0903A9652A}"/>
          </ac:picMkLst>
        </pc:picChg>
      </pc:sldChg>
      <pc:sldChg chg="modSp mod">
        <pc:chgData name="Karin Svensson" userId="9cf0b2e3-3d1f-4b76-bfcc-aa5c8e2d31c1" providerId="ADAL" clId="{CF113BAB-8859-451D-97AD-2CB4BDC13C21}" dt="2023-12-13T13:38:36.837" v="22" actId="1076"/>
        <pc:sldMkLst>
          <pc:docMk/>
          <pc:sldMk cId="2058202663" sldId="11945"/>
        </pc:sldMkLst>
        <pc:picChg chg="mod">
          <ac:chgData name="Karin Svensson" userId="9cf0b2e3-3d1f-4b76-bfcc-aa5c8e2d31c1" providerId="ADAL" clId="{CF113BAB-8859-451D-97AD-2CB4BDC13C21}" dt="2023-12-13T13:38:36.837" v="22" actId="1076"/>
          <ac:picMkLst>
            <pc:docMk/>
            <pc:sldMk cId="2058202663" sldId="11945"/>
            <ac:picMk id="3" creationId="{461FD7B8-9B58-5CAB-2080-C7028A44B624}"/>
          </ac:picMkLst>
        </pc:picChg>
      </pc:sldChg>
      <pc:sldChg chg="addSp delSp modSp add mod">
        <pc:chgData name="Karin Svensson" userId="9cf0b2e3-3d1f-4b76-bfcc-aa5c8e2d31c1" providerId="ADAL" clId="{CF113BAB-8859-451D-97AD-2CB4BDC13C21}" dt="2023-12-14T09:24:00.276" v="1316" actId="255"/>
        <pc:sldMkLst>
          <pc:docMk/>
          <pc:sldMk cId="59483380" sldId="11946"/>
        </pc:sldMkLst>
        <pc:spChg chg="mod">
          <ac:chgData name="Karin Svensson" userId="9cf0b2e3-3d1f-4b76-bfcc-aa5c8e2d31c1" providerId="ADAL" clId="{CF113BAB-8859-451D-97AD-2CB4BDC13C21}" dt="2023-12-14T09:24:00.276" v="1316" actId="255"/>
          <ac:spMkLst>
            <pc:docMk/>
            <pc:sldMk cId="59483380" sldId="11946"/>
            <ac:spMk id="2" creationId="{FF037B5E-4032-8F50-9E86-1F92CEA1F902}"/>
          </ac:spMkLst>
        </pc:spChg>
        <pc:spChg chg="mod">
          <ac:chgData name="Karin Svensson" userId="9cf0b2e3-3d1f-4b76-bfcc-aa5c8e2d31c1" providerId="ADAL" clId="{CF113BAB-8859-451D-97AD-2CB4BDC13C21}" dt="2023-12-14T09:19:33.466" v="1266" actId="20577"/>
          <ac:spMkLst>
            <pc:docMk/>
            <pc:sldMk cId="59483380" sldId="11946"/>
            <ac:spMk id="10" creationId="{2FFA1637-1B92-3443-226D-E9F56A6F4538}"/>
          </ac:spMkLst>
        </pc:spChg>
        <pc:picChg chg="add del mod">
          <ac:chgData name="Karin Svensson" userId="9cf0b2e3-3d1f-4b76-bfcc-aa5c8e2d31c1" providerId="ADAL" clId="{CF113BAB-8859-451D-97AD-2CB4BDC13C21}" dt="2023-12-14T09:20:37.270" v="1278" actId="478"/>
          <ac:picMkLst>
            <pc:docMk/>
            <pc:sldMk cId="59483380" sldId="11946"/>
            <ac:picMk id="5" creationId="{2203F992-E0D4-9E35-B158-6E12C76C9DE8}"/>
          </ac:picMkLst>
        </pc:picChg>
        <pc:picChg chg="add del mod">
          <ac:chgData name="Karin Svensson" userId="9cf0b2e3-3d1f-4b76-bfcc-aa5c8e2d31c1" providerId="ADAL" clId="{CF113BAB-8859-451D-97AD-2CB4BDC13C21}" dt="2023-12-14T09:21:08.508" v="1286" actId="478"/>
          <ac:picMkLst>
            <pc:docMk/>
            <pc:sldMk cId="59483380" sldId="11946"/>
            <ac:picMk id="6" creationId="{7BC43D24-424B-C267-93FA-7E9AFF4A6201}"/>
          </ac:picMkLst>
        </pc:picChg>
        <pc:picChg chg="add mod">
          <ac:chgData name="Karin Svensson" userId="9cf0b2e3-3d1f-4b76-bfcc-aa5c8e2d31c1" providerId="ADAL" clId="{CF113BAB-8859-451D-97AD-2CB4BDC13C21}" dt="2023-12-14T09:21:12.030" v="1288" actId="1076"/>
          <ac:picMkLst>
            <pc:docMk/>
            <pc:sldMk cId="59483380" sldId="11946"/>
            <ac:picMk id="7" creationId="{E1587B7B-F1F6-6B2E-296B-C9C2BC8796BC}"/>
          </ac:picMkLst>
        </pc:picChg>
        <pc:picChg chg="del">
          <ac:chgData name="Karin Svensson" userId="9cf0b2e3-3d1f-4b76-bfcc-aa5c8e2d31c1" providerId="ADAL" clId="{CF113BAB-8859-451D-97AD-2CB4BDC13C21}" dt="2023-12-13T15:39:08.835" v="1211" actId="478"/>
          <ac:picMkLst>
            <pc:docMk/>
            <pc:sldMk cId="59483380" sldId="11946"/>
            <ac:picMk id="14" creationId="{8260F98F-DAB4-3FB0-79A7-9D3FC9FBC0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0D007-A1FC-4F32-93FE-F79798F5AE57}" type="datetimeFigureOut">
              <a:rPr lang="sv-SE" smtClean="0"/>
              <a:t>2023-12-13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ECA7B-1C6B-4B0A-AB90-AC73F387122E}" type="slidenum">
              <a:rPr lang="sv-SE" smtClean="0"/>
              <a:t>‹#›</a:t>
            </a:fld>
            <a:endParaRPr lang="sv-SE"/>
          </a:p>
        </p:txBody>
      </p:sp>
    </p:spTree>
    <p:extLst>
      <p:ext uri="{BB962C8B-B14F-4D97-AF65-F5344CB8AC3E}">
        <p14:creationId xmlns:p14="http://schemas.microsoft.com/office/powerpoint/2010/main" val="247455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kKcS5YgDAU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206511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 om </a:t>
            </a:r>
            <a:r>
              <a:rPr lang="sv-SE" dirty="0" err="1"/>
              <a:t>patientkontrakt</a:t>
            </a:r>
            <a:r>
              <a:rPr lang="sv-SE" dirty="0"/>
              <a:t> från Kvarnsvedens VC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hlinkClick r:id="rId3"/>
              </a:rPr>
              <a:t>https://www.youtube.com/watch?v=kKcS5YgDAUc</a:t>
            </a:r>
            <a:endParaRPr lang="sv-SE" dirty="0"/>
          </a:p>
          <a:p>
            <a:endParaRPr lang="sv-SE" dirty="0"/>
          </a:p>
        </p:txBody>
      </p:sp>
      <p:sp>
        <p:nvSpPr>
          <p:cNvPr id="4" name="Platshållare för bildnummer 3"/>
          <p:cNvSpPr>
            <a:spLocks noGrp="1"/>
          </p:cNvSpPr>
          <p:nvPr>
            <p:ph type="sldNum" sz="quarter" idx="5"/>
          </p:nvPr>
        </p:nvSpPr>
        <p:spPr/>
        <p:txBody>
          <a:bodyPr/>
          <a:lstStyle/>
          <a:p>
            <a:fld id="{999ECA7B-1C6B-4B0A-AB90-AC73F387122E}" type="slidenum">
              <a:rPr lang="sv-SE" smtClean="0"/>
              <a:t>10</a:t>
            </a:fld>
            <a:endParaRPr lang="sv-SE"/>
          </a:p>
        </p:txBody>
      </p:sp>
    </p:spTree>
    <p:extLst>
      <p:ext uri="{BB962C8B-B14F-4D97-AF65-F5344CB8AC3E}">
        <p14:creationId xmlns:p14="http://schemas.microsoft.com/office/powerpoint/2010/main" val="211539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dirty="0">
                <a:solidFill>
                  <a:srgbClr val="000000"/>
                </a:solidFill>
                <a:effectLst/>
                <a:latin typeface="Calibri Light" panose="020F0302020204030204" pitchFamily="34" charset="0"/>
              </a:rPr>
              <a:t>Hur vet vi att vi arbetar med </a:t>
            </a:r>
            <a:r>
              <a:rPr lang="sv-SE" sz="1800" b="0" i="0" u="none" strike="noStrike" dirty="0" err="1">
                <a:solidFill>
                  <a:srgbClr val="000000"/>
                </a:solidFill>
                <a:effectLst/>
                <a:latin typeface="Calibri Light" panose="020F0302020204030204" pitchFamily="34" charset="0"/>
              </a:rPr>
              <a:t>Patientkontrakt</a:t>
            </a:r>
            <a:r>
              <a:rPr lang="sv-SE" sz="1800" b="0" i="0" u="none" strike="noStrike" dirty="0">
                <a:solidFill>
                  <a:srgbClr val="000000"/>
                </a:solidFill>
                <a:effectLst/>
                <a:latin typeface="Calibri Light" panose="020F0302020204030204" pitchFamily="34" charset="0"/>
              </a:rPr>
              <a:t> utifrån patientens önskemål om delaktighet med hjälp av sju frågor?</a:t>
            </a:r>
            <a:r>
              <a:rPr lang="sv-SE" sz="1800" b="0" i="0" u="none" strike="noStrike" dirty="0">
                <a:solidFill>
                  <a:srgbClr val="222222"/>
                </a:solidFill>
                <a:effectLst/>
                <a:latin typeface="Calibri Light" panose="020F0302020204030204" pitchFamily="34" charset="0"/>
              </a:rPr>
              <a:t> </a:t>
            </a:r>
            <a:endParaRPr lang="sv-SE" b="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92167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dirty="0">
                <a:solidFill>
                  <a:srgbClr val="000000"/>
                </a:solidFill>
                <a:effectLst/>
                <a:latin typeface="Calibri Light" panose="020F0302020204030204" pitchFamily="34" charset="0"/>
              </a:rPr>
              <a:t>Hur vet vi att vi arbetar med </a:t>
            </a:r>
            <a:r>
              <a:rPr lang="sv-SE" sz="1800" b="0" i="0" u="none" strike="noStrike" dirty="0" err="1">
                <a:solidFill>
                  <a:srgbClr val="000000"/>
                </a:solidFill>
                <a:effectLst/>
                <a:latin typeface="Calibri Light" panose="020F0302020204030204" pitchFamily="34" charset="0"/>
              </a:rPr>
              <a:t>Patientkontrakt</a:t>
            </a:r>
            <a:r>
              <a:rPr lang="sv-SE" sz="1800" b="0" i="0" u="none" strike="noStrike" dirty="0">
                <a:solidFill>
                  <a:srgbClr val="000000"/>
                </a:solidFill>
                <a:effectLst/>
                <a:latin typeface="Calibri Light" panose="020F0302020204030204" pitchFamily="34" charset="0"/>
              </a:rPr>
              <a:t> utifrån patientens önskemål om delaktighet med hjälp av sju frågor?</a:t>
            </a:r>
            <a:r>
              <a:rPr lang="sv-SE" sz="1800" b="0" i="0" u="none" strike="noStrike" dirty="0">
                <a:solidFill>
                  <a:srgbClr val="222222"/>
                </a:solidFill>
                <a:effectLst/>
                <a:latin typeface="Calibri Light" panose="020F0302020204030204" pitchFamily="34" charset="0"/>
              </a:rPr>
              <a:t> </a:t>
            </a:r>
            <a:endParaRPr lang="sv-SE" b="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48274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err="1">
                <a:ln>
                  <a:noFill/>
                </a:ln>
                <a:solidFill>
                  <a:prstClr val="black"/>
                </a:solidFill>
                <a:effectLst/>
                <a:uLnTx/>
                <a:uFillTx/>
                <a:latin typeface="Calibri" panose="020F0502020204030204"/>
                <a:ea typeface="+mn-ea"/>
                <a:cs typeface="+mn-cs"/>
              </a:rPr>
              <a:t>Patientkontrakt</a:t>
            </a: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 är inget juridiskt dokument utan ett koncept som består av fyra delar.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Gemensam överenskommelse mellan patient och vårdgivare.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Fast vårdkontakt vid behov</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Bokade tider i samråd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Vid behov, hjälp med koordinerade insatser och planering och överblick.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För att skapa förutsättningar för ökad delaktighet, samordning, tillgänglighet och samverkan är det avgörande hur man lyckas arbeta med sina värderingar och bygga en vardagskultur i vården </a:t>
            </a:r>
            <a:endParaRPr lang="sv-SE" b="0" i="0">
              <a:solidFill>
                <a:srgbClr val="333333"/>
              </a:solidFill>
              <a:effectLst/>
              <a:latin typeface="open sans" panose="020B0606030504020204" pitchFamily="34" charset="0"/>
            </a:endParaRPr>
          </a:p>
          <a:p>
            <a:r>
              <a:rPr lang="sv-SE" b="0" i="0" err="1">
                <a:solidFill>
                  <a:srgbClr val="333333"/>
                </a:solidFill>
                <a:effectLst/>
                <a:latin typeface="open sans" panose="020B0606030504020204" pitchFamily="34" charset="0"/>
              </a:rPr>
              <a:t>Patientkontrakt</a:t>
            </a:r>
            <a:r>
              <a:rPr lang="sv-SE" b="0" i="0">
                <a:solidFill>
                  <a:srgbClr val="333333"/>
                </a:solidFill>
                <a:effectLst/>
                <a:latin typeface="open sans" panose="020B0606030504020204" pitchFamily="34" charset="0"/>
              </a:rPr>
              <a:t> består av flera delar som tillsammans ska bidra till samförstånd och delat ansvar mellan patienten och vården. Det har tillkommit för att uppnå delaktighet, samordning, tillgänglighet och samverkan.</a:t>
            </a:r>
          </a:p>
          <a:p>
            <a:endParaRPr lang="sv-SE" b="0" i="0">
              <a:solidFill>
                <a:srgbClr val="333333"/>
              </a:solidFill>
              <a:effectLst/>
              <a:latin typeface="open sans" panose="020B0606030504020204" pitchFamily="34" charset="0"/>
            </a:endParaRPr>
          </a:p>
          <a:p>
            <a:pPr algn="l"/>
            <a:r>
              <a:rPr lang="sv-SE" b="0" i="0" err="1">
                <a:solidFill>
                  <a:srgbClr val="333333"/>
                </a:solidFill>
                <a:effectLst/>
                <a:latin typeface="helvetica neue-bold"/>
              </a:rPr>
              <a:t>Patientkontrakt</a:t>
            </a:r>
            <a:r>
              <a:rPr lang="sv-SE" b="0" i="0">
                <a:solidFill>
                  <a:srgbClr val="333333"/>
                </a:solidFill>
                <a:effectLst/>
                <a:latin typeface="helvetica neue-bold"/>
              </a:rPr>
              <a:t> - min överenskommelse med vården</a:t>
            </a:r>
          </a:p>
          <a:p>
            <a:pPr algn="l"/>
            <a:r>
              <a:rPr lang="sv-SE" b="0" i="0" err="1">
                <a:solidFill>
                  <a:srgbClr val="333333"/>
                </a:solidFill>
                <a:effectLst/>
                <a:latin typeface="helvetica neue-bold"/>
              </a:rPr>
              <a:t>Patientkontrakt</a:t>
            </a:r>
            <a:r>
              <a:rPr lang="sv-SE" b="0" i="0">
                <a:solidFill>
                  <a:srgbClr val="333333"/>
                </a:solidFill>
                <a:effectLst/>
                <a:latin typeface="helvetica neue-bold"/>
              </a:rPr>
              <a:t>...</a:t>
            </a:r>
          </a:p>
          <a:p>
            <a:pPr algn="l"/>
            <a:r>
              <a:rPr lang="sv-SE" b="0" i="0">
                <a:solidFill>
                  <a:srgbClr val="333333"/>
                </a:solidFill>
                <a:effectLst/>
                <a:latin typeface="open sans" panose="020B0606030504020204" pitchFamily="34" charset="0"/>
              </a:rPr>
              <a:t>... handlar om att i varje möte mellan patienten och vården arbeta för att stärka och ta tillvara personens egen förmåga och vilja utifrån vad som är viktigt för den. Mötet bygger på samskapande och gemensamt ansvar.</a:t>
            </a:r>
          </a:p>
          <a:p>
            <a:pPr algn="l"/>
            <a:r>
              <a:rPr lang="sv-SE" b="0" i="0">
                <a:solidFill>
                  <a:srgbClr val="333333"/>
                </a:solidFill>
                <a:effectLst/>
                <a:latin typeface="open sans" panose="020B0606030504020204" pitchFamily="34" charset="0"/>
              </a:rPr>
              <a:t>... är inte ett formellt eller juridiskt bindande kontrakt utan en överenskommelse mellan personen och vårdgivaren och något som personen och vården utformar tillsammans.</a:t>
            </a:r>
          </a:p>
          <a:p>
            <a:pPr algn="l"/>
            <a:r>
              <a:rPr lang="sv-SE" b="0" i="0">
                <a:solidFill>
                  <a:srgbClr val="333333"/>
                </a:solidFill>
                <a:effectLst/>
                <a:latin typeface="open sans" panose="020B0606030504020204" pitchFamily="34" charset="0"/>
              </a:rPr>
              <a:t>... kan se olika ut till innehåll eftersom den anpassas efter personens behov och förutsättningar. </a:t>
            </a:r>
            <a:r>
              <a:rPr lang="sv-SE" b="0" i="0" err="1">
                <a:solidFill>
                  <a:srgbClr val="333333"/>
                </a:solidFill>
                <a:effectLst/>
                <a:latin typeface="open sans" panose="020B0606030504020204" pitchFamily="34" charset="0"/>
              </a:rPr>
              <a:t>Överenkommelsen</a:t>
            </a:r>
            <a:r>
              <a:rPr lang="sv-SE" b="0" i="0">
                <a:solidFill>
                  <a:srgbClr val="333333"/>
                </a:solidFill>
                <a:effectLst/>
                <a:latin typeface="open sans" panose="020B0606030504020204" pitchFamily="34" charset="0"/>
              </a:rPr>
              <a:t> bidrar till ökad delaktighet, samordning, tillgänglighet och samverkan i den vård som planeras.</a:t>
            </a:r>
          </a:p>
          <a:p>
            <a:endParaRPr lang="sv-SE"/>
          </a:p>
        </p:txBody>
      </p:sp>
      <p:sp>
        <p:nvSpPr>
          <p:cNvPr id="4" name="Platshållare för bildnummer 3"/>
          <p:cNvSpPr>
            <a:spLocks noGrp="1"/>
          </p:cNvSpPr>
          <p:nvPr>
            <p:ph type="sldNum" sz="quarter" idx="5"/>
          </p:nvPr>
        </p:nvSpPr>
        <p:spPr/>
        <p:txBody>
          <a:bodyPr/>
          <a:lstStyle/>
          <a:p>
            <a:fld id="{605E1A0B-54AE-4895-8C53-AE1E376F8F17}" type="slidenum">
              <a:rPr lang="sv-SE" smtClean="0"/>
              <a:pPr/>
              <a:t>2</a:t>
            </a:fld>
            <a:endParaRPr lang="sv-SE"/>
          </a:p>
        </p:txBody>
      </p:sp>
    </p:spTree>
    <p:extLst>
      <p:ext uri="{BB962C8B-B14F-4D97-AF65-F5344CB8AC3E}">
        <p14:creationId xmlns:p14="http://schemas.microsoft.com/office/powerpoint/2010/main" val="399228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Patientkontrakt</a:t>
            </a:r>
            <a:r>
              <a:rPr lang="sv-SE" baseline="0"/>
              <a:t> är en gemensam överenskommelse mellan vården och patienten som bidrar till bättre hälsa och vård.</a:t>
            </a:r>
            <a:br>
              <a:rPr lang="sv-SE" baseline="0"/>
            </a:br>
            <a:r>
              <a:rPr lang="sv-SE" baseline="0"/>
              <a:t>Bildens symbolik med handslaget som den gemensamma överenskommelsen vill signalera den mänskliga tryggheten och tilliten och tekniken som ett naturligt integrerat stöd till den.</a:t>
            </a:r>
            <a:endParaRPr lang="sv-SE"/>
          </a:p>
          <a:p>
            <a:pPr algn="l"/>
            <a:endParaRPr lang="sv-SE" b="0" i="0">
              <a:solidFill>
                <a:srgbClr val="333333"/>
              </a:solidFill>
              <a:effectLst/>
              <a:latin typeface="helvetica neue-bold"/>
            </a:endParaRPr>
          </a:p>
          <a:p>
            <a:pPr marL="373062" indent="-342900">
              <a:buFont typeface="Arial" panose="020B0604020202020204" pitchFamily="34" charset="0"/>
              <a:buChar char="•"/>
            </a:pPr>
            <a:r>
              <a:rPr lang="sv-SE" err="1"/>
              <a:t>Patientkontrakt</a:t>
            </a:r>
            <a:r>
              <a:rPr lang="sv-SE"/>
              <a:t> – ett personcentrerat arbetssätt</a:t>
            </a:r>
          </a:p>
          <a:p>
            <a:pPr marL="373062" indent="-342900">
              <a:buFont typeface="Arial" panose="020B0604020202020204" pitchFamily="34" charset="0"/>
              <a:buChar char="•"/>
            </a:pPr>
            <a:r>
              <a:rPr lang="sv-SE" err="1"/>
              <a:t>Patientkontrakt</a:t>
            </a:r>
            <a:r>
              <a:rPr lang="sv-SE"/>
              <a:t> – en gemensam överenskommelse</a:t>
            </a:r>
          </a:p>
          <a:p>
            <a:pPr marL="373062" indent="-342900">
              <a:buFont typeface="Arial" panose="020B0604020202020204" pitchFamily="34" charset="0"/>
              <a:buChar char="•"/>
            </a:pPr>
            <a:r>
              <a:rPr lang="sv-SE"/>
              <a:t>Jämlik vård – lösningen är inte att göra lika för alla</a:t>
            </a:r>
          </a:p>
          <a:p>
            <a:pPr marL="373062" indent="-342900">
              <a:buFont typeface="Arial" panose="020B0604020202020204" pitchFamily="34" charset="0"/>
              <a:buChar char="•"/>
            </a:pPr>
            <a:r>
              <a:rPr lang="sv-SE" err="1"/>
              <a:t>Patientkontrakt</a:t>
            </a:r>
            <a:r>
              <a:rPr lang="sv-SE"/>
              <a:t> som en självklar del i var dags arbete</a:t>
            </a:r>
          </a:p>
          <a:p>
            <a:pPr algn="l"/>
            <a:endParaRPr lang="sv-SE" b="0" i="0">
              <a:solidFill>
                <a:srgbClr val="333333"/>
              </a:solidFill>
              <a:effectLst/>
              <a:latin typeface="helvetica neue-bold"/>
            </a:endParaRPr>
          </a:p>
          <a:p>
            <a:pPr algn="l"/>
            <a:endParaRPr lang="sv-SE" b="0" i="0">
              <a:solidFill>
                <a:srgbClr val="333333"/>
              </a:solidFill>
              <a:effectLst/>
              <a:latin typeface="helvetica neue-bold"/>
            </a:endParaRPr>
          </a:p>
          <a:p>
            <a:pPr algn="l"/>
            <a:r>
              <a:rPr lang="sv-SE" b="0" i="0">
                <a:solidFill>
                  <a:srgbClr val="333333"/>
                </a:solidFill>
                <a:effectLst/>
                <a:latin typeface="helvetica neue-bold"/>
              </a:rPr>
              <a:t>Patientkontraktet utgår från individuella behov</a:t>
            </a:r>
          </a:p>
          <a:p>
            <a:pPr algn="l"/>
            <a:r>
              <a:rPr lang="sv-SE" b="0" i="0">
                <a:solidFill>
                  <a:srgbClr val="333333"/>
                </a:solidFill>
                <a:effectLst/>
                <a:latin typeface="open sans" panose="020B0606030504020204" pitchFamily="34" charset="0"/>
              </a:rPr>
              <a:t>Överenskommelsen ska spegla följande delar:</a:t>
            </a:r>
          </a:p>
          <a:p>
            <a:pPr algn="l">
              <a:buFont typeface="Arial" panose="020B0604020202020204" pitchFamily="34" charset="0"/>
              <a:buChar char="•"/>
            </a:pPr>
            <a:r>
              <a:rPr lang="sv-SE" b="0" i="0">
                <a:solidFill>
                  <a:srgbClr val="333333"/>
                </a:solidFill>
                <a:effectLst/>
                <a:latin typeface="open sans" panose="020B0606030504020204" pitchFamily="34" charset="0"/>
              </a:rPr>
              <a:t>Vad som ska ske i kontakt med vården och när.</a:t>
            </a:r>
          </a:p>
          <a:p>
            <a:pPr algn="l">
              <a:buFont typeface="Arial" panose="020B0604020202020204" pitchFamily="34" charset="0"/>
              <a:buChar char="•"/>
            </a:pPr>
            <a:r>
              <a:rPr lang="sv-SE" b="0" i="0">
                <a:solidFill>
                  <a:srgbClr val="333333"/>
                </a:solidFill>
                <a:effectLst/>
                <a:latin typeface="open sans" panose="020B0606030504020204" pitchFamily="34" charset="0"/>
              </a:rPr>
              <a:t>Vem personen vänder sig till inom vård/omsorg.</a:t>
            </a:r>
          </a:p>
          <a:p>
            <a:pPr algn="l">
              <a:buFont typeface="Arial" panose="020B0604020202020204" pitchFamily="34" charset="0"/>
              <a:buChar char="•"/>
            </a:pPr>
            <a:r>
              <a:rPr lang="sv-SE" b="0" i="0">
                <a:solidFill>
                  <a:srgbClr val="333333"/>
                </a:solidFill>
                <a:effectLst/>
                <a:latin typeface="open sans" panose="020B0606030504020204" pitchFamily="34" charset="0"/>
              </a:rPr>
              <a:t>Vad personen själv ska göra runt sin vård samt vad vården ansvarar för.</a:t>
            </a:r>
          </a:p>
          <a:p>
            <a:pPr algn="l"/>
            <a:r>
              <a:rPr lang="sv-SE" b="0" i="0">
                <a:solidFill>
                  <a:srgbClr val="333333"/>
                </a:solidFill>
                <a:effectLst/>
                <a:latin typeface="open sans" panose="020B0606030504020204" pitchFamily="34" charset="0"/>
              </a:rPr>
              <a:t>Patientkontraktet ska vara dokumenterat och tillgängligt för personen och aktuella parter. Det ska möta personens individuella behov vilket medför att alla delar i det inte behöver vara aktuella för att kallas för </a:t>
            </a:r>
            <a:r>
              <a:rPr lang="sv-SE" b="0" i="0" err="1">
                <a:solidFill>
                  <a:srgbClr val="333333"/>
                </a:solidFill>
                <a:effectLst/>
                <a:latin typeface="open sans" panose="020B0606030504020204" pitchFamily="34" charset="0"/>
              </a:rPr>
              <a:t>patientkontrakt</a:t>
            </a:r>
            <a:r>
              <a:rPr lang="sv-SE" b="0" i="0">
                <a:solidFill>
                  <a:srgbClr val="333333"/>
                </a:solidFill>
                <a:effectLst/>
                <a:latin typeface="open sans" panose="020B0606030504020204" pitchFamily="34" charset="0"/>
              </a:rPr>
              <a:t>. I dokumentation ska det framgå att man resonerat om de olika delarna med personen.</a:t>
            </a:r>
          </a:p>
          <a:p>
            <a:endParaRPr lang="sv-SE"/>
          </a:p>
        </p:txBody>
      </p:sp>
      <p:sp>
        <p:nvSpPr>
          <p:cNvPr id="4" name="Platshållare för bildnummer 3"/>
          <p:cNvSpPr>
            <a:spLocks noGrp="1"/>
          </p:cNvSpPr>
          <p:nvPr>
            <p:ph type="sldNum" sz="quarter" idx="5"/>
          </p:nvPr>
        </p:nvSpPr>
        <p:spPr/>
        <p:txBody>
          <a:bodyPr/>
          <a:lstStyle/>
          <a:p>
            <a:fld id="{605E1A0B-54AE-4895-8C53-AE1E376F8F17}" type="slidenum">
              <a:rPr lang="sv-SE" smtClean="0"/>
              <a:pPr/>
              <a:t>3</a:t>
            </a:fld>
            <a:endParaRPr lang="sv-SE"/>
          </a:p>
        </p:txBody>
      </p:sp>
    </p:spTree>
    <p:extLst>
      <p:ext uri="{BB962C8B-B14F-4D97-AF65-F5344CB8AC3E}">
        <p14:creationId xmlns:p14="http://schemas.microsoft.com/office/powerpoint/2010/main" val="350841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a:solidFill>
                <a:srgbClr val="333333"/>
              </a:solidFill>
              <a:effectLst/>
              <a:latin typeface="open sans" panose="020B0606030504020204" pitchFamily="34" charset="0"/>
            </a:endParaRPr>
          </a:p>
          <a:p>
            <a:r>
              <a:rPr lang="sv-SE" b="0" i="0">
                <a:solidFill>
                  <a:srgbClr val="333333"/>
                </a:solidFill>
                <a:effectLst/>
                <a:latin typeface="open sans"/>
                <a:ea typeface="open sans"/>
                <a:cs typeface="open sans"/>
              </a:rPr>
              <a:t>Kärnan i nära vård är ett personcentrerat förhållningsätt som utgår från individens behov och förutsättningar. En del i omställningen är att utveckla och införa </a:t>
            </a:r>
            <a:r>
              <a:rPr lang="sv-SE" b="0" i="0" err="1">
                <a:solidFill>
                  <a:srgbClr val="333333"/>
                </a:solidFill>
                <a:effectLst/>
                <a:latin typeface="open sans"/>
                <a:ea typeface="open sans"/>
                <a:cs typeface="open sans"/>
              </a:rPr>
              <a:t>patientkontrakt</a:t>
            </a:r>
            <a:r>
              <a:rPr lang="sv-SE" b="0" i="0">
                <a:solidFill>
                  <a:srgbClr val="333333"/>
                </a:solidFill>
                <a:effectLst/>
                <a:latin typeface="open sans"/>
                <a:ea typeface="open sans"/>
                <a:cs typeface="open sans"/>
              </a:rPr>
              <a:t>.</a:t>
            </a:r>
            <a:r>
              <a:rPr lang="sv-SE">
                <a:solidFill>
                  <a:srgbClr val="333333"/>
                </a:solidFill>
                <a:latin typeface="open sans"/>
                <a:ea typeface="open sans"/>
                <a:cs typeface="open sans"/>
              </a:rPr>
              <a:t> </a:t>
            </a:r>
          </a:p>
          <a:p>
            <a:r>
              <a:rPr lang="sv-SE" b="0" i="0" err="1">
                <a:solidFill>
                  <a:srgbClr val="333333"/>
                </a:solidFill>
                <a:effectLst/>
                <a:latin typeface="open sans"/>
                <a:ea typeface="open sans"/>
                <a:cs typeface="open sans"/>
              </a:rPr>
              <a:t>Patientkontrakt</a:t>
            </a:r>
            <a:r>
              <a:rPr lang="sv-SE" b="0" i="0">
                <a:solidFill>
                  <a:srgbClr val="333333"/>
                </a:solidFill>
                <a:effectLst/>
                <a:latin typeface="open sans"/>
                <a:ea typeface="open sans"/>
                <a:cs typeface="open sans"/>
              </a:rPr>
              <a:t> möjliggör personcentrering och handlar om att skapa delaktighet, samordning, tillgänglighet och samverkan där individens perspektiv är utgångspunkten.</a:t>
            </a:r>
          </a:p>
          <a:p>
            <a:endParaRPr lang="sv-SE" b="0" i="0">
              <a:solidFill>
                <a:srgbClr val="333333"/>
              </a:solidFill>
              <a:effectLst/>
              <a:latin typeface="open sans" panose="020B0606030504020204" pitchFamily="34" charset="0"/>
            </a:endParaRPr>
          </a:p>
          <a:p>
            <a:r>
              <a:rPr lang="sv-SE" b="0" i="0">
                <a:solidFill>
                  <a:srgbClr val="333333"/>
                </a:solidFill>
                <a:effectLst/>
                <a:latin typeface="open sans"/>
                <a:ea typeface="open sans"/>
                <a:cs typeface="open sans"/>
              </a:rPr>
              <a:t>Patientkontraktet tar avstamp i frågan </a:t>
            </a:r>
            <a:r>
              <a:rPr lang="sv-SE" b="0" i="1">
                <a:solidFill>
                  <a:srgbClr val="333333"/>
                </a:solidFill>
                <a:effectLst/>
                <a:latin typeface="open sans"/>
                <a:ea typeface="open sans"/>
                <a:cs typeface="open sans"/>
              </a:rPr>
              <a:t>Vad är viktigt för dig?</a:t>
            </a:r>
            <a:r>
              <a:rPr lang="sv-SE" i="1">
                <a:solidFill>
                  <a:srgbClr val="333333"/>
                </a:solidFill>
                <a:latin typeface="open sans"/>
                <a:ea typeface="open sans"/>
                <a:cs typeface="open sans"/>
              </a:rPr>
              <a:t> </a:t>
            </a:r>
            <a:endParaRPr lang="sv-SE" b="0" i="1">
              <a:solidFill>
                <a:srgbClr val="333333"/>
              </a:solidFill>
              <a:effectLst/>
              <a:latin typeface="open sans" panose="020B0606030504020204" pitchFamily="34" charset="0"/>
              <a:ea typeface="open sans"/>
              <a:cs typeface="open sans"/>
            </a:endParaRPr>
          </a:p>
          <a:p>
            <a:endParaRPr lang="sv-SE" b="0" i="1">
              <a:solidFill>
                <a:srgbClr val="333333"/>
              </a:solidFill>
              <a:effectLst/>
              <a:latin typeface="open sans" panose="020B060603050402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41206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359861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342333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E6C9F-BA24-422A-A6E2-77BEA0FAB530}"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166242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Värden för individen (patienten)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Ordet brukskvaliteter kommer från forskning och kommer från t.ex. yxans skaft som anpassades för att det skulle passa den som brukar yxan.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På liknande sätt skapas kvaliteter i mötet med vården, i interaktionen mellan vårdaaktör och personen i patientrollen. Det är det som gör att brukskvaliteterna många gånger är komplexa. Och det är viktigt att stämma av dem med den som använder tjänsten, om han eller hon upplever att de känner exempelvis trygghet, förutsägbarhet, närhet 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Det är en sak att vi i vården kan uppvisa våra processkartor hur vi jobbar, men en annan sak att få bekräftat vilket värde tjänsten ger när den används. Det är i interaktionen det avgörs.</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E6C9F-BA24-422A-A6E2-77BEA0FAB530}"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122421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E6C9F-BA24-422A-A6E2-77BEA0FAB530}" type="slidenum">
              <a:rPr kumimoji="0" lang="sv-SE" sz="1200" b="0" i="0" u="none" strike="noStrike" kern="1200" cap="none" spc="0" normalizeH="0" baseline="0" noProof="0" smtClean="0">
                <a:ln>
                  <a:noFill/>
                </a:ln>
                <a:solidFill>
                  <a:prstClr val="black"/>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90121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87636"/>
            <a:ext cx="5257800" cy="876300"/>
          </a:xfrm>
          <a:prstGeom prst="rect">
            <a:avLst/>
          </a:prstGeo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740136"/>
            <a:ext cx="5257800"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p:spPr>
      </p:pic>
      <p:sp>
        <p:nvSpPr>
          <p:cNvPr id="14" name="textruta 13">
            <a:extLst>
              <a:ext uri="{FF2B5EF4-FFF2-40B4-BE49-F238E27FC236}">
                <a16:creationId xmlns:a16="http://schemas.microsoft.com/office/drawing/2014/main" id="{F5C45D93-EC88-EA33-45F4-4EAA75E7C358}"/>
              </a:ext>
            </a:extLst>
          </p:cNvPr>
          <p:cNvSpPr txBox="1"/>
          <p:nvPr userDrawn="1"/>
        </p:nvSpPr>
        <p:spPr>
          <a:xfrm>
            <a:off x="786661" y="2763034"/>
            <a:ext cx="8060267" cy="5199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a:solidFill>
                  <a:srgbClr val="595959"/>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18" name="textruta 17">
            <a:extLst>
              <a:ext uri="{FF2B5EF4-FFF2-40B4-BE49-F238E27FC236}">
                <a16:creationId xmlns:a16="http://schemas.microsoft.com/office/drawing/2014/main" id="{22E21DD8-BD2B-D551-7096-11248D932095}"/>
              </a:ext>
            </a:extLst>
          </p:cNvPr>
          <p:cNvSpPr txBox="1"/>
          <p:nvPr userDrawn="1"/>
        </p:nvSpPr>
        <p:spPr>
          <a:xfrm>
            <a:off x="775372" y="1073229"/>
            <a:ext cx="8523111" cy="1682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a:solidFill>
                  <a:srgbClr val="3E673C"/>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err="1">
              <a:ln>
                <a:noFill/>
              </a:ln>
              <a:solidFill>
                <a:srgbClr val="3E673C"/>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111047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ningssida Karta ljus">
    <p:spTree>
      <p:nvGrpSpPr>
        <p:cNvPr id="1" name=""/>
        <p:cNvGrpSpPr/>
        <p:nvPr/>
      </p:nvGrpSpPr>
      <p:grpSpPr>
        <a:xfrm>
          <a:off x="0" y="0"/>
          <a:ext cx="0" cy="0"/>
          <a:chOff x="0" y="0"/>
          <a:chExt cx="0" cy="0"/>
        </a:xfrm>
      </p:grpSpPr>
      <p:pic>
        <p:nvPicPr>
          <p:cNvPr id="3" name="Bild" descr="Bild">
            <a:extLst>
              <a:ext uri="{FF2B5EF4-FFF2-40B4-BE49-F238E27FC236}">
                <a16:creationId xmlns:a16="http://schemas.microsoft.com/office/drawing/2014/main" id="{F4ABF6DC-AEA5-932F-5B22-9CA44D11BEFA}"/>
              </a:ext>
            </a:extLst>
          </p:cNvPr>
          <p:cNvPicPr>
            <a:picLocks noChangeAspect="1"/>
          </p:cNvPicPr>
          <p:nvPr userDrawn="1"/>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FEFD97FE-FBAD-C684-7921-80BC133F69C1}"/>
              </a:ext>
            </a:extLst>
          </p:cNvPr>
          <p:cNvSpPr txBox="1"/>
          <p:nvPr userDrawn="1"/>
        </p:nvSpPr>
        <p:spPr>
          <a:xfrm>
            <a:off x="828261" y="3221251"/>
            <a:ext cx="6617367" cy="4154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428415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1"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1241406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2023-12-13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8516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text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43680"/>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1421297"/>
            <a:ext cx="10515600" cy="4922354"/>
          </a:xfrm>
        </p:spPr>
        <p:txBody>
          <a:bodyPr numCol="2"/>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378252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Symbol rund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238540" y="4997903"/>
            <a:ext cx="11718234" cy="526914"/>
          </a:xfrm>
          <a:prstGeom prst="rect">
            <a:avLst/>
          </a:prstGeom>
        </p:spPr>
        <p:txBody>
          <a:bodyPr anchor="b"/>
          <a:lstStyle>
            <a:lvl1pPr marL="0" indent="0" algn="ctr">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2171079" y="5601017"/>
            <a:ext cx="7749208" cy="876300"/>
          </a:xfrm>
          <a:prstGeom prst="rect">
            <a:avLst/>
          </a:prstGeom>
        </p:spPr>
        <p:txBody>
          <a:bodyPr anchor="t"/>
          <a:lstStyle>
            <a:lvl1pPr marL="0" indent="0" algn="ctr">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5" name="Bildobjekt 4">
            <a:extLst>
              <a:ext uri="{FF2B5EF4-FFF2-40B4-BE49-F238E27FC236}">
                <a16:creationId xmlns:a16="http://schemas.microsoft.com/office/drawing/2014/main" id="{C7409FA5-61BA-4F97-A7BE-9F8283506C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413766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1" y="785813"/>
            <a:ext cx="6248400"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a:prstGeom prst="rect">
            <a:avLst/>
          </a:prstGeom>
        </p:spPr>
        <p:txBody>
          <a:bodyPr anchor="t"/>
          <a:lstStyle>
            <a:lvl1pPr marL="0" indent="0">
              <a:buNone/>
              <a:defRPr kumimoji="0" lang="sv-SE" sz="2000" b="0" i="1" u="none" strike="noStrike" kern="0" cap="none" spc="0" normalizeH="0" baseline="0">
                <a:ln>
                  <a:noFill/>
                </a:ln>
                <a:solidFill>
                  <a:schemeClr val="tx1"/>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9" name="Bild" descr="Bild">
            <a:extLst>
              <a:ext uri="{FF2B5EF4-FFF2-40B4-BE49-F238E27FC236}">
                <a16:creationId xmlns:a16="http://schemas.microsoft.com/office/drawing/2014/main" id="{9E7C13A1-B479-C67E-400F-29C927D6DFFC}"/>
              </a:ext>
            </a:extLst>
          </p:cNvPr>
          <p:cNvPicPr>
            <a:picLocks noChangeAspect="1"/>
          </p:cNvPicPr>
          <p:nvPr userDrawn="1"/>
        </p:nvPicPr>
        <p:blipFill rotWithShape="1">
          <a:blip r:embed="rId2"/>
          <a:srcRect t="10298" b="7655"/>
          <a:stretch/>
        </p:blipFill>
        <p:spPr>
          <a:xfrm>
            <a:off x="6851468" y="222069"/>
            <a:ext cx="5003074" cy="6413862"/>
          </a:xfrm>
          <a:prstGeom prst="rect">
            <a:avLst/>
          </a:prstGeom>
          <a:effectLst/>
        </p:spPr>
      </p:pic>
    </p:spTree>
    <p:extLst>
      <p:ext uri="{BB962C8B-B14F-4D97-AF65-F5344CB8AC3E}">
        <p14:creationId xmlns:p14="http://schemas.microsoft.com/office/powerpoint/2010/main" val="397707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2" spcCol="540000"/>
          <a:lstStyle>
            <a:lvl1pPr>
              <a:lnSpc>
                <a:spcPct val="100000"/>
              </a:lnSpc>
              <a:defRPr sz="2000"/>
            </a:lvl1pPr>
            <a:lvl2pPr marL="457200" indent="0">
              <a:buNone/>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14826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128856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prstGeom prst="rect">
            <a:avLst/>
          </a:prstGeom>
          <a:solidFill>
            <a:schemeClr val="bg1">
              <a:lumMod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130112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1" y="168966"/>
            <a:ext cx="5744132" cy="648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87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a:prstGeom prst="rect">
            <a:avLst/>
          </a:prstGeo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14026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175762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24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9F0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2"/>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086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80637"/>
            <a:ext cx="10515600" cy="391266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2023-12-13</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18034971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pos="3840">
          <p15:clr>
            <a:srgbClr val="F26B43"/>
          </p15:clr>
        </p15:guide>
        <p15:guide id="3" orient="horz" pos="2160">
          <p15:clr>
            <a:srgbClr val="F26B43"/>
          </p15:clr>
        </p15:guide>
        <p15:guide id="4" orient="horz" pos="13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kKcS5YgDAUc?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A0374778-2EA2-A40B-68E8-903981BDE333}"/>
              </a:ext>
            </a:extLst>
          </p:cNvPr>
          <p:cNvSpPr>
            <a:spLocks noGrp="1"/>
          </p:cNvSpPr>
          <p:nvPr>
            <p:ph type="body" sz="quarter" idx="13"/>
          </p:nvPr>
        </p:nvSpPr>
        <p:spPr>
          <a:xfrm>
            <a:off x="838200" y="4705564"/>
            <a:ext cx="5257800" cy="1119883"/>
          </a:xfrm>
        </p:spPr>
        <p:txBody>
          <a:bodyPr>
            <a:noAutofit/>
          </a:bodyPr>
          <a:lstStyle/>
          <a:p>
            <a:r>
              <a:rPr lang="sv-SE" sz="2800" b="0" dirty="0"/>
              <a:t>Min överenskommelse med vården </a:t>
            </a:r>
            <a:r>
              <a:rPr lang="sv-SE" sz="2800" b="1" dirty="0">
                <a:effectLst/>
              </a:rPr>
              <a:t>– </a:t>
            </a:r>
            <a:r>
              <a:rPr lang="sv-SE" sz="2800" b="0" dirty="0" err="1"/>
              <a:t>patientkontrakt</a:t>
            </a:r>
            <a:endParaRPr lang="sv-SE" sz="2800" b="0" dirty="0"/>
          </a:p>
        </p:txBody>
      </p:sp>
    </p:spTree>
    <p:extLst>
      <p:ext uri="{BB962C8B-B14F-4D97-AF65-F5344CB8AC3E}">
        <p14:creationId xmlns:p14="http://schemas.microsoft.com/office/powerpoint/2010/main" val="34778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Patientkontrakt– Ett gott exempel från Vårdcentral Kvarnsveden">
            <a:hlinkClick r:id="" action="ppaction://media"/>
            <a:extLst>
              <a:ext uri="{FF2B5EF4-FFF2-40B4-BE49-F238E27FC236}">
                <a16:creationId xmlns:a16="http://schemas.microsoft.com/office/drawing/2014/main" id="{FE274D16-7395-EAA8-F359-D44E47CC016B}"/>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309873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FE49D3FB-4971-413E-B3E5-541408B4CD16}"/>
              </a:ext>
              <a:ext uri="{C183D7F6-B498-43B3-948B-1728B52AA6E4}">
                <adec:decorative xmlns:adec="http://schemas.microsoft.com/office/drawing/2017/decorative" val="1"/>
              </a:ext>
            </a:extLst>
          </p:cNvPr>
          <p:cNvSpPr txBox="1">
            <a:spLocks/>
          </p:cNvSpPr>
          <p:nvPr/>
        </p:nvSpPr>
        <p:spPr>
          <a:xfrm>
            <a:off x="920838" y="2596145"/>
            <a:ext cx="8401582" cy="3279079"/>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a:ln>
                <a:noFill/>
              </a:ln>
              <a:solidFill>
                <a:srgbClr val="585858"/>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FFA1637-1B92-3443-226D-E9F56A6F4538}"/>
              </a:ext>
            </a:extLst>
          </p:cNvPr>
          <p:cNvSpPr txBox="1"/>
          <p:nvPr/>
        </p:nvSpPr>
        <p:spPr>
          <a:xfrm>
            <a:off x="781137" y="1732436"/>
            <a:ext cx="7575463" cy="424731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Känner du att du kan ha fokus på att leva livet och litar på att du lätt får hjälp från vården när du behöver det? </a:t>
            </a:r>
          </a:p>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du en överenskommelse med vården som utgår från vad som är viktigt för dig, där du vet vad du gör för att må bra, vad du gör om du blir sjuk och vad vården gör? </a:t>
            </a:r>
          </a:p>
          <a:p>
            <a:pPr marL="457200" indent="-457200">
              <a:spcAft>
                <a:spcPts val="600"/>
              </a:spcAft>
              <a:buFont typeface="+mj-l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du enkla sätt att ta kontakt med vården? </a:t>
            </a:r>
          </a:p>
          <a:p>
            <a:pPr marL="457200" indent="-457200">
              <a:spcAft>
                <a:spcPts val="600"/>
              </a:spcAft>
              <a:buFont typeface="+mj-l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du en fast vårdkontakt (vid behov)? </a:t>
            </a:r>
          </a:p>
          <a:p>
            <a:pPr marL="457200" indent="-457200">
              <a:spcAft>
                <a:spcPts val="600"/>
              </a:spcAft>
              <a:buFont typeface="+mj-l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Vet du ditt nästa steg? </a:t>
            </a:r>
          </a:p>
          <a:p>
            <a:pPr marL="457200" indent="-457200">
              <a:spcAft>
                <a:spcPts val="600"/>
              </a:spcAft>
              <a:buFont typeface="+mj-l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du och vården kommit överens om din nästa tid tillsammans? </a:t>
            </a:r>
          </a:p>
          <a:p>
            <a:pPr marL="457200" indent="-457200">
              <a:spcAft>
                <a:spcPts val="600"/>
              </a:spcAft>
              <a:buFont typeface="+mj-l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du en överblick av dina olika planer i vården och hjälp med samordning vid behov? </a:t>
            </a:r>
          </a:p>
        </p:txBody>
      </p:sp>
      <p:sp>
        <p:nvSpPr>
          <p:cNvPr id="2" name="Rubrik 1">
            <a:extLst>
              <a:ext uri="{FF2B5EF4-FFF2-40B4-BE49-F238E27FC236}">
                <a16:creationId xmlns:a16="http://schemas.microsoft.com/office/drawing/2014/main" id="{FF037B5E-4032-8F50-9E86-1F92CEA1F902}"/>
              </a:ext>
            </a:extLst>
          </p:cNvPr>
          <p:cNvSpPr txBox="1">
            <a:spLocks/>
          </p:cNvSpPr>
          <p:nvPr/>
        </p:nvSpPr>
        <p:spPr>
          <a:xfrm>
            <a:off x="781137" y="932899"/>
            <a:ext cx="10540801" cy="1231392"/>
          </a:xfrm>
          <a:prstGeom prst="rect">
            <a:avLst/>
          </a:prstGeom>
        </p:spPr>
        <p:txBody>
          <a:bodyPr>
            <a:noAutofit/>
          </a:bodyPr>
          <a:lst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a:lstStyle>
          <a:p>
            <a:pPr>
              <a:spcAft>
                <a:spcPts val="600"/>
              </a:spcAft>
            </a:pPr>
            <a:r>
              <a:rPr lang="sv-SE" sz="3600" dirty="0"/>
              <a:t>Sju frågor till patienten</a:t>
            </a:r>
          </a:p>
        </p:txBody>
      </p:sp>
      <p:pic>
        <p:nvPicPr>
          <p:cNvPr id="15" name="Bildobjekt 14">
            <a:extLst>
              <a:ext uri="{FF2B5EF4-FFF2-40B4-BE49-F238E27FC236}">
                <a16:creationId xmlns:a16="http://schemas.microsoft.com/office/drawing/2014/main" id="{938E9151-7A75-7A15-5B2A-73CEF5D5089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349" y="982776"/>
            <a:ext cx="2730514" cy="3592158"/>
          </a:xfrm>
          <a:prstGeom prst="rect">
            <a:avLst/>
          </a:prstGeom>
        </p:spPr>
      </p:pic>
    </p:spTree>
    <p:extLst>
      <p:ext uri="{BB962C8B-B14F-4D97-AF65-F5344CB8AC3E}">
        <p14:creationId xmlns:p14="http://schemas.microsoft.com/office/powerpoint/2010/main" val="263092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FE49D3FB-4971-413E-B3E5-541408B4CD16}"/>
              </a:ext>
              <a:ext uri="{C183D7F6-B498-43B3-948B-1728B52AA6E4}">
                <adec:decorative xmlns:adec="http://schemas.microsoft.com/office/drawing/2017/decorative" val="1"/>
              </a:ext>
            </a:extLst>
          </p:cNvPr>
          <p:cNvSpPr txBox="1">
            <a:spLocks/>
          </p:cNvSpPr>
          <p:nvPr/>
        </p:nvSpPr>
        <p:spPr>
          <a:xfrm>
            <a:off x="920838" y="2596145"/>
            <a:ext cx="8401582" cy="3279079"/>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a:ln>
                <a:noFill/>
              </a:ln>
              <a:solidFill>
                <a:srgbClr val="585858"/>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FFA1637-1B92-3443-226D-E9F56A6F4538}"/>
              </a:ext>
            </a:extLst>
          </p:cNvPr>
          <p:cNvSpPr txBox="1"/>
          <p:nvPr/>
        </p:nvSpPr>
        <p:spPr>
          <a:xfrm>
            <a:off x="660599" y="1465736"/>
            <a:ext cx="8401582" cy="493981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Vet ni om era patienter känner att de kan ha fokus på att leva livet och litar på att de lätt får hjälp från er när de behöver det? </a:t>
            </a:r>
          </a:p>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ni en överenskommelse med patienterna som utgår från vad som är viktigt för dem, där de vet vad de ska göra för att må bra, vad de ska göra om de blir sjuka och vad ni i vården ska göra? </a:t>
            </a:r>
          </a:p>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patienterna enkla sätt att ta kontakt med er? </a:t>
            </a:r>
          </a:p>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Erbjuder ni patienterna en fast vårdkontakt (vid behov)? </a:t>
            </a:r>
          </a:p>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Vet patienterna alltid sitt nästa steg? </a:t>
            </a:r>
          </a:p>
          <a:p>
            <a:pPr marL="457200" indent="-457200">
              <a:spcAft>
                <a:spcPts val="600"/>
              </a:spcAft>
              <a:buAutoNum type="arabicPeriod"/>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Har ni och patienten tillsammans kommit överens om tiden för nästa kontakt?</a:t>
            </a:r>
          </a:p>
          <a:p>
            <a:pPr marL="457200" indent="-457200">
              <a:spcAft>
                <a:spcPts val="600"/>
              </a:spcAft>
              <a:buFontTx/>
              <a:buAutoNum type="arabicPeriod"/>
              <a:defRPr/>
            </a:pPr>
            <a:r>
              <a:rPr lang="sv-SE" sz="2000" dirty="0">
                <a:latin typeface="Noto Sans" panose="020B0502040504020204" pitchFamily="34" charset="0"/>
                <a:ea typeface="Noto Sans" panose="020B0502040504020204" pitchFamily="34" charset="0"/>
                <a:cs typeface="Noto Sans" panose="020B0502040504020204" pitchFamily="34" charset="0"/>
              </a:rPr>
              <a:t>Har era patienter en överblick av sina olika planer i vården och får hjälp med samordning vid behov?</a:t>
            </a:r>
          </a:p>
          <a:p>
            <a:pPr marL="457200" indent="-457200">
              <a:spcAft>
                <a:spcPts val="600"/>
              </a:spcAft>
              <a:buAutoNum type="arabicPeriod"/>
              <a:defRPr/>
            </a:pPr>
            <a:endPar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 name="Rubrik 1">
            <a:extLst>
              <a:ext uri="{FF2B5EF4-FFF2-40B4-BE49-F238E27FC236}">
                <a16:creationId xmlns:a16="http://schemas.microsoft.com/office/drawing/2014/main" id="{FF037B5E-4032-8F50-9E86-1F92CEA1F902}"/>
              </a:ext>
            </a:extLst>
          </p:cNvPr>
          <p:cNvSpPr txBox="1">
            <a:spLocks/>
          </p:cNvSpPr>
          <p:nvPr/>
        </p:nvSpPr>
        <p:spPr>
          <a:xfrm>
            <a:off x="660599" y="643009"/>
            <a:ext cx="10540801" cy="1231392"/>
          </a:xfrm>
          <a:prstGeom prst="rect">
            <a:avLst/>
          </a:prstGeom>
        </p:spPr>
        <p:txBody>
          <a:bodyPr>
            <a:noAutofit/>
          </a:bodyPr>
          <a:lst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a:lstStyle>
          <a:p>
            <a:pPr>
              <a:spcAft>
                <a:spcPts val="600"/>
              </a:spcAft>
            </a:pPr>
            <a:r>
              <a:rPr lang="sv-SE" sz="3600" dirty="0"/>
              <a:t>Sju frågor till vårdgivaren</a:t>
            </a:r>
          </a:p>
        </p:txBody>
      </p:sp>
      <p:pic>
        <p:nvPicPr>
          <p:cNvPr id="7" name="Bildobjekt 6">
            <a:extLst>
              <a:ext uri="{FF2B5EF4-FFF2-40B4-BE49-F238E27FC236}">
                <a16:creationId xmlns:a16="http://schemas.microsoft.com/office/drawing/2014/main" id="{E1587B7B-F1F6-6B2E-296B-C9C2BC8796B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0887" y="2283066"/>
            <a:ext cx="2730514" cy="3592158"/>
          </a:xfrm>
          <a:prstGeom prst="rect">
            <a:avLst/>
          </a:prstGeom>
        </p:spPr>
      </p:pic>
    </p:spTree>
    <p:extLst>
      <p:ext uri="{BB962C8B-B14F-4D97-AF65-F5344CB8AC3E}">
        <p14:creationId xmlns:p14="http://schemas.microsoft.com/office/powerpoint/2010/main" val="594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6876B67-7D2E-B90B-C214-0F0903A965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125" y="324924"/>
            <a:ext cx="9351749" cy="620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0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61FD7B8-9B58-5CAB-2080-C7028A44B6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25067"/>
            <a:ext cx="12840771" cy="8811426"/>
          </a:xfrm>
          <a:prstGeom prst="rect">
            <a:avLst/>
          </a:prstGeom>
        </p:spPr>
      </p:pic>
    </p:spTree>
    <p:extLst>
      <p:ext uri="{BB962C8B-B14F-4D97-AF65-F5344CB8AC3E}">
        <p14:creationId xmlns:p14="http://schemas.microsoft.com/office/powerpoint/2010/main" val="205820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4671F5-0837-D45F-0B72-5AA7D9661E82}"/>
              </a:ext>
            </a:extLst>
          </p:cNvPr>
          <p:cNvSpPr>
            <a:spLocks noGrp="1"/>
          </p:cNvSpPr>
          <p:nvPr>
            <p:ph type="title"/>
          </p:nvPr>
        </p:nvSpPr>
        <p:spPr>
          <a:xfrm>
            <a:off x="838200" y="611428"/>
            <a:ext cx="10515600" cy="1077913"/>
          </a:xfrm>
        </p:spPr>
        <p:txBody>
          <a:bodyPr anchor="b">
            <a:noAutofit/>
          </a:bodyPr>
          <a:lstStyle/>
          <a:p>
            <a:pPr>
              <a:lnSpc>
                <a:spcPct val="100000"/>
              </a:lnSpc>
              <a:spcBef>
                <a:spcPts val="600"/>
              </a:spcBef>
              <a:spcAft>
                <a:spcPts val="600"/>
              </a:spcAft>
            </a:pPr>
            <a:r>
              <a:rPr lang="sv-SE" dirty="0"/>
              <a:t>Omställning till god och nära vård, hälsa och omsorg</a:t>
            </a:r>
          </a:p>
        </p:txBody>
      </p:sp>
      <p:sp>
        <p:nvSpPr>
          <p:cNvPr id="15" name="Content Placeholder 2">
            <a:extLst>
              <a:ext uri="{FF2B5EF4-FFF2-40B4-BE49-F238E27FC236}">
                <a16:creationId xmlns:a16="http://schemas.microsoft.com/office/drawing/2014/main" id="{C76BDF9E-A9C4-8EC5-4FCC-1E3E6206DBAB}"/>
              </a:ext>
            </a:extLst>
          </p:cNvPr>
          <p:cNvSpPr>
            <a:spLocks noGrp="1"/>
          </p:cNvSpPr>
          <p:nvPr>
            <p:ph idx="1"/>
          </p:nvPr>
        </p:nvSpPr>
        <p:spPr>
          <a:xfrm>
            <a:off x="838200" y="2168525"/>
            <a:ext cx="5257800" cy="4189414"/>
          </a:xfrm>
        </p:spPr>
        <p:txBody>
          <a:bodyPr>
            <a:normAutofit/>
          </a:bodyPr>
          <a:lstStyle/>
          <a:p>
            <a:pPr marL="0" indent="0">
              <a:buNone/>
            </a:pPr>
            <a:endParaRPr lang="sv-SE" dirty="0"/>
          </a:p>
          <a:p>
            <a:pPr marL="0" indent="0">
              <a:buNone/>
            </a:pPr>
            <a:endParaRPr lang="sv-SE" dirty="0"/>
          </a:p>
          <a:p>
            <a:pPr marL="0" indent="0">
              <a:buNone/>
            </a:pPr>
            <a:r>
              <a:rPr lang="sv-SE" dirty="0"/>
              <a:t>Det personcentrerade förhållningssättet är centralt och konkretiseras genom patientkontraktet – min överenskommelse med vården</a:t>
            </a:r>
          </a:p>
        </p:txBody>
      </p:sp>
      <p:pic>
        <p:nvPicPr>
          <p:cNvPr id="8" name="Platshållare för innehåll 7">
            <a:extLst>
              <a:ext uri="{FF2B5EF4-FFF2-40B4-BE49-F238E27FC236}">
                <a16:creationId xmlns:a16="http://schemas.microsoft.com/office/drawing/2014/main" id="{461FD7B8-9B58-5CAB-2080-C7028A44B624}"/>
              </a:ext>
              <a:ext uri="{C183D7F6-B498-43B3-948B-1728B52AA6E4}">
                <adec:decorative xmlns:adec="http://schemas.microsoft.com/office/drawing/2017/decorative" val="1"/>
              </a:ext>
            </a:extLst>
          </p:cNvPr>
          <p:cNvPicPr>
            <a:picLocks noGrp="1" noChangeAspect="1"/>
          </p:cNvPicPr>
          <p:nvPr>
            <p:ph type="pic" sz="quarter" idx="13"/>
          </p:nvPr>
        </p:nvPicPr>
        <p:blipFill>
          <a:blip r:embed="rId3"/>
          <a:stretch/>
        </p:blipFill>
        <p:spPr>
          <a:xfrm>
            <a:off x="6329363" y="2325827"/>
            <a:ext cx="5024437" cy="4032112"/>
          </a:xfrm>
          <a:prstGeom prst="rect">
            <a:avLst/>
          </a:prstGeom>
          <a:noFill/>
        </p:spPr>
      </p:pic>
    </p:spTree>
    <p:extLst>
      <p:ext uri="{BB962C8B-B14F-4D97-AF65-F5344CB8AC3E}">
        <p14:creationId xmlns:p14="http://schemas.microsoft.com/office/powerpoint/2010/main" val="147492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FE49D3FB-4971-413E-B3E5-541408B4CD16}"/>
              </a:ext>
              <a:ext uri="{C183D7F6-B498-43B3-948B-1728B52AA6E4}">
                <adec:decorative xmlns:adec="http://schemas.microsoft.com/office/drawing/2017/decorative" val="1"/>
              </a:ext>
            </a:extLst>
          </p:cNvPr>
          <p:cNvSpPr txBox="1">
            <a:spLocks/>
          </p:cNvSpPr>
          <p:nvPr/>
        </p:nvSpPr>
        <p:spPr>
          <a:xfrm>
            <a:off x="920838" y="2596145"/>
            <a:ext cx="8401582" cy="3279079"/>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a:ln>
                <a:noFill/>
              </a:ln>
              <a:solidFill>
                <a:srgbClr val="585858"/>
              </a:solidFill>
              <a:effectLst/>
              <a:uLnTx/>
              <a:uFillTx/>
              <a:latin typeface="Calibri" panose="020F0502020204030204"/>
              <a:ea typeface="+mn-ea"/>
              <a:cs typeface="+mn-cs"/>
            </a:endParaRPr>
          </a:p>
        </p:txBody>
      </p:sp>
      <p:pic>
        <p:nvPicPr>
          <p:cNvPr id="6" name="Bildobjekt 5">
            <a:extLst>
              <a:ext uri="{FF2B5EF4-FFF2-40B4-BE49-F238E27FC236}">
                <a16:creationId xmlns:a16="http://schemas.microsoft.com/office/drawing/2014/main" id="{F50CDCAB-85D9-01A5-049E-87FC764CFA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792" y="1632921"/>
            <a:ext cx="2730514" cy="3592158"/>
          </a:xfrm>
          <a:prstGeom prst="rect">
            <a:avLst/>
          </a:prstGeom>
        </p:spPr>
      </p:pic>
      <p:sp>
        <p:nvSpPr>
          <p:cNvPr id="2" name="Rubrik 1">
            <a:extLst>
              <a:ext uri="{FF2B5EF4-FFF2-40B4-BE49-F238E27FC236}">
                <a16:creationId xmlns:a16="http://schemas.microsoft.com/office/drawing/2014/main" id="{8E9CAED9-CD6F-685E-C144-3BF3AF7FFC35}"/>
              </a:ext>
              <a:ext uri="{C183D7F6-B498-43B3-948B-1728B52AA6E4}">
                <adec:decorative xmlns:adec="http://schemas.microsoft.com/office/drawing/2017/decorative" val="0"/>
              </a:ext>
            </a:extLst>
          </p:cNvPr>
          <p:cNvSpPr>
            <a:spLocks noGrp="1"/>
          </p:cNvSpPr>
          <p:nvPr>
            <p:ph type="title" idx="4294967295"/>
          </p:nvPr>
        </p:nvSpPr>
        <p:spPr>
          <a:xfrm>
            <a:off x="801209" y="212777"/>
            <a:ext cx="9609825" cy="1231392"/>
          </a:xfrm>
        </p:spPr>
        <p:txBody>
          <a:bodyPr vert="horz" lIns="91440" tIns="45720" rIns="91440" bIns="45720" rtlCol="0" anchor="b">
            <a:noAutofit/>
          </a:bodyPr>
          <a:lstStyle/>
          <a:p>
            <a:r>
              <a:rPr lang="sv-SE" sz="3600" dirty="0"/>
              <a:t>Varför behövs ett </a:t>
            </a:r>
            <a:r>
              <a:rPr lang="sv-SE" sz="3600" dirty="0" err="1"/>
              <a:t>patientkontrakt</a:t>
            </a:r>
            <a:r>
              <a:rPr lang="sv-SE" sz="3600" dirty="0"/>
              <a:t>?</a:t>
            </a:r>
          </a:p>
        </p:txBody>
      </p:sp>
      <p:sp>
        <p:nvSpPr>
          <p:cNvPr id="7" name="textruta 6">
            <a:extLst>
              <a:ext uri="{FF2B5EF4-FFF2-40B4-BE49-F238E27FC236}">
                <a16:creationId xmlns:a16="http://schemas.microsoft.com/office/drawing/2014/main" id="{685FABC1-38CA-7016-4E49-F6AF57D2B5DD}"/>
              </a:ext>
            </a:extLst>
          </p:cNvPr>
          <p:cNvSpPr txBox="1"/>
          <p:nvPr/>
        </p:nvSpPr>
        <p:spPr>
          <a:xfrm>
            <a:off x="801209" y="1828161"/>
            <a:ext cx="6698926" cy="370870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30163">
              <a:spcAft>
                <a:spcPts val="1200"/>
              </a:spcAft>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Patienters berättelser visar att mycket energi går åt till att få vardagen att fungera. Många lyfter frustation kring:</a:t>
            </a:r>
          </a:p>
          <a:p>
            <a:pPr marL="258763" indent="-228600">
              <a:spcAft>
                <a:spcPts val="600"/>
              </a:spcAft>
              <a:buFont typeface="Arial" panose="020B0604020202020204" pitchFamily="34" charset="0"/>
              <a:buChar char="•"/>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Jag vet inte mitt nästa steg</a:t>
            </a:r>
          </a:p>
          <a:p>
            <a:pPr marL="258763" indent="-228600">
              <a:spcAft>
                <a:spcPts val="600"/>
              </a:spcAft>
              <a:buFont typeface="Arial" panose="020B0604020202020204" pitchFamily="34" charset="0"/>
              <a:buChar char="•"/>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Jag vet inte vad jag kan göra för mig själv och vad vården gör</a:t>
            </a:r>
          </a:p>
          <a:p>
            <a:pPr marL="258763" indent="-228600">
              <a:spcAft>
                <a:spcPts val="600"/>
              </a:spcAft>
              <a:buFont typeface="Arial" panose="020B0604020202020204" pitchFamily="34" charset="0"/>
              <a:buChar char="•"/>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Jag vet inte vart eller till vem jag ska vända mig </a:t>
            </a:r>
          </a:p>
          <a:p>
            <a:pPr marL="258763" indent="-228600">
              <a:spcAft>
                <a:spcPts val="600"/>
              </a:spcAft>
              <a:buFont typeface="Arial" panose="020B0604020202020204" pitchFamily="34" charset="0"/>
              <a:buChar char="•"/>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Jag har inga enkla sätt att ta kontakt </a:t>
            </a:r>
          </a:p>
          <a:p>
            <a:pPr marL="258763" indent="-228600">
              <a:spcAft>
                <a:spcPts val="600"/>
              </a:spcAft>
              <a:buFont typeface="Arial" panose="020B0604020202020204" pitchFamily="34" charset="0"/>
              <a:buChar char="•"/>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Jag känner mig inte trygg </a:t>
            </a:r>
          </a:p>
          <a:p>
            <a:pPr marL="258763" indent="-228600">
              <a:spcAft>
                <a:spcPts val="600"/>
              </a:spcAft>
              <a:buFont typeface="Arial" panose="020B0604020202020204" pitchFamily="34" charset="0"/>
              <a:buChar char="•"/>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Jag har ingen överblick </a:t>
            </a:r>
          </a:p>
        </p:txBody>
      </p:sp>
    </p:spTree>
    <p:extLst>
      <p:ext uri="{BB962C8B-B14F-4D97-AF65-F5344CB8AC3E}">
        <p14:creationId xmlns:p14="http://schemas.microsoft.com/office/powerpoint/2010/main" val="267324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FE49D3FB-4971-413E-B3E5-541408B4CD16}"/>
              </a:ext>
              <a:ext uri="{C183D7F6-B498-43B3-948B-1728B52AA6E4}">
                <adec:decorative xmlns:adec="http://schemas.microsoft.com/office/drawing/2017/decorative" val="1"/>
              </a:ext>
            </a:extLst>
          </p:cNvPr>
          <p:cNvSpPr txBox="1">
            <a:spLocks/>
          </p:cNvSpPr>
          <p:nvPr/>
        </p:nvSpPr>
        <p:spPr>
          <a:xfrm>
            <a:off x="849816" y="1974708"/>
            <a:ext cx="9918148" cy="3279079"/>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överenskommelser där patienten och vården vet vem som gör vad</a:t>
            </a:r>
          </a:p>
          <a:p>
            <a:pPr marR="0" lvl="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att stärka patientens egen kraft att nyttja sina egna resurser</a:t>
            </a:r>
          </a:p>
          <a:p>
            <a:pPr marR="0" lvl="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att skapa tillitsfulla och goda relationer mellan patient och vårdgivare</a:t>
            </a:r>
            <a:endParaRPr kumimoji="0" lang="sv-SE" sz="2000" b="1"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R="0" lvl="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att patienter vet sitt nästa steg och vart </a:t>
            </a: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de</a:t>
            </a: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 vänder sig när </a:t>
            </a: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de</a:t>
            </a: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 behöver ha kontakt med vården</a:t>
            </a:r>
          </a:p>
          <a:p>
            <a:pPr marR="0" lvl="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att säkerställa att allt hänger ihop i en gemensam överblick, samverkan och samordning kring planer och insatser som utgår från patientens berättelse och vad som är viktigt för patienten</a:t>
            </a:r>
          </a:p>
          <a:p>
            <a:pPr marR="0" lvl="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att värna både patientens och vårdens tid.</a:t>
            </a: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srgbClr val="585858"/>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8E9CAED9-CD6F-685E-C144-3BF3AF7FFC35}"/>
              </a:ext>
              <a:ext uri="{C183D7F6-B498-43B3-948B-1728B52AA6E4}">
                <adec:decorative xmlns:adec="http://schemas.microsoft.com/office/drawing/2017/decorative" val="0"/>
              </a:ext>
            </a:extLst>
          </p:cNvPr>
          <p:cNvSpPr>
            <a:spLocks noGrp="1"/>
          </p:cNvSpPr>
          <p:nvPr>
            <p:ph type="title" idx="4294967295"/>
          </p:nvPr>
        </p:nvSpPr>
        <p:spPr>
          <a:xfrm>
            <a:off x="849816" y="508506"/>
            <a:ext cx="9918148" cy="1231392"/>
          </a:xfrm>
        </p:spPr>
        <p:txBody>
          <a:bodyPr vert="horz" lIns="91440" tIns="45720" rIns="91440" bIns="45720" rtlCol="0" anchor="b">
            <a:noAutofit/>
          </a:bodyPr>
          <a:lstStyle/>
          <a:p>
            <a:r>
              <a:rPr lang="sv-SE" sz="3600" dirty="0"/>
              <a:t>Patientkontraktet skapar förutsättningar för bättre hälsa och vård genom…</a:t>
            </a:r>
          </a:p>
        </p:txBody>
      </p:sp>
    </p:spTree>
    <p:extLst>
      <p:ext uri="{BB962C8B-B14F-4D97-AF65-F5344CB8AC3E}">
        <p14:creationId xmlns:p14="http://schemas.microsoft.com/office/powerpoint/2010/main" val="287493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A6AD7111-E708-4A1F-9217-0E3502A2F4BB}"/>
              </a:ext>
              <a:ext uri="{C183D7F6-B498-43B3-948B-1728B52AA6E4}">
                <adec:decorative xmlns:adec="http://schemas.microsoft.com/office/drawing/2017/decorative" val="1"/>
              </a:ext>
            </a:extLst>
          </p:cNvPr>
          <p:cNvSpPr/>
          <p:nvPr/>
        </p:nvSpPr>
        <p:spPr>
          <a:xfrm rot="20960756">
            <a:off x="6928296" y="3142740"/>
            <a:ext cx="3952084" cy="18936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ruta 3"/>
          <p:cNvSpPr txBox="1"/>
          <p:nvPr/>
        </p:nvSpPr>
        <p:spPr>
          <a:xfrm>
            <a:off x="1009203" y="2305615"/>
            <a:ext cx="7670249" cy="2862322"/>
          </a:xfrm>
          <a:prstGeom prst="rect">
            <a:avLst/>
          </a:prstGeom>
          <a:noFill/>
        </p:spPr>
        <p:txBody>
          <a:bodyPr wrap="square" rtlCol="0">
            <a:spAutoFit/>
          </a:bodyPr>
          <a:lstStyle/>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Att patientens egna resurser tillvaratas vilket stärker individen och frigör resurser i vården.</a:t>
            </a:r>
          </a:p>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Att tillgänglighet, samordning och delaktighet stärks.</a:t>
            </a:r>
          </a:p>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Att öka personcentrering i vården för bättre anpassning från ett patientperspektiv</a:t>
            </a:r>
          </a:p>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Att tjänster utvecklas i samverkan mellan patient och vårdgivare.</a:t>
            </a:r>
          </a:p>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sv-SE" sz="2000" dirty="0">
                <a:solidFill>
                  <a:srgbClr val="585858"/>
                </a:solidFill>
                <a:latin typeface="Noto Sans" panose="020B0502040504020204" pitchFamily="34" charset="0"/>
                <a:ea typeface="Noto Sans" panose="020B0502040504020204" pitchFamily="34" charset="0"/>
                <a:cs typeface="Noto Sans" panose="020B0502040504020204" pitchFamily="34" charset="0"/>
              </a:rPr>
              <a:t>Att värna patientens och vårdens tid.</a:t>
            </a:r>
          </a:p>
        </p:txBody>
      </p:sp>
      <p:pic>
        <p:nvPicPr>
          <p:cNvPr id="7" name="Bildobjekt 6">
            <a:extLst>
              <a:ext uri="{FF2B5EF4-FFF2-40B4-BE49-F238E27FC236}">
                <a16:creationId xmlns:a16="http://schemas.microsoft.com/office/drawing/2014/main" id="{25D58667-041B-AA2A-FBBA-E303B9DE59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74652" y="3203595"/>
            <a:ext cx="3292125" cy="2530059"/>
          </a:xfrm>
          <a:prstGeom prst="rect">
            <a:avLst/>
          </a:prstGeom>
        </p:spPr>
      </p:pic>
      <p:sp>
        <p:nvSpPr>
          <p:cNvPr id="6" name="Rubrik 1">
            <a:extLst>
              <a:ext uri="{FF2B5EF4-FFF2-40B4-BE49-F238E27FC236}">
                <a16:creationId xmlns:a16="http://schemas.microsoft.com/office/drawing/2014/main" id="{9B89DA7F-0CD2-A88E-BC34-EBBF2C611EE8}"/>
              </a:ext>
              <a:ext uri="{C183D7F6-B498-43B3-948B-1728B52AA6E4}">
                <adec:decorative xmlns:adec="http://schemas.microsoft.com/office/drawing/2017/decorative" val="0"/>
              </a:ext>
            </a:extLst>
          </p:cNvPr>
          <p:cNvSpPr txBox="1">
            <a:spLocks/>
          </p:cNvSpPr>
          <p:nvPr/>
        </p:nvSpPr>
        <p:spPr>
          <a:xfrm>
            <a:off x="849816" y="508506"/>
            <a:ext cx="9918148" cy="12313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a:lstStyle>
          <a:p>
            <a:r>
              <a:rPr lang="sv-SE" sz="3600" dirty="0"/>
              <a:t>Patientkontraktet bidrar till… </a:t>
            </a:r>
          </a:p>
        </p:txBody>
      </p:sp>
    </p:spTree>
    <p:extLst>
      <p:ext uri="{BB962C8B-B14F-4D97-AF65-F5344CB8AC3E}">
        <p14:creationId xmlns:p14="http://schemas.microsoft.com/office/powerpoint/2010/main" val="357712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5F30137-042E-C92D-F919-618215F50C4E}"/>
              </a:ext>
            </a:extLst>
          </p:cNvPr>
          <p:cNvSpPr>
            <a:spLocks noGrp="1"/>
          </p:cNvSpPr>
          <p:nvPr>
            <p:ph type="title" idx="4294967295"/>
          </p:nvPr>
        </p:nvSpPr>
        <p:spPr>
          <a:xfrm>
            <a:off x="677021" y="389684"/>
            <a:ext cx="10837957" cy="721894"/>
          </a:xfrm>
        </p:spPr>
        <p:txBody>
          <a:bodyPr vert="horz" lIns="91440" tIns="45720" rIns="91440" bIns="45720" rtlCol="0" anchor="b">
            <a:noAutofit/>
          </a:bodyPr>
          <a:lstStyle/>
          <a:p>
            <a:r>
              <a:rPr lang="sv-SE" sz="3200" dirty="0"/>
              <a:t>Viktiga värden som patientkontraktet bidrar till</a:t>
            </a:r>
          </a:p>
        </p:txBody>
      </p:sp>
      <p:pic>
        <p:nvPicPr>
          <p:cNvPr id="2" name="Bildobjekt 1" descr="Översiktsillustration över viktiga värden som patientkontraktet bidrar till ">
            <a:extLst>
              <a:ext uri="{FF2B5EF4-FFF2-40B4-BE49-F238E27FC236}">
                <a16:creationId xmlns:a16="http://schemas.microsoft.com/office/drawing/2014/main" id="{6DEA4CB4-9883-CCE7-7ED5-6816D6E94221}"/>
              </a:ext>
            </a:extLst>
          </p:cNvPr>
          <p:cNvPicPr>
            <a:picLocks noChangeAspect="1"/>
          </p:cNvPicPr>
          <p:nvPr/>
        </p:nvPicPr>
        <p:blipFill>
          <a:blip r:embed="rId3"/>
          <a:stretch>
            <a:fillRect/>
          </a:stretch>
        </p:blipFill>
        <p:spPr>
          <a:xfrm>
            <a:off x="2261142" y="1251315"/>
            <a:ext cx="7669715" cy="5217001"/>
          </a:xfrm>
          <a:prstGeom prst="rect">
            <a:avLst/>
          </a:prstGeom>
        </p:spPr>
      </p:pic>
    </p:spTree>
    <p:extLst>
      <p:ext uri="{BB962C8B-B14F-4D97-AF65-F5344CB8AC3E}">
        <p14:creationId xmlns:p14="http://schemas.microsoft.com/office/powerpoint/2010/main" val="11323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ubrik 1">
            <a:extLst>
              <a:ext uri="{FF2B5EF4-FFF2-40B4-BE49-F238E27FC236}">
                <a16:creationId xmlns:a16="http://schemas.microsoft.com/office/drawing/2014/main" id="{F84508B9-0AD7-40E5-9554-842DFBFD963F}"/>
              </a:ext>
            </a:extLst>
          </p:cNvPr>
          <p:cNvSpPr>
            <a:spLocks noGrp="1"/>
          </p:cNvSpPr>
          <p:nvPr>
            <p:ph type="title"/>
          </p:nvPr>
        </p:nvSpPr>
        <p:spPr>
          <a:xfrm>
            <a:off x="622499" y="364928"/>
            <a:ext cx="9609825" cy="1231392"/>
          </a:xfrm>
        </p:spPr>
        <p:txBody>
          <a:bodyPr>
            <a:normAutofit/>
          </a:bodyPr>
          <a:lstStyle/>
          <a:p>
            <a:r>
              <a:rPr lang="sv-SE" sz="3600" dirty="0" err="1"/>
              <a:t>Patientkontrakt</a:t>
            </a:r>
            <a:r>
              <a:rPr lang="sv-SE" sz="3600" dirty="0"/>
              <a:t> i praktiken</a:t>
            </a:r>
          </a:p>
        </p:txBody>
      </p:sp>
      <p:sp>
        <p:nvSpPr>
          <p:cNvPr id="7" name="Rubrik 1"/>
          <p:cNvSpPr txBox="1">
            <a:spLocks/>
          </p:cNvSpPr>
          <p:nvPr/>
        </p:nvSpPr>
        <p:spPr>
          <a:xfrm>
            <a:off x="705960" y="1586393"/>
            <a:ext cx="2541270" cy="879492"/>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2000" b="1" i="0" u="none" strike="noStrike" kern="1200" cap="none" spc="0" normalizeH="0" baseline="0" noProof="0">
                <a:ln>
                  <a:noFill/>
                </a:ln>
                <a:solidFill>
                  <a:prstClr val="black"/>
                </a:solidFill>
                <a:effectLst/>
                <a:uLnTx/>
                <a:uFillTx/>
                <a:latin typeface="Arial"/>
                <a:ea typeface="+mj-ea"/>
                <a:cs typeface="Times New Roman" panose="02020603050405020304" pitchFamily="18" charset="0"/>
              </a:rPr>
              <a:t>Kontakt</a:t>
            </a:r>
            <a:endParaRPr kumimoji="0" lang="sv-SE" sz="2000" b="0" i="0" u="none" strike="noStrike" kern="1200" cap="none" spc="0" normalizeH="0" baseline="0" noProof="0">
              <a:ln>
                <a:noFill/>
              </a:ln>
              <a:solidFill>
                <a:prstClr val="black"/>
              </a:solidFill>
              <a:effectLst/>
              <a:uLnTx/>
              <a:uFillTx/>
              <a:latin typeface="Arial"/>
              <a:ea typeface="+mj-ea"/>
              <a:cs typeface="Times New Roman" panose="02020603050405020304" pitchFamily="18" charset="0"/>
            </a:endParaRPr>
          </a:p>
        </p:txBody>
      </p:sp>
      <p:sp>
        <p:nvSpPr>
          <p:cNvPr id="13" name="Rektangel 12"/>
          <p:cNvSpPr/>
          <p:nvPr/>
        </p:nvSpPr>
        <p:spPr>
          <a:xfrm>
            <a:off x="760592" y="2170688"/>
            <a:ext cx="454784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Vilka tjänster finns för kontakt?</a:t>
            </a:r>
          </a:p>
        </p:txBody>
      </p:sp>
      <p:sp>
        <p:nvSpPr>
          <p:cNvPr id="14" name="textruta 13"/>
          <p:cNvSpPr txBox="1"/>
          <p:nvPr/>
        </p:nvSpPr>
        <p:spPr>
          <a:xfrm>
            <a:off x="1055008" y="2574034"/>
            <a:ext cx="1534583" cy="8891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Webbtidbok</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Kallelse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Telefon	</a:t>
            </a:r>
          </a:p>
        </p:txBody>
      </p:sp>
      <p:sp>
        <p:nvSpPr>
          <p:cNvPr id="6" name="Rektangel 5"/>
          <p:cNvSpPr/>
          <p:nvPr/>
        </p:nvSpPr>
        <p:spPr>
          <a:xfrm>
            <a:off x="2455175" y="2579103"/>
            <a:ext cx="1969157" cy="14773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Videosamtal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Mail/meddelande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Mottagningen/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avdelningens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e-tjänster</a:t>
            </a:r>
          </a:p>
        </p:txBody>
      </p:sp>
      <p:pic>
        <p:nvPicPr>
          <p:cNvPr id="16" name="Bildobjekt 15" descr="Illustration som visar vad som ingår i sammanhållen vy på 1177.&#10;">
            <a:extLst>
              <a:ext uri="{FF2B5EF4-FFF2-40B4-BE49-F238E27FC236}">
                <a16:creationId xmlns:a16="http://schemas.microsoft.com/office/drawing/2014/main" id="{BFB4DFFF-8EDA-2711-A20E-9A8A277DC6EB}"/>
              </a:ext>
            </a:extLst>
          </p:cNvPr>
          <p:cNvPicPr>
            <a:picLocks noChangeAspect="1"/>
          </p:cNvPicPr>
          <p:nvPr/>
        </p:nvPicPr>
        <p:blipFill>
          <a:blip r:embed="rId3"/>
          <a:stretch>
            <a:fillRect/>
          </a:stretch>
        </p:blipFill>
        <p:spPr>
          <a:xfrm>
            <a:off x="1217580" y="4402250"/>
            <a:ext cx="1633393" cy="1767755"/>
          </a:xfrm>
          <a:prstGeom prst="rect">
            <a:avLst/>
          </a:prstGeom>
        </p:spPr>
      </p:pic>
      <p:sp>
        <p:nvSpPr>
          <p:cNvPr id="8" name="Rubrik 1"/>
          <p:cNvSpPr txBox="1">
            <a:spLocks/>
          </p:cNvSpPr>
          <p:nvPr/>
        </p:nvSpPr>
        <p:spPr>
          <a:xfrm>
            <a:off x="4311314" y="1586393"/>
            <a:ext cx="2846070" cy="879492"/>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2000" b="1" i="0" u="none" strike="noStrike" kern="1200" cap="none" spc="0" normalizeH="0" baseline="0" noProof="0" dirty="0" err="1">
                <a:ln>
                  <a:noFill/>
                </a:ln>
                <a:solidFill>
                  <a:prstClr val="black"/>
                </a:solidFill>
                <a:effectLst/>
                <a:uLnTx/>
                <a:uFillTx/>
                <a:latin typeface="Arial"/>
                <a:ea typeface="+mj-ea"/>
                <a:cs typeface="Times New Roman" panose="02020603050405020304" pitchFamily="18" charset="0"/>
              </a:rPr>
              <a:t>Vårdmöte</a:t>
            </a:r>
            <a:endParaRPr kumimoji="0" lang="sv-SE" sz="2000" b="0" i="0" u="none" strike="noStrike" kern="1200" cap="none" spc="0" normalizeH="0" baseline="0" noProof="0" dirty="0">
              <a:ln>
                <a:noFill/>
              </a:ln>
              <a:solidFill>
                <a:prstClr val="black"/>
              </a:solidFill>
              <a:effectLst/>
              <a:uLnTx/>
              <a:uFillTx/>
              <a:latin typeface="Arial"/>
              <a:ea typeface="+mj-ea"/>
              <a:cs typeface="Times New Roman" panose="02020603050405020304" pitchFamily="18" charset="0"/>
            </a:endParaRPr>
          </a:p>
        </p:txBody>
      </p:sp>
      <p:sp>
        <p:nvSpPr>
          <p:cNvPr id="33" name="Rektangel 32"/>
          <p:cNvSpPr/>
          <p:nvPr/>
        </p:nvSpPr>
        <p:spPr>
          <a:xfrm>
            <a:off x="4306119" y="2122420"/>
            <a:ext cx="3368432" cy="250837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Hur genomförs </a:t>
            </a:r>
            <a:r>
              <a:rPr kumimoji="0" lang="sv-SE" sz="1200" b="0" i="0" u="none" strike="noStrike" kern="1200" cap="none" spc="0" normalizeH="0" baseline="0" noProof="0" err="1">
                <a:ln>
                  <a:noFill/>
                </a:ln>
                <a:solidFill>
                  <a:prstClr val="black"/>
                </a:solidFill>
                <a:effectLst/>
                <a:uLnTx/>
                <a:uFillTx/>
                <a:latin typeface="Arial"/>
                <a:ea typeface="+mn-ea"/>
                <a:cs typeface="+mn-cs"/>
              </a:rPr>
              <a:t>vårdmöten</a:t>
            </a:r>
            <a:r>
              <a:rPr kumimoji="0" lang="sv-SE" sz="1200" b="0" i="0" u="none" strike="noStrike" kern="1200" cap="none" spc="0" normalizeH="0" baseline="0" noProof="0">
                <a:ln>
                  <a:noFill/>
                </a:ln>
                <a:solidFill>
                  <a:prstClr val="black"/>
                </a:solidFill>
                <a:effectLst/>
                <a:uLnTx/>
                <a:uFillTx/>
                <a:latin typeface="Arial"/>
                <a:ea typeface="+mn-ea"/>
                <a:cs typeface="+mn-cs"/>
              </a:rPr>
              <a:t>? Virtuellt, via telefon, fysiskt? På vilken vårdnivå?</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Hur identifieras behov av fast vårdkontakt? Beskriv rollen!</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Hur sker planering och samordning? </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Hur görs en ömsesidig överenskommelse med patienten kring vem som gör vad? (mitt och ditt ansvar/löften)</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Hur ser nästa steg ut - överenskommen tid?</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Hur sker samordning och samverkan med andra aktörer?</a:t>
            </a:r>
          </a:p>
        </p:txBody>
      </p:sp>
      <p:pic>
        <p:nvPicPr>
          <p:cNvPr id="5" name="Bildobjekt 4" descr="Illustration som visar telefonsamtal mellan patient och vårdgivare, som en del i patientkontrakt. ">
            <a:extLst>
              <a:ext uri="{FF2B5EF4-FFF2-40B4-BE49-F238E27FC236}">
                <a16:creationId xmlns:a16="http://schemas.microsoft.com/office/drawing/2014/main" id="{3951C675-8F5F-C2D6-0727-E9530167F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7692" y="4543454"/>
            <a:ext cx="1572645" cy="1626551"/>
          </a:xfrm>
          <a:prstGeom prst="rect">
            <a:avLst/>
          </a:prstGeom>
        </p:spPr>
      </p:pic>
      <p:pic>
        <p:nvPicPr>
          <p:cNvPr id="20" name="Bildobjekt 19" descr="En översiktsbild som visar vad som krävs för patientkontrakt i praktiken vid kontakt, i vårdmöte och hemma. &#10;">
            <a:extLst>
              <a:ext uri="{FF2B5EF4-FFF2-40B4-BE49-F238E27FC236}">
                <a16:creationId xmlns:a16="http://schemas.microsoft.com/office/drawing/2014/main" id="{1DC0F551-646C-B9E1-96AE-C6175F7DAC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861" y="4517723"/>
            <a:ext cx="1705251" cy="1678014"/>
          </a:xfrm>
          <a:prstGeom prst="rect">
            <a:avLst/>
          </a:prstGeom>
        </p:spPr>
      </p:pic>
      <p:sp>
        <p:nvSpPr>
          <p:cNvPr id="9" name="Rubrik 1"/>
          <p:cNvSpPr txBox="1">
            <a:spLocks/>
          </p:cNvSpPr>
          <p:nvPr/>
        </p:nvSpPr>
        <p:spPr>
          <a:xfrm>
            <a:off x="8155296" y="1580271"/>
            <a:ext cx="2846070" cy="879492"/>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2000" b="1" i="0" u="none" strike="noStrike" kern="1200" cap="none" spc="0" normalizeH="0" baseline="0" noProof="0">
                <a:ln>
                  <a:noFill/>
                </a:ln>
                <a:solidFill>
                  <a:prstClr val="black"/>
                </a:solidFill>
                <a:effectLst/>
                <a:uLnTx/>
                <a:uFillTx/>
                <a:latin typeface="Arial"/>
                <a:ea typeface="+mj-ea"/>
                <a:cs typeface="Times New Roman" panose="02020603050405020304" pitchFamily="18" charset="0"/>
              </a:rPr>
              <a:t>Hemma</a:t>
            </a:r>
            <a:endParaRPr kumimoji="0" lang="sv-SE" sz="2000" b="0" i="0" u="none" strike="noStrike" kern="1200" cap="none" spc="0" normalizeH="0" baseline="0" noProof="0">
              <a:ln>
                <a:noFill/>
              </a:ln>
              <a:solidFill>
                <a:prstClr val="black"/>
              </a:solidFill>
              <a:effectLst/>
              <a:uLnTx/>
              <a:uFillTx/>
              <a:latin typeface="Arial"/>
              <a:ea typeface="+mj-ea"/>
              <a:cs typeface="Times New Roman" panose="02020603050405020304" pitchFamily="18" charset="0"/>
            </a:endParaRPr>
          </a:p>
        </p:txBody>
      </p:sp>
      <p:sp>
        <p:nvSpPr>
          <p:cNvPr id="39" name="Rektangel 38"/>
          <p:cNvSpPr/>
          <p:nvPr/>
        </p:nvSpPr>
        <p:spPr>
          <a:xfrm>
            <a:off x="8155296" y="2133363"/>
            <a:ext cx="352346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Jag har ett partnerskap med vården där vår ömsesidiga överenskommelse och planering gör mig trygg.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Jag vet...</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vad jag ska göra för att må bra </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vad jag ska hålla koll på för att veta när jag behöver söka vård</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vart jag vänder mig när jag behöver hjälp</a:t>
            </a:r>
          </a:p>
        </p:txBody>
      </p:sp>
      <p:pic>
        <p:nvPicPr>
          <p:cNvPr id="3" name="Bildobjekt 2" descr="Illustration överenskommelse som handslag. ">
            <a:extLst>
              <a:ext uri="{FF2B5EF4-FFF2-40B4-BE49-F238E27FC236}">
                <a16:creationId xmlns:a16="http://schemas.microsoft.com/office/drawing/2014/main" id="{B7335344-CB9F-8BAF-86E8-10DE9955E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0759" y="4604530"/>
            <a:ext cx="1804873" cy="1553365"/>
          </a:xfrm>
          <a:prstGeom prst="rect">
            <a:avLst/>
          </a:prstGeom>
        </p:spPr>
      </p:pic>
      <p:cxnSp>
        <p:nvCxnSpPr>
          <p:cNvPr id="10" name="Rak 9">
            <a:extLst>
              <a:ext uri="{C183D7F6-B498-43B3-948B-1728B52AA6E4}">
                <adec:decorative xmlns:adec="http://schemas.microsoft.com/office/drawing/2017/decorative" val="1"/>
              </a:ext>
            </a:extLst>
          </p:cNvPr>
          <p:cNvCxnSpPr/>
          <p:nvPr/>
        </p:nvCxnSpPr>
        <p:spPr>
          <a:xfrm>
            <a:off x="4010814" y="1540175"/>
            <a:ext cx="0" cy="4617720"/>
          </a:xfrm>
          <a:prstGeom prst="line">
            <a:avLst/>
          </a:prstGeom>
          <a:ln>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Rak 11">
            <a:extLst>
              <a:ext uri="{C183D7F6-B498-43B3-948B-1728B52AA6E4}">
                <adec:decorative xmlns:adec="http://schemas.microsoft.com/office/drawing/2017/decorative" val="1"/>
              </a:ext>
            </a:extLst>
          </p:cNvPr>
          <p:cNvCxnSpPr/>
          <p:nvPr/>
        </p:nvCxnSpPr>
        <p:spPr>
          <a:xfrm>
            <a:off x="7843674" y="1540175"/>
            <a:ext cx="0" cy="4617720"/>
          </a:xfrm>
          <a:prstGeom prst="line">
            <a:avLst/>
          </a:prstGeom>
          <a:ln>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ktangel 14">
            <a:extLst>
              <a:ext uri="{C183D7F6-B498-43B3-948B-1728B52AA6E4}">
                <adec:decorative xmlns:adec="http://schemas.microsoft.com/office/drawing/2017/decorative" val="1"/>
              </a:ext>
            </a:extLst>
          </p:cNvPr>
          <p:cNvSpPr/>
          <p:nvPr/>
        </p:nvSpPr>
        <p:spPr>
          <a:xfrm>
            <a:off x="868440" y="2715005"/>
            <a:ext cx="135701" cy="135701"/>
          </a:xfrm>
          <a:prstGeom prst="rect">
            <a:avLst/>
          </a:prstGeom>
          <a:solidFill>
            <a:schemeClr val="bg1"/>
          </a:solidFill>
          <a:ln w="31750">
            <a:solidFill>
              <a:srgbClr val="D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Rektangel 24">
            <a:extLst>
              <a:ext uri="{C183D7F6-B498-43B3-948B-1728B52AA6E4}">
                <adec:decorative xmlns:adec="http://schemas.microsoft.com/office/drawing/2017/decorative" val="1"/>
              </a:ext>
            </a:extLst>
          </p:cNvPr>
          <p:cNvSpPr/>
          <p:nvPr/>
        </p:nvSpPr>
        <p:spPr>
          <a:xfrm>
            <a:off x="868440" y="2988607"/>
            <a:ext cx="135701" cy="135701"/>
          </a:xfrm>
          <a:prstGeom prst="rect">
            <a:avLst/>
          </a:prstGeom>
          <a:solidFill>
            <a:schemeClr val="bg1"/>
          </a:solidFill>
          <a:ln w="31750">
            <a:solidFill>
              <a:srgbClr val="D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Rektangel 28">
            <a:extLst>
              <a:ext uri="{C183D7F6-B498-43B3-948B-1728B52AA6E4}">
                <adec:decorative xmlns:adec="http://schemas.microsoft.com/office/drawing/2017/decorative" val="1"/>
              </a:ext>
            </a:extLst>
          </p:cNvPr>
          <p:cNvSpPr/>
          <p:nvPr/>
        </p:nvSpPr>
        <p:spPr>
          <a:xfrm>
            <a:off x="2268607" y="2715005"/>
            <a:ext cx="135701" cy="135701"/>
          </a:xfrm>
          <a:prstGeom prst="rect">
            <a:avLst/>
          </a:prstGeom>
          <a:solidFill>
            <a:schemeClr val="bg1"/>
          </a:solidFill>
          <a:ln w="31750">
            <a:solidFill>
              <a:srgbClr val="D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ktangel 30">
            <a:extLst>
              <a:ext uri="{C183D7F6-B498-43B3-948B-1728B52AA6E4}">
                <adec:decorative xmlns:adec="http://schemas.microsoft.com/office/drawing/2017/decorative" val="1"/>
              </a:ext>
            </a:extLst>
          </p:cNvPr>
          <p:cNvSpPr/>
          <p:nvPr/>
        </p:nvSpPr>
        <p:spPr>
          <a:xfrm>
            <a:off x="2268607" y="2988607"/>
            <a:ext cx="135701" cy="135701"/>
          </a:xfrm>
          <a:prstGeom prst="rect">
            <a:avLst/>
          </a:prstGeom>
          <a:solidFill>
            <a:schemeClr val="bg1"/>
          </a:solidFill>
          <a:ln w="31750">
            <a:solidFill>
              <a:srgbClr val="D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ktangel 36">
            <a:extLst>
              <a:ext uri="{C183D7F6-B498-43B3-948B-1728B52AA6E4}">
                <adec:decorative xmlns:adec="http://schemas.microsoft.com/office/drawing/2017/decorative" val="1"/>
              </a:ext>
            </a:extLst>
          </p:cNvPr>
          <p:cNvSpPr/>
          <p:nvPr/>
        </p:nvSpPr>
        <p:spPr>
          <a:xfrm>
            <a:off x="868440" y="3259723"/>
            <a:ext cx="135701" cy="135701"/>
          </a:xfrm>
          <a:prstGeom prst="rect">
            <a:avLst/>
          </a:prstGeom>
          <a:solidFill>
            <a:schemeClr val="bg1"/>
          </a:solidFill>
          <a:ln w="31750">
            <a:solidFill>
              <a:srgbClr val="D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ktangel 23">
            <a:extLst>
              <a:ext uri="{C183D7F6-B498-43B3-948B-1728B52AA6E4}">
                <adec:decorative xmlns:adec="http://schemas.microsoft.com/office/drawing/2017/decorative" val="1"/>
              </a:ext>
            </a:extLst>
          </p:cNvPr>
          <p:cNvSpPr/>
          <p:nvPr/>
        </p:nvSpPr>
        <p:spPr>
          <a:xfrm>
            <a:off x="2265551" y="3271668"/>
            <a:ext cx="135701" cy="135701"/>
          </a:xfrm>
          <a:prstGeom prst="rect">
            <a:avLst/>
          </a:prstGeom>
          <a:solidFill>
            <a:schemeClr val="bg1"/>
          </a:solidFill>
          <a:ln w="31750">
            <a:solidFill>
              <a:srgbClr val="D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19907643"/>
      </p:ext>
    </p:extLst>
  </p:cSld>
  <p:clrMapOvr>
    <a:masterClrMapping/>
  </p:clrMapOvr>
</p:sld>
</file>

<file path=ppt/theme/theme1.xml><?xml version="1.0" encoding="utf-8"?>
<a:theme xmlns:a="http://schemas.openxmlformats.org/drawingml/2006/main" name="1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1011_kort" id="{3C0CA2A4-2C64-4A9C-9FF3-B6BE9C8EFB47}" vid="{024D98AF-B416-47DB-B0DC-381D8B1BAB6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C83A17CE39F84E9CA9CFB2F87CABFC" ma:contentTypeVersion="7" ma:contentTypeDescription="Create a new document." ma:contentTypeScope="" ma:versionID="2f0130f7a2fcc2dc117ad0b3e22d755c">
  <xsd:schema xmlns:xsd="http://www.w3.org/2001/XMLSchema" xmlns:xs="http://www.w3.org/2001/XMLSchema" xmlns:p="http://schemas.microsoft.com/office/2006/metadata/properties" xmlns:ns2="e55579e8-b682-41c3-bedf-cf183f70913f" xmlns:ns3="1578b5a8-2c3e-4f37-bb4b-0a31712a3c0e" targetNamespace="http://schemas.microsoft.com/office/2006/metadata/properties" ma:root="true" ma:fieldsID="0d96c22f4afe00587e5392b82ec1fdfa" ns2:_="" ns3:_="">
    <xsd:import namespace="e55579e8-b682-41c3-bedf-cf183f70913f"/>
    <xsd:import namespace="1578b5a8-2c3e-4f37-bb4b-0a31712a3c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579e8-b682-41c3-bedf-cf183f7091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78b5a8-2c3e-4f37-bb4b-0a31712a3c0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578b5a8-2c3e-4f37-bb4b-0a31712a3c0e">
      <UserInfo>
        <DisplayName>Helene Lysander Skog</DisplayName>
        <AccountId>17</AccountId>
        <AccountType/>
      </UserInfo>
      <UserInfo>
        <DisplayName>Karin Svensson</DisplayName>
        <AccountId>13</AccountId>
        <AccountType/>
      </UserInfo>
    </SharedWithUsers>
  </documentManagement>
</p:properties>
</file>

<file path=customXml/itemProps1.xml><?xml version="1.0" encoding="utf-8"?>
<ds:datastoreItem xmlns:ds="http://schemas.openxmlformats.org/officeDocument/2006/customXml" ds:itemID="{CFA896CB-D047-4B96-9C37-9D706ED97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579e8-b682-41c3-bedf-cf183f70913f"/>
    <ds:schemaRef ds:uri="1578b5a8-2c3e-4f37-bb4b-0a31712a3c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ACADBA-7C64-45AA-A0DA-E0622D75D774}">
  <ds:schemaRefs>
    <ds:schemaRef ds:uri="http://schemas.microsoft.com/sharepoint/v3/contenttype/forms"/>
  </ds:schemaRefs>
</ds:datastoreItem>
</file>

<file path=customXml/itemProps3.xml><?xml version="1.0" encoding="utf-8"?>
<ds:datastoreItem xmlns:ds="http://schemas.openxmlformats.org/officeDocument/2006/customXml" ds:itemID="{8DA64E8A-15CD-49B9-910C-939AAD736B14}">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1578b5a8-2c3e-4f37-bb4b-0a31712a3c0e"/>
    <ds:schemaRef ds:uri="http://purl.org/dc/dcmitype/"/>
    <ds:schemaRef ds:uri="e55579e8-b682-41c3-bedf-cf183f70913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1392</TotalTime>
  <Words>1298</Words>
  <Application>Microsoft Office PowerPoint</Application>
  <PresentationFormat>Bredbild</PresentationFormat>
  <Paragraphs>120</Paragraphs>
  <Slides>12</Slides>
  <Notes>12</Notes>
  <HiddenSlides>0</HiddenSlides>
  <MMClips>1</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12</vt:i4>
      </vt:variant>
    </vt:vector>
  </HeadingPairs>
  <TitlesOfParts>
    <vt:vector size="22" baseType="lpstr">
      <vt:lpstr>Arial</vt:lpstr>
      <vt:lpstr>Calibri</vt:lpstr>
      <vt:lpstr>Calibri Light</vt:lpstr>
      <vt:lpstr>Courier New</vt:lpstr>
      <vt:lpstr>helvetica neue-bold</vt:lpstr>
      <vt:lpstr>Noto Sans</vt:lpstr>
      <vt:lpstr>Noto Serif</vt:lpstr>
      <vt:lpstr>open sans</vt:lpstr>
      <vt:lpstr>Symbol</vt:lpstr>
      <vt:lpstr>1_Office-tema</vt:lpstr>
      <vt:lpstr>PowerPoint-presentation</vt:lpstr>
      <vt:lpstr>PowerPoint-presentation</vt:lpstr>
      <vt:lpstr>PowerPoint-presentation</vt:lpstr>
      <vt:lpstr>Omställning till god och nära vård, hälsa och omsorg</vt:lpstr>
      <vt:lpstr>Varför behövs ett patientkontrakt?</vt:lpstr>
      <vt:lpstr>Patientkontraktet skapar förutsättningar för bättre hälsa och vård genom…</vt:lpstr>
      <vt:lpstr>PowerPoint-presentation</vt:lpstr>
      <vt:lpstr>Viktiga värden som patientkontraktet bidrar till</vt:lpstr>
      <vt:lpstr>Patientkontrakt i praktiken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Helene Lysander Skog</dc:creator>
  <cp:lastModifiedBy>Karin Svensson</cp:lastModifiedBy>
  <cp:revision>2</cp:revision>
  <dcterms:created xsi:type="dcterms:W3CDTF">2023-12-05T08:24:07Z</dcterms:created>
  <dcterms:modified xsi:type="dcterms:W3CDTF">2023-12-14T09:24:19Z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0x01010069C83A17CE39F84E9CA9CFB2F87CABFC</vt:lpwstr>
  </property>
</Properties>
</file>