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47"/>
  </p:notesMasterIdLst>
  <p:sldIdLst>
    <p:sldId id="256" r:id="rId7"/>
    <p:sldId id="257" r:id="rId8"/>
    <p:sldId id="258" r:id="rId9"/>
    <p:sldId id="281" r:id="rId10"/>
    <p:sldId id="305" r:id="rId11"/>
    <p:sldId id="308" r:id="rId12"/>
    <p:sldId id="309" r:id="rId13"/>
    <p:sldId id="306" r:id="rId14"/>
    <p:sldId id="307" r:id="rId15"/>
    <p:sldId id="301" r:id="rId16"/>
    <p:sldId id="303" r:id="rId17"/>
    <p:sldId id="304" r:id="rId18"/>
    <p:sldId id="292" r:id="rId19"/>
    <p:sldId id="278" r:id="rId20"/>
    <p:sldId id="279" r:id="rId21"/>
    <p:sldId id="275" r:id="rId22"/>
    <p:sldId id="264" r:id="rId23"/>
    <p:sldId id="265" r:id="rId24"/>
    <p:sldId id="266" r:id="rId25"/>
    <p:sldId id="260" r:id="rId26"/>
    <p:sldId id="267" r:id="rId27"/>
    <p:sldId id="268" r:id="rId28"/>
    <p:sldId id="269" r:id="rId29"/>
    <p:sldId id="270" r:id="rId30"/>
    <p:sldId id="271" r:id="rId31"/>
    <p:sldId id="272" r:id="rId32"/>
    <p:sldId id="273" r:id="rId33"/>
    <p:sldId id="274" r:id="rId34"/>
    <p:sldId id="276" r:id="rId35"/>
    <p:sldId id="311" r:id="rId36"/>
    <p:sldId id="312" r:id="rId37"/>
    <p:sldId id="313" r:id="rId38"/>
    <p:sldId id="314" r:id="rId39"/>
    <p:sldId id="665" r:id="rId40"/>
    <p:sldId id="666" r:id="rId41"/>
    <p:sldId id="259" r:id="rId42"/>
    <p:sldId id="261" r:id="rId43"/>
    <p:sldId id="262" r:id="rId44"/>
    <p:sldId id="263" r:id="rId45"/>
    <p:sldId id="280" r:id="rId4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40B80-74CB-450E-BBD7-2E214693FEB2}" v="10" dt="2025-05-15T12:50:59.759"/>
    <p1510:client id="{9034C173-F778-831F-67F6-EB604644F7E0}" v="1" dt="2025-05-15T14:16:08.176"/>
    <p1510:client id="{A8078D43-BC7C-4EB7-810C-2A9BFE121F31}" v="11" dt="2025-05-15T11:01:00.759"/>
    <p1510:client id="{AEE88A00-C040-4161-A81A-0EE87F6BC2A2}" v="3" dt="2025-05-15T12:30:37.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84"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513BE-C2CE-4533-8161-7BF3804F85D1}" type="datetimeFigureOut">
              <a:t>2025-05-16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B14C9-B709-43D0-BF62-3E93F0B75943}" type="slidenum">
              <a:t>‹#›</a:t>
            </a:fld>
            <a:endParaRPr lang="sv-SE"/>
          </a:p>
        </p:txBody>
      </p:sp>
    </p:spTree>
    <p:extLst>
      <p:ext uri="{BB962C8B-B14F-4D97-AF65-F5344CB8AC3E}">
        <p14:creationId xmlns:p14="http://schemas.microsoft.com/office/powerpoint/2010/main" val="412878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10DB2-5C48-45B9-8735-83CD25604F12}"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1648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Eric</a:t>
            </a:r>
          </a:p>
        </p:txBody>
      </p:sp>
      <p:sp>
        <p:nvSpPr>
          <p:cNvPr id="4" name="Platshållare för bildnummer 3"/>
          <p:cNvSpPr>
            <a:spLocks noGrp="1"/>
          </p:cNvSpPr>
          <p:nvPr>
            <p:ph type="sldNum" sz="quarter" idx="5"/>
          </p:nvPr>
        </p:nvSpPr>
        <p:spPr/>
        <p:txBody>
          <a:bodyPr/>
          <a:lstStyle/>
          <a:p>
            <a:fld id="{95A4E33F-C42F-4E42-B91D-2D36028FB201}" type="slidenum">
              <a:rPr lang="sv-SE" smtClean="0"/>
              <a:t>34</a:t>
            </a:fld>
            <a:endParaRPr lang="sv-SE"/>
          </a:p>
        </p:txBody>
      </p:sp>
    </p:spTree>
    <p:extLst>
      <p:ext uri="{BB962C8B-B14F-4D97-AF65-F5344CB8AC3E}">
        <p14:creationId xmlns:p14="http://schemas.microsoft.com/office/powerpoint/2010/main" val="1221219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Eric</a:t>
            </a:r>
          </a:p>
        </p:txBody>
      </p:sp>
      <p:sp>
        <p:nvSpPr>
          <p:cNvPr id="4" name="Platshållare för bildnummer 3"/>
          <p:cNvSpPr>
            <a:spLocks noGrp="1"/>
          </p:cNvSpPr>
          <p:nvPr>
            <p:ph type="sldNum" sz="quarter" idx="5"/>
          </p:nvPr>
        </p:nvSpPr>
        <p:spPr/>
        <p:txBody>
          <a:bodyPr/>
          <a:lstStyle/>
          <a:p>
            <a:fld id="{B8460797-E245-4053-8D5F-1ADB671E91AC}" type="slidenum">
              <a:rPr lang="sv-SE" smtClean="0"/>
              <a:t>35</a:t>
            </a:fld>
            <a:endParaRPr lang="sv-SE"/>
          </a:p>
        </p:txBody>
      </p:sp>
    </p:spTree>
    <p:extLst>
      <p:ext uri="{BB962C8B-B14F-4D97-AF65-F5344CB8AC3E}">
        <p14:creationId xmlns:p14="http://schemas.microsoft.com/office/powerpoint/2010/main" val="422664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t>Vad är det? </a:t>
            </a:r>
            <a:r>
              <a:rPr lang="sv-SE" sz="1200"/>
              <a:t>Både Tandem och </a:t>
            </a:r>
            <a:r>
              <a:rPr lang="sv-SE" sz="1200" err="1"/>
              <a:t>Leapscribe</a:t>
            </a:r>
            <a:r>
              <a:rPr lang="sv-SE" sz="1200"/>
              <a:t> är så kallade Ambient </a:t>
            </a:r>
            <a:r>
              <a:rPr lang="sv-SE" sz="1200" err="1"/>
              <a:t>scribe</a:t>
            </a:r>
            <a:r>
              <a:rPr lang="sv-SE" sz="1200"/>
              <a:t>-tjänster som använder AI för att automatiskt lyssna på samtal mellan vårdpersonal och patient och skapa journalanteckningar i bakgrunden – utan att störa samtalet. När samtalet är avslutat får vårdpersonalen ett utkast till journalanteckning som kan redigeras innan det skrivs in i Cosmic för att därefter signeras.</a:t>
            </a:r>
          </a:p>
          <a:p>
            <a:endParaRPr lang="sv-SE"/>
          </a:p>
        </p:txBody>
      </p:sp>
      <p:sp>
        <p:nvSpPr>
          <p:cNvPr id="4" name="Platshållare för bildnummer 3"/>
          <p:cNvSpPr>
            <a:spLocks noGrp="1"/>
          </p:cNvSpPr>
          <p:nvPr>
            <p:ph type="sldNum" sz="quarter" idx="5"/>
          </p:nvPr>
        </p:nvSpPr>
        <p:spPr/>
        <p:txBody>
          <a:bodyPr/>
          <a:lstStyle/>
          <a:p>
            <a:fld id="{29D5C368-A48E-458C-B8AC-BA1C5F769FE8}" type="slidenum">
              <a:rPr lang="sv-SE" smtClean="0"/>
              <a:t>5</a:t>
            </a:fld>
            <a:endParaRPr lang="sv-SE"/>
          </a:p>
        </p:txBody>
      </p:sp>
    </p:spTree>
    <p:extLst>
      <p:ext uri="{BB962C8B-B14F-4D97-AF65-F5344CB8AC3E}">
        <p14:creationId xmlns:p14="http://schemas.microsoft.com/office/powerpoint/2010/main" val="227164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564"/>
              </a:lnSpc>
              <a:spcAft>
                <a:spcPts val="800"/>
              </a:spcAft>
              <a:buNone/>
            </a:pPr>
            <a:r>
              <a:rPr lang="sv-SE" sz="1800" b="1" i="0">
                <a:solidFill>
                  <a:srgbClr val="000000"/>
                </a:solidFill>
                <a:effectLst/>
                <a:latin typeface="Aptos" panose="020B0004020202020204" pitchFamily="34" charset="0"/>
              </a:rPr>
              <a:t>Om NKI-undersökningen för 1177.se</a:t>
            </a:r>
            <a:r>
              <a:rPr lang="sv-SE" sz="1800" b="0" i="0">
                <a:solidFill>
                  <a:srgbClr val="000000"/>
                </a:solidFill>
                <a:effectLst/>
                <a:latin typeface="Aptos" panose="020B0004020202020204" pitchFamily="34" charset="0"/>
              </a:rPr>
              <a:t> </a:t>
            </a:r>
            <a:endParaRPr lang="sv-SE" b="0" i="0">
              <a:solidFill>
                <a:srgbClr val="000000"/>
              </a:solidFill>
              <a:effectLst/>
              <a:latin typeface="Aptos" panose="020B0004020202020204" pitchFamily="34" charset="0"/>
            </a:endParaRP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NKI är ett etablerat mått inom kund- och marknadsundersökningar och ger ett värde mellan 0 och 100. Värden mellan 55 och 75 innebär att användarna är nöjda och värden över 75 indikerar att användarna är mycket nöjda.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NKI-undersökningen är en modell som bygger på frågor som besvarar på en 10-gradig skala och som sen omvandlas till ett värde 0–100.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Enkäten distribueras via länk som lades upp på 1177.se.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Frågorna besvaras av besökare till webbplatsen 1177.se, både öppna delen och den inloggade delen.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Undersökningen gjordes från 25 november till 22 december 2024.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95 478 personer deltog nationellt.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Undersökningen utförs av </a:t>
            </a:r>
            <a:r>
              <a:rPr lang="sv-SE" sz="1800" b="0" i="0" err="1">
                <a:solidFill>
                  <a:srgbClr val="000000"/>
                </a:solidFill>
                <a:effectLst/>
                <a:latin typeface="Aptos" panose="020B0004020202020204" pitchFamily="34" charset="0"/>
              </a:rPr>
              <a:t>Inera</a:t>
            </a:r>
            <a:r>
              <a:rPr lang="sv-SE" sz="1800" b="0" i="0">
                <a:solidFill>
                  <a:srgbClr val="000000"/>
                </a:solidFill>
                <a:effectLst/>
                <a:latin typeface="Aptos" panose="020B0004020202020204" pitchFamily="34" charset="0"/>
              </a:rPr>
              <a:t>. </a:t>
            </a:r>
          </a:p>
          <a:p>
            <a:endParaRPr lang="sv-SE"/>
          </a:p>
        </p:txBody>
      </p:sp>
      <p:sp>
        <p:nvSpPr>
          <p:cNvPr id="4" name="Platshållare för bildnummer 3"/>
          <p:cNvSpPr>
            <a:spLocks noGrp="1"/>
          </p:cNvSpPr>
          <p:nvPr>
            <p:ph type="sldNum" sz="quarter" idx="5"/>
          </p:nvPr>
        </p:nvSpPr>
        <p:spPr/>
        <p:txBody>
          <a:bodyPr/>
          <a:lstStyle/>
          <a:p>
            <a:fld id="{29D5C368-A48E-458C-B8AC-BA1C5F769FE8}" type="slidenum">
              <a:rPr lang="sv-SE" smtClean="0"/>
              <a:t>6</a:t>
            </a:fld>
            <a:endParaRPr lang="sv-SE"/>
          </a:p>
        </p:txBody>
      </p:sp>
    </p:spTree>
    <p:extLst>
      <p:ext uri="{BB962C8B-B14F-4D97-AF65-F5344CB8AC3E}">
        <p14:creationId xmlns:p14="http://schemas.microsoft.com/office/powerpoint/2010/main" val="428222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För att säkerställa att skriftlig hälso- och sjukvårdsinformation är korrekt och ska 1177.se ska vara huvudkälla. Om skriftlig hälso- och sjukvårdsinformation finns på webbplatsen 1177.se ska inte samma finnas i Vida, som tryckt information eller som annan skriftlig hälso- och sjukvårdsinformation. </a:t>
            </a:r>
          </a:p>
          <a:p>
            <a:endParaRPr lang="sv-SE" sz="1600"/>
          </a:p>
          <a:p>
            <a:r>
              <a:rPr lang="sv-SE" sz="1400"/>
              <a:t>Bilagor till digitala kallelser är undantagna. Det finns även andra undantag, till exempel där det behövs </a:t>
            </a:r>
            <a:r>
              <a:rPr lang="sv-SE" sz="1400" err="1"/>
              <a:t>bildstöd</a:t>
            </a:r>
            <a:r>
              <a:rPr lang="sv-SE" sz="1400"/>
              <a:t> i större omfattning än vad som är möjligt vid utskrift från 1177.se.</a:t>
            </a:r>
          </a:p>
          <a:p>
            <a:endParaRPr lang="sv-SE" sz="1600"/>
          </a:p>
          <a:p>
            <a:r>
              <a:rPr lang="sv-SE" sz="1600"/>
              <a:t>Vid behov publiceras regionala tillägg till hälso- och sjukvårdsinformation på 1177.se, i samarbete. Om specifik hälso- och sjukvårdsinformation helt saknas på 1177.se kan regionala sidor skapas på webbplatsen.</a:t>
            </a:r>
          </a:p>
          <a:p>
            <a:endParaRPr lang="sv-SE" sz="1600"/>
          </a:p>
          <a:p>
            <a:r>
              <a:rPr lang="sv-SE" sz="1600"/>
              <a:t>Dokument i Vida som innehåller instruktioner om skriftlig hälso- och sjukvårdsinformation uppdateras efter beslut. Det förändrade arbetssättet införs löpande och utbildningsmaterial tas fram av kommunikationsavdelningen och kunskapsstödsenheten.</a:t>
            </a:r>
          </a:p>
          <a:p>
            <a:endParaRPr lang="sv-SE"/>
          </a:p>
        </p:txBody>
      </p:sp>
      <p:sp>
        <p:nvSpPr>
          <p:cNvPr id="4" name="Platshållare för bildnummer 3"/>
          <p:cNvSpPr>
            <a:spLocks noGrp="1"/>
          </p:cNvSpPr>
          <p:nvPr>
            <p:ph type="sldNum" sz="quarter" idx="5"/>
          </p:nvPr>
        </p:nvSpPr>
        <p:spPr/>
        <p:txBody>
          <a:bodyPr/>
          <a:lstStyle/>
          <a:p>
            <a:fld id="{29D5C368-A48E-458C-B8AC-BA1C5F769FE8}" type="slidenum">
              <a:rPr lang="sv-SE" smtClean="0"/>
              <a:t>7</a:t>
            </a:fld>
            <a:endParaRPr lang="sv-SE"/>
          </a:p>
        </p:txBody>
      </p:sp>
    </p:spTree>
    <p:extLst>
      <p:ext uri="{BB962C8B-B14F-4D97-AF65-F5344CB8AC3E}">
        <p14:creationId xmlns:p14="http://schemas.microsoft.com/office/powerpoint/2010/main" val="48629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564"/>
              </a:lnSpc>
              <a:spcAft>
                <a:spcPts val="800"/>
              </a:spcAft>
              <a:buNone/>
            </a:pPr>
            <a:r>
              <a:rPr lang="sv-SE" sz="1800" b="1" i="0">
                <a:solidFill>
                  <a:srgbClr val="000000"/>
                </a:solidFill>
                <a:effectLst/>
                <a:latin typeface="Aptos" panose="020B0004020202020204" pitchFamily="34" charset="0"/>
              </a:rPr>
              <a:t>Om NKI-undersökningen för 1177.se</a:t>
            </a:r>
            <a:r>
              <a:rPr lang="sv-SE" sz="1800" b="0" i="0">
                <a:solidFill>
                  <a:srgbClr val="000000"/>
                </a:solidFill>
                <a:effectLst/>
                <a:latin typeface="Aptos" panose="020B0004020202020204" pitchFamily="34" charset="0"/>
              </a:rPr>
              <a:t> </a:t>
            </a:r>
            <a:endParaRPr lang="sv-SE" b="0" i="0">
              <a:solidFill>
                <a:srgbClr val="000000"/>
              </a:solidFill>
              <a:effectLst/>
              <a:latin typeface="Aptos" panose="020B0004020202020204" pitchFamily="34" charset="0"/>
            </a:endParaRP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NKI är ett etablerat mått inom kund- och marknadsundersökningar och ger ett värde mellan 0 och 100. Värden mellan 55 och 75 innebär att användarna är nöjda och värden över 75 indikerar att användarna är mycket nöjda.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NKI-undersökningen är en modell som bygger på frågor som besvarar på en 10-gradig skala och som sen omvandlas till ett värde 0–100.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Enkäten distribueras via länk som lades upp på 1177.se.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Frågorna besvaras av besökare till webbplatsen 1177.se, både öppna delen och den inloggade delen.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Undersökningen gjordes från 25 november till 22 december 2024.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95 478 personer deltog nationellt.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Undersökningen utförs av </a:t>
            </a:r>
            <a:r>
              <a:rPr lang="sv-SE" sz="1800" b="0" i="0" err="1">
                <a:solidFill>
                  <a:srgbClr val="000000"/>
                </a:solidFill>
                <a:effectLst/>
                <a:latin typeface="Aptos" panose="020B0004020202020204" pitchFamily="34" charset="0"/>
              </a:rPr>
              <a:t>Inera</a:t>
            </a:r>
            <a:r>
              <a:rPr lang="sv-SE" sz="1800" b="0" i="0">
                <a:solidFill>
                  <a:srgbClr val="000000"/>
                </a:solidFill>
                <a:effectLst/>
                <a:latin typeface="Aptos" panose="020B0004020202020204" pitchFamily="34" charset="0"/>
              </a:rPr>
              <a:t>. </a:t>
            </a:r>
          </a:p>
          <a:p>
            <a:endParaRPr lang="sv-SE"/>
          </a:p>
        </p:txBody>
      </p:sp>
      <p:sp>
        <p:nvSpPr>
          <p:cNvPr id="4" name="Platshållare för bildnummer 3"/>
          <p:cNvSpPr>
            <a:spLocks noGrp="1"/>
          </p:cNvSpPr>
          <p:nvPr>
            <p:ph type="sldNum" sz="quarter" idx="5"/>
          </p:nvPr>
        </p:nvSpPr>
        <p:spPr/>
        <p:txBody>
          <a:bodyPr/>
          <a:lstStyle/>
          <a:p>
            <a:fld id="{29D5C368-A48E-458C-B8AC-BA1C5F769FE8}" type="slidenum">
              <a:rPr lang="sv-SE" smtClean="0"/>
              <a:t>8</a:t>
            </a:fld>
            <a:endParaRPr lang="sv-SE"/>
          </a:p>
        </p:txBody>
      </p:sp>
    </p:spTree>
    <p:extLst>
      <p:ext uri="{BB962C8B-B14F-4D97-AF65-F5344CB8AC3E}">
        <p14:creationId xmlns:p14="http://schemas.microsoft.com/office/powerpoint/2010/main" val="428222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För att säkerställa att skriftlig hälso- och sjukvårdsinformation är korrekt och ska 1177.se ska vara huvudkälla. Om skriftlig hälso- och sjukvårdsinformation finns på webbplatsen 1177.se ska inte samma finnas i Vida, som tryckt information eller som annan skriftlig hälso- och sjukvårdsinformation. </a:t>
            </a:r>
          </a:p>
          <a:p>
            <a:endParaRPr lang="sv-SE" sz="1600"/>
          </a:p>
          <a:p>
            <a:r>
              <a:rPr lang="sv-SE" sz="1400"/>
              <a:t>Bilagor till digitala kallelser är undantagna. Det finns även andra undantag, till exempel där det behövs </a:t>
            </a:r>
            <a:r>
              <a:rPr lang="sv-SE" sz="1400" err="1"/>
              <a:t>bildstöd</a:t>
            </a:r>
            <a:r>
              <a:rPr lang="sv-SE" sz="1400"/>
              <a:t> i större omfattning än vad som är möjligt vid utskrift från 1177.se.</a:t>
            </a:r>
          </a:p>
          <a:p>
            <a:endParaRPr lang="sv-SE" sz="1600"/>
          </a:p>
          <a:p>
            <a:r>
              <a:rPr lang="sv-SE" sz="1600"/>
              <a:t>Vid behov publiceras regionala tillägg till hälso- och sjukvårdsinformation på 1177.se, i samarbete. Om specifik hälso- och sjukvårdsinformation helt saknas på 1177.se kan regionala sidor skapas på webbplatsen.</a:t>
            </a:r>
          </a:p>
          <a:p>
            <a:endParaRPr lang="sv-SE" sz="1600"/>
          </a:p>
          <a:p>
            <a:r>
              <a:rPr lang="sv-SE" sz="1600"/>
              <a:t>Dokument i Vida som innehåller instruktioner om skriftlig hälso- och sjukvårdsinformation uppdateras efter beslut. Det förändrade arbetssättet införs löpande och utbildningsmaterial tas fram av kommunikationsavdelningen och kunskapsstödsenheten.</a:t>
            </a:r>
          </a:p>
          <a:p>
            <a:endParaRPr lang="sv-SE"/>
          </a:p>
        </p:txBody>
      </p:sp>
      <p:sp>
        <p:nvSpPr>
          <p:cNvPr id="4" name="Platshållare för bildnummer 3"/>
          <p:cNvSpPr>
            <a:spLocks noGrp="1"/>
          </p:cNvSpPr>
          <p:nvPr>
            <p:ph type="sldNum" sz="quarter" idx="5"/>
          </p:nvPr>
        </p:nvSpPr>
        <p:spPr/>
        <p:txBody>
          <a:bodyPr/>
          <a:lstStyle/>
          <a:p>
            <a:fld id="{29D5C368-A48E-458C-B8AC-BA1C5F769FE8}" type="slidenum">
              <a:rPr lang="sv-SE" smtClean="0"/>
              <a:t>9</a:t>
            </a:fld>
            <a:endParaRPr lang="sv-SE"/>
          </a:p>
        </p:txBody>
      </p:sp>
    </p:spTree>
    <p:extLst>
      <p:ext uri="{BB962C8B-B14F-4D97-AF65-F5344CB8AC3E}">
        <p14:creationId xmlns:p14="http://schemas.microsoft.com/office/powerpoint/2010/main" val="486296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t>Vad är det? </a:t>
            </a:r>
            <a:r>
              <a:rPr lang="sv-SE" sz="1200"/>
              <a:t>Både Tandem och </a:t>
            </a:r>
            <a:r>
              <a:rPr lang="sv-SE" sz="1200" err="1"/>
              <a:t>Leapscribe</a:t>
            </a:r>
            <a:r>
              <a:rPr lang="sv-SE" sz="1200"/>
              <a:t> är så kallade Ambient </a:t>
            </a:r>
            <a:r>
              <a:rPr lang="sv-SE" sz="1200" err="1"/>
              <a:t>scribe</a:t>
            </a:r>
            <a:r>
              <a:rPr lang="sv-SE" sz="1200"/>
              <a:t>-tjänster som använder AI för att automatiskt lyssna på samtal mellan vårdpersonal och patient och skapa journalanteckningar i bakgrunden – utan att störa samtalet. När samtalet är avslutat får vårdpersonalen ett utkast till journalanteckning som kan redigeras innan det skrivs in i Cosmic för att därefter signeras.</a:t>
            </a:r>
          </a:p>
          <a:p>
            <a:endParaRPr lang="sv-SE"/>
          </a:p>
        </p:txBody>
      </p:sp>
      <p:sp>
        <p:nvSpPr>
          <p:cNvPr id="4" name="Platshållare för bildnummer 3"/>
          <p:cNvSpPr>
            <a:spLocks noGrp="1"/>
          </p:cNvSpPr>
          <p:nvPr>
            <p:ph type="sldNum" sz="quarter" idx="5"/>
          </p:nvPr>
        </p:nvSpPr>
        <p:spPr/>
        <p:txBody>
          <a:bodyPr/>
          <a:lstStyle/>
          <a:p>
            <a:fld id="{29D5C368-A48E-458C-B8AC-BA1C5F769FE8}" type="slidenum">
              <a:rPr lang="sv-SE" smtClean="0"/>
              <a:t>10</a:t>
            </a:fld>
            <a:endParaRPr lang="sv-SE"/>
          </a:p>
        </p:txBody>
      </p:sp>
    </p:spTree>
    <p:extLst>
      <p:ext uri="{BB962C8B-B14F-4D97-AF65-F5344CB8AC3E}">
        <p14:creationId xmlns:p14="http://schemas.microsoft.com/office/powerpoint/2010/main" val="227164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564"/>
              </a:lnSpc>
              <a:spcAft>
                <a:spcPts val="800"/>
              </a:spcAft>
              <a:buNone/>
            </a:pPr>
            <a:r>
              <a:rPr lang="sv-SE" sz="1800" b="1" i="0">
                <a:solidFill>
                  <a:srgbClr val="000000"/>
                </a:solidFill>
                <a:effectLst/>
                <a:latin typeface="Aptos" panose="020B0004020202020204" pitchFamily="34" charset="0"/>
              </a:rPr>
              <a:t>Om NKI-undersökningen för 1177.se</a:t>
            </a:r>
            <a:r>
              <a:rPr lang="sv-SE" sz="1800" b="0" i="0">
                <a:solidFill>
                  <a:srgbClr val="000000"/>
                </a:solidFill>
                <a:effectLst/>
                <a:latin typeface="Aptos" panose="020B0004020202020204" pitchFamily="34" charset="0"/>
              </a:rPr>
              <a:t> </a:t>
            </a:r>
            <a:endParaRPr lang="sv-SE" b="0" i="0">
              <a:solidFill>
                <a:srgbClr val="000000"/>
              </a:solidFill>
              <a:effectLst/>
              <a:latin typeface="Aptos" panose="020B0004020202020204" pitchFamily="34" charset="0"/>
            </a:endParaRP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NKI är ett etablerat mått inom kund- och marknadsundersökningar och ger ett värde mellan 0 och 100. Värden mellan 55 och 75 innebär att användarna är nöjda och värden över 75 indikerar att användarna är mycket nöjda.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NKI-undersökningen är en modell som bygger på frågor som besvarar på en 10-gradig skala och som sen omvandlas till ett värde 0–100.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Enkäten distribueras via länk som lades upp på 1177.se.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Frågorna besvaras av besökare till webbplatsen 1177.se, både öppna delen och den inloggade delen.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Undersökningen gjordes från 25 november till 22 december 2024.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95 478 personer deltog nationellt.  </a:t>
            </a:r>
          </a:p>
          <a:p>
            <a:pPr algn="l" rtl="0" fontAlgn="base">
              <a:lnSpc>
                <a:spcPts val="1564"/>
              </a:lnSpc>
              <a:buFont typeface="Arial" panose="020B0604020202020204" pitchFamily="34" charset="0"/>
              <a:buChar char="•"/>
            </a:pPr>
            <a:r>
              <a:rPr lang="sv-SE" sz="1800" b="0" i="0">
                <a:solidFill>
                  <a:srgbClr val="000000"/>
                </a:solidFill>
                <a:effectLst/>
                <a:latin typeface="Aptos" panose="020B0004020202020204" pitchFamily="34" charset="0"/>
              </a:rPr>
              <a:t>Undersökningen utförs av </a:t>
            </a:r>
            <a:r>
              <a:rPr lang="sv-SE" sz="1800" b="0" i="0" err="1">
                <a:solidFill>
                  <a:srgbClr val="000000"/>
                </a:solidFill>
                <a:effectLst/>
                <a:latin typeface="Aptos" panose="020B0004020202020204" pitchFamily="34" charset="0"/>
              </a:rPr>
              <a:t>Inera</a:t>
            </a:r>
            <a:r>
              <a:rPr lang="sv-SE" sz="1800" b="0" i="0">
                <a:solidFill>
                  <a:srgbClr val="000000"/>
                </a:solidFill>
                <a:effectLst/>
                <a:latin typeface="Aptos" panose="020B0004020202020204" pitchFamily="34" charset="0"/>
              </a:rPr>
              <a:t>. </a:t>
            </a:r>
          </a:p>
          <a:p>
            <a:endParaRPr lang="sv-SE"/>
          </a:p>
        </p:txBody>
      </p:sp>
      <p:sp>
        <p:nvSpPr>
          <p:cNvPr id="4" name="Platshållare för bildnummer 3"/>
          <p:cNvSpPr>
            <a:spLocks noGrp="1"/>
          </p:cNvSpPr>
          <p:nvPr>
            <p:ph type="sldNum" sz="quarter" idx="5"/>
          </p:nvPr>
        </p:nvSpPr>
        <p:spPr/>
        <p:txBody>
          <a:bodyPr/>
          <a:lstStyle/>
          <a:p>
            <a:fld id="{29D5C368-A48E-458C-B8AC-BA1C5F769FE8}" type="slidenum">
              <a:rPr lang="sv-SE" smtClean="0"/>
              <a:t>11</a:t>
            </a:fld>
            <a:endParaRPr lang="sv-SE"/>
          </a:p>
        </p:txBody>
      </p:sp>
    </p:spTree>
    <p:extLst>
      <p:ext uri="{BB962C8B-B14F-4D97-AF65-F5344CB8AC3E}">
        <p14:creationId xmlns:p14="http://schemas.microsoft.com/office/powerpoint/2010/main" val="428222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För att säkerställa att skriftlig hälso- och sjukvårdsinformation är korrekt och ska 1177.se ska vara huvudkälla. Om skriftlig hälso- och sjukvårdsinformation finns på webbplatsen 1177.se ska inte samma finnas i Vida, som tryckt information eller som annan skriftlig hälso- och sjukvårdsinformation. </a:t>
            </a:r>
          </a:p>
          <a:p>
            <a:endParaRPr lang="sv-SE" sz="1600"/>
          </a:p>
          <a:p>
            <a:r>
              <a:rPr lang="sv-SE" sz="1400"/>
              <a:t>Bilagor till digitala kallelser är undantagna. Det finns även andra undantag, till exempel där det behövs </a:t>
            </a:r>
            <a:r>
              <a:rPr lang="sv-SE" sz="1400" err="1"/>
              <a:t>bildstöd</a:t>
            </a:r>
            <a:r>
              <a:rPr lang="sv-SE" sz="1400"/>
              <a:t> i större omfattning än vad som är möjligt vid utskrift från 1177.se.</a:t>
            </a:r>
          </a:p>
          <a:p>
            <a:endParaRPr lang="sv-SE" sz="1600"/>
          </a:p>
          <a:p>
            <a:r>
              <a:rPr lang="sv-SE" sz="1600"/>
              <a:t>Vid behov publiceras regionala tillägg till hälso- och sjukvårdsinformation på 1177.se, i samarbete. Om specifik hälso- och sjukvårdsinformation helt saknas på 1177.se kan regionala sidor skapas på webbplatsen.</a:t>
            </a:r>
          </a:p>
          <a:p>
            <a:endParaRPr lang="sv-SE" sz="1600"/>
          </a:p>
          <a:p>
            <a:r>
              <a:rPr lang="sv-SE" sz="1600"/>
              <a:t>Dokument i Vida som innehåller instruktioner om skriftlig hälso- och sjukvårdsinformation uppdateras efter beslut. Det förändrade arbetssättet införs löpande och utbildningsmaterial tas fram av kommunikationsavdelningen och kunskapsstödsenheten.</a:t>
            </a:r>
          </a:p>
          <a:p>
            <a:endParaRPr lang="sv-SE"/>
          </a:p>
        </p:txBody>
      </p:sp>
      <p:sp>
        <p:nvSpPr>
          <p:cNvPr id="4" name="Platshållare för bildnummer 3"/>
          <p:cNvSpPr>
            <a:spLocks noGrp="1"/>
          </p:cNvSpPr>
          <p:nvPr>
            <p:ph type="sldNum" sz="quarter" idx="5"/>
          </p:nvPr>
        </p:nvSpPr>
        <p:spPr/>
        <p:txBody>
          <a:bodyPr/>
          <a:lstStyle/>
          <a:p>
            <a:fld id="{29D5C368-A48E-458C-B8AC-BA1C5F769FE8}" type="slidenum">
              <a:rPr lang="sv-SE" smtClean="0"/>
              <a:t>12</a:t>
            </a:fld>
            <a:endParaRPr lang="sv-SE"/>
          </a:p>
        </p:txBody>
      </p:sp>
    </p:spTree>
    <p:extLst>
      <p:ext uri="{BB962C8B-B14F-4D97-AF65-F5344CB8AC3E}">
        <p14:creationId xmlns:p14="http://schemas.microsoft.com/office/powerpoint/2010/main" val="486296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2025-05-16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2025-05-16</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2025-05-16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2025-05-16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2025-05-16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2025-05-16</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2025-05-16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2025-05-16</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2025-05-16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2025-05-16</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2025-05-16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2025-05-16</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2025-05-16</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2025-05-16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2025-05-16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2025-05-16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2025-05-16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2025-05-16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2025-05-16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2025-05-16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2025-05-16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6857229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59008" cy="1143000"/>
          </a:xfrm>
        </p:spPr>
        <p:txBody>
          <a:bodyPr/>
          <a:lstStyle>
            <a:lvl1pPr>
              <a:defRPr b="1"/>
            </a:lvl1pPr>
          </a:lstStyle>
          <a:p>
            <a:r>
              <a:rPr lang="sv-SE"/>
              <a:t>Klicka här för att ändra mall för rubrikformat</a:t>
            </a:r>
          </a:p>
        </p:txBody>
      </p:sp>
      <p:sp>
        <p:nvSpPr>
          <p:cNvPr id="3" name="Content Placeholder 2"/>
          <p:cNvSpPr>
            <a:spLocks noGrp="1"/>
          </p:cNvSpPr>
          <p:nvPr>
            <p:ph idx="1"/>
          </p:nvPr>
        </p:nvSpPr>
        <p:spPr>
          <a:xfrm>
            <a:off x="609600" y="1600201"/>
            <a:ext cx="10959008" cy="4585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0218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2025-05-16</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2025-05-16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2025-05-16</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2025-05-16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2025-05-16</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2025-05-16</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2025-05-16</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2025-05-16</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2025-05-16</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3" r:id="rId8"/>
    <p:sldLayoutId id="2147483694" r:id="rId9"/>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gionvarmland.se/regionvarmland/nyhetsarkiv/press/2025-04-29-regionstyrelsen-i-korthet-den-29-apri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regionvarmland.se/regionvarmland/nyhetsarkiv/press/2025-04-29-regionstyrelsen-i-korthet-den-29-apri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p:txBody>
          <a:bodyPr/>
          <a:lstStyle/>
          <a:p>
            <a:r>
              <a:rPr lang="sv-SE"/>
              <a:t>Vårdvalsråd vårdcentral</a:t>
            </a:r>
          </a:p>
        </p:txBody>
      </p:sp>
      <p:sp>
        <p:nvSpPr>
          <p:cNvPr id="3" name="Underrubrik 2">
            <a:extLst>
              <a:ext uri="{FF2B5EF4-FFF2-40B4-BE49-F238E27FC236}">
                <a16:creationId xmlns:a16="http://schemas.microsoft.com/office/drawing/2014/main" id="{057E94A7-75EC-44CE-9410-C23957DC3D43}"/>
              </a:ext>
            </a:extLst>
          </p:cNvPr>
          <p:cNvSpPr>
            <a:spLocks noGrp="1"/>
          </p:cNvSpPr>
          <p:nvPr>
            <p:ph type="subTitle" idx="1"/>
          </p:nvPr>
        </p:nvSpPr>
        <p:spPr/>
        <p:txBody>
          <a:bodyPr/>
          <a:lstStyle/>
          <a:p>
            <a:r>
              <a:rPr lang="sv-SE"/>
              <a:t>2025-05-15</a:t>
            </a:r>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985581-E827-94A8-8D58-F62AEEC9A5AE}"/>
              </a:ext>
            </a:extLst>
          </p:cNvPr>
          <p:cNvSpPr>
            <a:spLocks noGrp="1"/>
          </p:cNvSpPr>
          <p:nvPr>
            <p:ph type="title"/>
          </p:nvPr>
        </p:nvSpPr>
        <p:spPr>
          <a:xfrm>
            <a:off x="2496809" y="667200"/>
            <a:ext cx="7200000" cy="1325563"/>
          </a:xfrm>
        </p:spPr>
        <p:txBody>
          <a:bodyPr/>
          <a:lstStyle/>
          <a:p>
            <a:r>
              <a:rPr lang="sv-SE"/>
              <a:t>Beslut/information</a:t>
            </a:r>
          </a:p>
        </p:txBody>
      </p:sp>
      <p:sp>
        <p:nvSpPr>
          <p:cNvPr id="3" name="Platshållare för text 2">
            <a:extLst>
              <a:ext uri="{FF2B5EF4-FFF2-40B4-BE49-F238E27FC236}">
                <a16:creationId xmlns:a16="http://schemas.microsoft.com/office/drawing/2014/main" id="{155F49EE-520B-87AE-F3BE-F92953C17EDA}"/>
              </a:ext>
            </a:extLst>
          </p:cNvPr>
          <p:cNvSpPr>
            <a:spLocks noGrp="1"/>
          </p:cNvSpPr>
          <p:nvPr>
            <p:ph type="body" sz="quarter" idx="13"/>
          </p:nvPr>
        </p:nvSpPr>
        <p:spPr>
          <a:xfrm>
            <a:off x="2496808" y="2178050"/>
            <a:ext cx="8063037" cy="3240000"/>
          </a:xfrm>
        </p:spPr>
        <p:txBody>
          <a:bodyPr/>
          <a:lstStyle/>
          <a:p>
            <a:r>
              <a:rPr lang="sv-SE" b="1"/>
              <a:t>Extra satsning på tillgängligheten i sjukvården 2025: </a:t>
            </a:r>
            <a:r>
              <a:rPr lang="sv-SE"/>
              <a:t>Beslut i regionstyrelsen, ha fokus på det! </a:t>
            </a:r>
            <a:r>
              <a:rPr lang="sv-SE">
                <a:hlinkClick r:id="rId3"/>
              </a:rPr>
              <a:t>”Regionstyrelsen i korthet” (regionvarmland.se</a:t>
            </a:r>
            <a:r>
              <a:rPr lang="sv-SE"/>
              <a:t>)</a:t>
            </a:r>
          </a:p>
          <a:p>
            <a:r>
              <a:rPr lang="sv-SE" b="1"/>
              <a:t>Vård till personer som flytt från Ukraina:</a:t>
            </a:r>
            <a:r>
              <a:rPr lang="sv-SE"/>
              <a:t> Återgår till samma arbetssätt som alla personer som flytt enligt massflyktsdirektivet. Personer som flytt från Ukraina har hanterats mer generöst i Värmland.</a:t>
            </a:r>
          </a:p>
          <a:p>
            <a:r>
              <a:rPr lang="sv-SE" b="1"/>
              <a:t>Pilotverksamheter och innovationsprojekt om Ambient </a:t>
            </a:r>
            <a:r>
              <a:rPr lang="sv-SE" b="1" err="1"/>
              <a:t>Scribe</a:t>
            </a:r>
            <a:r>
              <a:rPr lang="sv-SE" b="1"/>
              <a:t> (Tandem och </a:t>
            </a:r>
            <a:r>
              <a:rPr lang="sv-SE" b="1" err="1"/>
              <a:t>Leapscribe</a:t>
            </a:r>
            <a:r>
              <a:rPr lang="sv-SE" b="1"/>
              <a:t>): </a:t>
            </a:r>
            <a:r>
              <a:rPr lang="sv-SE"/>
              <a:t>Hudkliniken och onkologkliniken tillsammans med vårdcentraler inom vårdvalet</a:t>
            </a:r>
            <a:r>
              <a:rPr lang="sv-SE" b="1"/>
              <a:t>. </a:t>
            </a:r>
          </a:p>
          <a:p>
            <a:pPr marL="0" indent="0">
              <a:buNone/>
            </a:pPr>
            <a:endParaRPr lang="sv-SE"/>
          </a:p>
          <a:p>
            <a:endParaRPr lang="sv-SE"/>
          </a:p>
        </p:txBody>
      </p:sp>
    </p:spTree>
    <p:extLst>
      <p:ext uri="{BB962C8B-B14F-4D97-AF65-F5344CB8AC3E}">
        <p14:creationId xmlns:p14="http://schemas.microsoft.com/office/powerpoint/2010/main" val="410542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971366C-A266-FAB5-195A-DCA0F7F07319}"/>
              </a:ext>
            </a:extLst>
          </p:cNvPr>
          <p:cNvPicPr>
            <a:picLocks noChangeAspect="1"/>
          </p:cNvPicPr>
          <p:nvPr/>
        </p:nvPicPr>
        <p:blipFill>
          <a:blip r:embed="rId3"/>
          <a:srcRect l="-1953" r="1" b="24979"/>
          <a:stretch/>
        </p:blipFill>
        <p:spPr>
          <a:xfrm>
            <a:off x="9112857" y="357268"/>
            <a:ext cx="2687442" cy="2213477"/>
          </a:xfrm>
          <a:prstGeom prst="rect">
            <a:avLst/>
          </a:prstGeom>
        </p:spPr>
      </p:pic>
      <p:sp>
        <p:nvSpPr>
          <p:cNvPr id="2" name="Rubrik 1">
            <a:extLst>
              <a:ext uri="{FF2B5EF4-FFF2-40B4-BE49-F238E27FC236}">
                <a16:creationId xmlns:a16="http://schemas.microsoft.com/office/drawing/2014/main" id="{89D28F04-BF37-42EA-B51F-D099414D98CD}"/>
              </a:ext>
            </a:extLst>
          </p:cNvPr>
          <p:cNvSpPr>
            <a:spLocks noGrp="1"/>
          </p:cNvSpPr>
          <p:nvPr>
            <p:ph type="title"/>
          </p:nvPr>
        </p:nvSpPr>
        <p:spPr>
          <a:xfrm>
            <a:off x="1531387" y="642729"/>
            <a:ext cx="7900335" cy="1325563"/>
          </a:xfrm>
        </p:spPr>
        <p:txBody>
          <a:bodyPr/>
          <a:lstStyle/>
          <a:p>
            <a:r>
              <a:rPr lang="sv-SE"/>
              <a:t>Undersökning visar fler nöjda patienter och användare av 1177.se </a:t>
            </a:r>
          </a:p>
        </p:txBody>
      </p:sp>
      <p:sp>
        <p:nvSpPr>
          <p:cNvPr id="3" name="Platshållare för text 2">
            <a:extLst>
              <a:ext uri="{FF2B5EF4-FFF2-40B4-BE49-F238E27FC236}">
                <a16:creationId xmlns:a16="http://schemas.microsoft.com/office/drawing/2014/main" id="{D053F0A7-F9ED-332E-9B05-046EFDA7E6AA}"/>
              </a:ext>
            </a:extLst>
          </p:cNvPr>
          <p:cNvSpPr>
            <a:spLocks noGrp="1"/>
          </p:cNvSpPr>
          <p:nvPr>
            <p:ph type="body" sz="quarter" idx="13"/>
          </p:nvPr>
        </p:nvSpPr>
        <p:spPr>
          <a:xfrm>
            <a:off x="1529870" y="2153993"/>
            <a:ext cx="8128519" cy="3240000"/>
          </a:xfrm>
        </p:spPr>
        <p:txBody>
          <a:bodyPr vert="horz" lIns="91440" tIns="45720" rIns="91440" bIns="45720" rtlCol="0" anchor="t">
            <a:noAutofit/>
          </a:bodyPr>
          <a:lstStyle/>
          <a:p>
            <a:pPr marL="251460" indent="-251460"/>
            <a:r>
              <a:rPr lang="sv-SE" sz="2000"/>
              <a:t>Ökat inom samtliga områden och särskilt i inloggat läge. I Värmland fick man siffran 71 av 100, samma värde som riket. För de inloggade delarna fick Värmland 73 och där var den nationella siffran 74.  </a:t>
            </a:r>
            <a:endParaRPr lang="sv-SE"/>
          </a:p>
          <a:p>
            <a:pPr marL="251460" indent="-251460"/>
            <a:r>
              <a:rPr lang="sv-SE" sz="2000"/>
              <a:t>Användare över 60 år som loggar in är särskilt nöjda, medan de yngre under 30 år är mest nöjda med de öppna sidorna.  </a:t>
            </a:r>
            <a:endParaRPr lang="sv-SE" sz="2000">
              <a:cs typeface="Arial"/>
            </a:endParaRPr>
          </a:p>
          <a:p>
            <a:pPr marL="251460" indent="-251460"/>
            <a:r>
              <a:rPr lang="sv-SE" sz="2000"/>
              <a:t>Värmlänningarna är mest nöjda med texter om bland annat cancer och allergier och för de inloggade tjänsterna gillar man mest att läsa journalen, se sina läkemedel och sina provsvar.  </a:t>
            </a:r>
            <a:endParaRPr lang="sv-SE" sz="2000">
              <a:cs typeface="Arial"/>
            </a:endParaRPr>
          </a:p>
          <a:p>
            <a:pPr marL="251460" indent="-251460"/>
            <a:r>
              <a:rPr lang="sv-SE" sz="2000"/>
              <a:t>Trots framstegen finns förbättringspotential till exempel med fler bokningsbara tider inom vården, ökade informationsmängder i journalen och fortsatt utveckling av 1177-tjänsterna. </a:t>
            </a:r>
            <a:br>
              <a:rPr lang="sv-SE" sz="2000"/>
            </a:br>
            <a:endParaRPr lang="sv-SE" sz="2000">
              <a:cs typeface="Arial"/>
            </a:endParaRPr>
          </a:p>
          <a:p>
            <a:pPr marL="251460" indent="-251460"/>
            <a:endParaRPr lang="sv-SE" sz="2000">
              <a:cs typeface="Arial"/>
            </a:endParaRPr>
          </a:p>
        </p:txBody>
      </p:sp>
      <p:sp>
        <p:nvSpPr>
          <p:cNvPr id="6" name="textruta 5">
            <a:extLst>
              <a:ext uri="{FF2B5EF4-FFF2-40B4-BE49-F238E27FC236}">
                <a16:creationId xmlns:a16="http://schemas.microsoft.com/office/drawing/2014/main" id="{6EB25B6C-F69D-494C-6AE6-582E247910A5}"/>
              </a:ext>
            </a:extLst>
          </p:cNvPr>
          <p:cNvSpPr txBox="1"/>
          <p:nvPr/>
        </p:nvSpPr>
        <p:spPr>
          <a:xfrm rot="21153510">
            <a:off x="414240" y="179674"/>
            <a:ext cx="4586759" cy="523220"/>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800" b="1">
                <a:solidFill>
                  <a:schemeClr val="accent4"/>
                </a:solidFill>
                <a:latin typeface="Ink Free"/>
              </a:rPr>
              <a:t>För kännedom</a:t>
            </a:r>
          </a:p>
        </p:txBody>
      </p:sp>
    </p:spTree>
    <p:extLst>
      <p:ext uri="{BB962C8B-B14F-4D97-AF65-F5344CB8AC3E}">
        <p14:creationId xmlns:p14="http://schemas.microsoft.com/office/powerpoint/2010/main" val="2173968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F8B895-4585-104E-F70B-0E9B750AEAA5}"/>
              </a:ext>
            </a:extLst>
          </p:cNvPr>
          <p:cNvSpPr>
            <a:spLocks noGrp="1"/>
          </p:cNvSpPr>
          <p:nvPr>
            <p:ph type="title"/>
          </p:nvPr>
        </p:nvSpPr>
        <p:spPr>
          <a:xfrm>
            <a:off x="2496809" y="355650"/>
            <a:ext cx="7512164" cy="1325563"/>
          </a:xfrm>
        </p:spPr>
        <p:txBody>
          <a:bodyPr/>
          <a:lstStyle/>
          <a:p>
            <a:r>
              <a:rPr lang="sv-SE"/>
              <a:t>Skriftlig information till patienter</a:t>
            </a:r>
          </a:p>
        </p:txBody>
      </p:sp>
      <p:sp>
        <p:nvSpPr>
          <p:cNvPr id="3" name="Platshållare för text 2">
            <a:extLst>
              <a:ext uri="{FF2B5EF4-FFF2-40B4-BE49-F238E27FC236}">
                <a16:creationId xmlns:a16="http://schemas.microsoft.com/office/drawing/2014/main" id="{1C870103-CEB1-E5C7-9BD2-93DEE1EBFD05}"/>
              </a:ext>
            </a:extLst>
          </p:cNvPr>
          <p:cNvSpPr>
            <a:spLocks noGrp="1"/>
          </p:cNvSpPr>
          <p:nvPr>
            <p:ph type="body" sz="quarter" idx="13"/>
          </p:nvPr>
        </p:nvSpPr>
        <p:spPr>
          <a:xfrm>
            <a:off x="2496808" y="1866500"/>
            <a:ext cx="7512164" cy="4375150"/>
          </a:xfrm>
        </p:spPr>
        <p:txBody>
          <a:bodyPr vert="horz" lIns="91440" tIns="45720" rIns="91440" bIns="45720" rtlCol="0" anchor="t">
            <a:noAutofit/>
          </a:bodyPr>
          <a:lstStyle/>
          <a:p>
            <a:pPr marL="251460" indent="-251460"/>
            <a:r>
              <a:rPr lang="sv-SE" sz="2000"/>
              <a:t>Patienter vill ha tillgänglig och kvalitetsgranskad information kring sin hälso- och sjukvård. </a:t>
            </a:r>
            <a:endParaRPr lang="sv-SE"/>
          </a:p>
          <a:p>
            <a:pPr marL="251460" indent="-251460"/>
            <a:r>
              <a:rPr lang="sv-SE" sz="2000"/>
              <a:t>1177.se är en webbplats med hög trovärdighet och här finns faktagranskad information. </a:t>
            </a:r>
            <a:endParaRPr lang="sv-SE" sz="2000">
              <a:cs typeface="Arial"/>
            </a:endParaRPr>
          </a:p>
          <a:p>
            <a:pPr marL="251460" indent="-251460"/>
            <a:r>
              <a:rPr lang="sv-SE" sz="2000"/>
              <a:t>1177.se ska användas som huvudkälla för information om hälso- och sjukvård. Regionala tillägg kan kompletteras nationell information. Vid behov kan sidor från 1177.se skrivas ut. </a:t>
            </a:r>
          </a:p>
          <a:p>
            <a:pPr marL="251460" indent="-251460"/>
            <a:r>
              <a:rPr lang="sv-SE" sz="2000"/>
              <a:t>Information som redan finns på 1177.se ska inte dubbelpubliceras i Vida. </a:t>
            </a:r>
            <a:endParaRPr lang="sv-SE" sz="2000">
              <a:cs typeface="Arial"/>
            </a:endParaRPr>
          </a:p>
          <a:p>
            <a:pPr marL="251460" indent="-251460"/>
            <a:r>
              <a:rPr lang="sv-SE" sz="2000"/>
              <a:t>Utbildningsmaterial om hur du kan använda 1177.se i det dagliga arbetet kommer, samt hur du går tillväga när du funderar på att ta fram skriftlig information till patienter. </a:t>
            </a:r>
            <a:endParaRPr lang="sv-SE" sz="2000">
              <a:cs typeface="Arial"/>
            </a:endParaRPr>
          </a:p>
          <a:p>
            <a:pPr marL="0" indent="0">
              <a:buNone/>
            </a:pPr>
            <a:r>
              <a:rPr lang="sv-SE" sz="1100">
                <a:cs typeface="Arial"/>
              </a:rPr>
              <a:t>(HSL 2025 04 28)</a:t>
            </a:r>
          </a:p>
        </p:txBody>
      </p:sp>
      <p:sp>
        <p:nvSpPr>
          <p:cNvPr id="4" name="textruta 3">
            <a:extLst>
              <a:ext uri="{FF2B5EF4-FFF2-40B4-BE49-F238E27FC236}">
                <a16:creationId xmlns:a16="http://schemas.microsoft.com/office/drawing/2014/main" id="{10576972-34A2-027E-CA73-66184F2DCA3D}"/>
              </a:ext>
            </a:extLst>
          </p:cNvPr>
          <p:cNvSpPr txBox="1"/>
          <p:nvPr/>
        </p:nvSpPr>
        <p:spPr>
          <a:xfrm rot="21153510">
            <a:off x="649937" y="3105357"/>
            <a:ext cx="1808835" cy="646331"/>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3600" b="1">
                <a:solidFill>
                  <a:schemeClr val="accent4"/>
                </a:solidFill>
                <a:latin typeface="Ink Free"/>
              </a:rPr>
              <a:t>Beslut</a:t>
            </a:r>
          </a:p>
        </p:txBody>
      </p:sp>
    </p:spTree>
    <p:extLst>
      <p:ext uri="{BB962C8B-B14F-4D97-AF65-F5344CB8AC3E}">
        <p14:creationId xmlns:p14="http://schemas.microsoft.com/office/powerpoint/2010/main" val="3804173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86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200A96-98C2-AC66-7E93-3C1A7806CD59}"/>
              </a:ext>
            </a:extLst>
          </p:cNvPr>
          <p:cNvSpPr>
            <a:spLocks noGrp="1"/>
          </p:cNvSpPr>
          <p:nvPr>
            <p:ph type="ctrTitle"/>
          </p:nvPr>
        </p:nvSpPr>
        <p:spPr/>
        <p:txBody>
          <a:bodyPr/>
          <a:lstStyle/>
          <a:p>
            <a:r>
              <a:rPr lang="sv-SE"/>
              <a:t>Information Flisa</a:t>
            </a:r>
          </a:p>
        </p:txBody>
      </p:sp>
    </p:spTree>
    <p:extLst>
      <p:ext uri="{BB962C8B-B14F-4D97-AF65-F5344CB8AC3E}">
        <p14:creationId xmlns:p14="http://schemas.microsoft.com/office/powerpoint/2010/main" val="261551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9E49F5-C6FA-22B4-C509-F6E89E1CE5DE}"/>
              </a:ext>
            </a:extLst>
          </p:cNvPr>
          <p:cNvSpPr>
            <a:spLocks noGrp="1"/>
          </p:cNvSpPr>
          <p:nvPr>
            <p:ph type="title"/>
          </p:nvPr>
        </p:nvSpPr>
        <p:spPr/>
        <p:txBody>
          <a:bodyPr/>
          <a:lstStyle/>
          <a:p>
            <a:r>
              <a:rPr lang="sv-SE"/>
              <a:t>Aktuell situation</a:t>
            </a:r>
          </a:p>
        </p:txBody>
      </p:sp>
      <p:sp>
        <p:nvSpPr>
          <p:cNvPr id="3" name="Platshållare för text 2">
            <a:extLst>
              <a:ext uri="{FF2B5EF4-FFF2-40B4-BE49-F238E27FC236}">
                <a16:creationId xmlns:a16="http://schemas.microsoft.com/office/drawing/2014/main" id="{E8673593-626A-9D80-FD5E-7C05769E1DCA}"/>
              </a:ext>
            </a:extLst>
          </p:cNvPr>
          <p:cNvSpPr>
            <a:spLocks noGrp="1"/>
          </p:cNvSpPr>
          <p:nvPr>
            <p:ph type="body" sz="quarter" idx="13"/>
          </p:nvPr>
        </p:nvSpPr>
        <p:spPr/>
        <p:txBody>
          <a:bodyPr/>
          <a:lstStyle/>
          <a:p>
            <a:r>
              <a:rPr lang="sv-SE"/>
              <a:t>Listningssiffror avviker i onormal omfattning</a:t>
            </a:r>
          </a:p>
          <a:p>
            <a:r>
              <a:rPr lang="sv-SE"/>
              <a:t>Möjligheten att lista sig digitalt, som funnits sedan nov 2024 </a:t>
            </a:r>
            <a:r>
              <a:rPr lang="sv-SE" b="1" i="1"/>
              <a:t>kan</a:t>
            </a:r>
            <a:r>
              <a:rPr lang="sv-SE"/>
              <a:t> vara möjlig orsak</a:t>
            </a:r>
          </a:p>
          <a:p>
            <a:r>
              <a:rPr lang="sv-SE"/>
              <a:t>Analys och felsökning pågår</a:t>
            </a:r>
          </a:p>
          <a:p>
            <a:r>
              <a:rPr lang="sv-SE"/>
              <a:t>Eventuella felaktigheter i utbetalningar kommer att korrigeras när problemet är identifierat och korrigerat</a:t>
            </a:r>
          </a:p>
          <a:p>
            <a:pPr marL="0" indent="0">
              <a:buNone/>
            </a:pPr>
            <a:endParaRPr lang="sv-SE"/>
          </a:p>
        </p:txBody>
      </p:sp>
    </p:spTree>
    <p:extLst>
      <p:ext uri="{BB962C8B-B14F-4D97-AF65-F5344CB8AC3E}">
        <p14:creationId xmlns:p14="http://schemas.microsoft.com/office/powerpoint/2010/main" val="3654208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2991029" y="2493628"/>
            <a:ext cx="8819260" cy="1311128"/>
          </a:xfrm>
        </p:spPr>
        <p:txBody>
          <a:bodyPr/>
          <a:lstStyle/>
          <a:p>
            <a:r>
              <a:rPr lang="sv-SE"/>
              <a:t>Revidering av förfrågnings-underlag Vårdval Värmland</a:t>
            </a:r>
          </a:p>
        </p:txBody>
      </p:sp>
      <p:sp>
        <p:nvSpPr>
          <p:cNvPr id="3" name="Underrubrik 2">
            <a:extLst>
              <a:ext uri="{FF2B5EF4-FFF2-40B4-BE49-F238E27FC236}">
                <a16:creationId xmlns:a16="http://schemas.microsoft.com/office/drawing/2014/main" id="{057E94A7-75EC-44CE-9410-C23957DC3D43}"/>
              </a:ext>
            </a:extLst>
          </p:cNvPr>
          <p:cNvSpPr>
            <a:spLocks noGrp="1"/>
          </p:cNvSpPr>
          <p:nvPr>
            <p:ph type="subTitle" idx="1"/>
          </p:nvPr>
        </p:nvSpPr>
        <p:spPr>
          <a:xfrm>
            <a:off x="3170490" y="3804757"/>
            <a:ext cx="6684229" cy="645902"/>
          </a:xfrm>
        </p:spPr>
        <p:txBody>
          <a:bodyPr/>
          <a:lstStyle/>
          <a:p>
            <a:r>
              <a:rPr lang="sv-SE"/>
              <a:t>20250415</a:t>
            </a:r>
          </a:p>
        </p:txBody>
      </p:sp>
    </p:spTree>
    <p:extLst>
      <p:ext uri="{BB962C8B-B14F-4D97-AF65-F5344CB8AC3E}">
        <p14:creationId xmlns:p14="http://schemas.microsoft.com/office/powerpoint/2010/main" val="1714658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EC216E-A09A-3207-FC91-C1B4F5EDC51D}"/>
              </a:ext>
            </a:extLst>
          </p:cNvPr>
          <p:cNvSpPr>
            <a:spLocks noGrp="1"/>
          </p:cNvSpPr>
          <p:nvPr>
            <p:ph type="title"/>
          </p:nvPr>
        </p:nvSpPr>
        <p:spPr>
          <a:xfrm>
            <a:off x="2496809" y="972000"/>
            <a:ext cx="7200000" cy="745705"/>
          </a:xfrm>
        </p:spPr>
        <p:txBody>
          <a:bodyPr/>
          <a:lstStyle/>
          <a:p>
            <a:r>
              <a:rPr lang="sv-SE"/>
              <a:t>Förslag till beslut:</a:t>
            </a:r>
          </a:p>
        </p:txBody>
      </p:sp>
      <p:sp>
        <p:nvSpPr>
          <p:cNvPr id="3" name="Platshållare för text 2">
            <a:extLst>
              <a:ext uri="{FF2B5EF4-FFF2-40B4-BE49-F238E27FC236}">
                <a16:creationId xmlns:a16="http://schemas.microsoft.com/office/drawing/2014/main" id="{8EDC8BEE-130C-87C5-3552-54D425EAC805}"/>
              </a:ext>
            </a:extLst>
          </p:cNvPr>
          <p:cNvSpPr>
            <a:spLocks noGrp="1"/>
          </p:cNvSpPr>
          <p:nvPr>
            <p:ph type="body" sz="quarter" idx="13"/>
          </p:nvPr>
        </p:nvSpPr>
        <p:spPr>
          <a:xfrm>
            <a:off x="2496809" y="1965533"/>
            <a:ext cx="7200000" cy="3757317"/>
          </a:xfrm>
        </p:spPr>
        <p:txBody>
          <a:bodyPr/>
          <a:lstStyle/>
          <a:p>
            <a:pPr marL="342900" lvl="0" indent="-342900">
              <a:buFont typeface="+mj-lt"/>
              <a:buAutoNum type="arabicPeriod"/>
            </a:pPr>
            <a:r>
              <a:rPr lang="sv-SE" sz="1800">
                <a:effectLst/>
                <a:latin typeface="Times New Roman" panose="02020603050405020304" pitchFamily="18" charset="0"/>
                <a:ea typeface="Times New Roman" panose="02020603050405020304" pitchFamily="18" charset="0"/>
              </a:rPr>
              <a:t>Upphandlingsunderlag för år 2026 avseende vårdval Värmland godkänns med föreslagna förändringar.</a:t>
            </a:r>
          </a:p>
          <a:p>
            <a:pPr marL="342900" lvl="0" indent="-342900">
              <a:buFont typeface="+mj-lt"/>
              <a:buAutoNum type="arabicPeriod"/>
            </a:pPr>
            <a:r>
              <a:rPr lang="sv-SE" sz="1800">
                <a:effectLst/>
                <a:latin typeface="Times New Roman" panose="02020603050405020304" pitchFamily="18" charset="0"/>
                <a:ea typeface="Times New Roman" panose="02020603050405020304" pitchFamily="18" charset="0"/>
              </a:rPr>
              <a:t>Ärendet ska åter till Hälso- och sjukvårdsnämnden kompletterad med viktlista för ersättning omfattande ålder och kön för slutligt godkännande inför beslut i fullmäktige.</a:t>
            </a:r>
          </a:p>
          <a:p>
            <a:pPr marL="0" indent="0">
              <a:buNone/>
            </a:pPr>
            <a:endParaRPr lang="sv-SE"/>
          </a:p>
        </p:txBody>
      </p:sp>
    </p:spTree>
    <p:extLst>
      <p:ext uri="{BB962C8B-B14F-4D97-AF65-F5344CB8AC3E}">
        <p14:creationId xmlns:p14="http://schemas.microsoft.com/office/powerpoint/2010/main" val="14065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DC05FE-DCF6-7EB3-8238-21DC17258A5A}"/>
              </a:ext>
            </a:extLst>
          </p:cNvPr>
          <p:cNvSpPr>
            <a:spLocks noGrp="1"/>
          </p:cNvSpPr>
          <p:nvPr>
            <p:ph type="title"/>
          </p:nvPr>
        </p:nvSpPr>
        <p:spPr>
          <a:xfrm>
            <a:off x="2496809" y="478564"/>
            <a:ext cx="7200000" cy="1615155"/>
          </a:xfrm>
        </p:spPr>
        <p:txBody>
          <a:bodyPr/>
          <a:lstStyle/>
          <a:p>
            <a:r>
              <a:rPr lang="sv-SE"/>
              <a:t>Från förfrågningsunderlag till upphandlingsunderlag</a:t>
            </a:r>
          </a:p>
        </p:txBody>
      </p:sp>
      <p:sp>
        <p:nvSpPr>
          <p:cNvPr id="3" name="Platshållare för text 2">
            <a:extLst>
              <a:ext uri="{FF2B5EF4-FFF2-40B4-BE49-F238E27FC236}">
                <a16:creationId xmlns:a16="http://schemas.microsoft.com/office/drawing/2014/main" id="{86A37710-D132-CC22-AA33-A475A27AE113}"/>
              </a:ext>
            </a:extLst>
          </p:cNvPr>
          <p:cNvSpPr>
            <a:spLocks noGrp="1"/>
          </p:cNvSpPr>
          <p:nvPr>
            <p:ph type="body" sz="quarter" idx="13"/>
          </p:nvPr>
        </p:nvSpPr>
        <p:spPr/>
        <p:txBody>
          <a:bodyPr/>
          <a:lstStyle/>
          <a:p>
            <a:pPr marL="0" indent="0">
              <a:spcAft>
                <a:spcPts val="1000"/>
              </a:spcAft>
              <a:buNone/>
              <a:tabLst>
                <a:tab pos="1620520" algn="l"/>
                <a:tab pos="4860925" algn="l"/>
                <a:tab pos="5941060" algn="r"/>
              </a:tabLst>
            </a:pPr>
            <a:r>
              <a:rPr lang="sv-SE" sz="1800">
                <a:effectLst/>
                <a:latin typeface="Times New Roman" panose="02020603050405020304" pitchFamily="18" charset="0"/>
                <a:ea typeface="Times New Roman" panose="02020603050405020304" pitchFamily="18" charset="0"/>
              </a:rPr>
              <a:t>Krav- och kvalitetsboken fastställs av regionfullmäktige och utgör förfrågningsunderlag enligt lagen om valfrihetssystem (2008:962). I Krav- och kvalitetsboken beskrivs det uppdrag som omfattas av valfrihetssystemet, de krav som leverantören ska uppfylla, vilka administrativa rutiner som kommer att användas och hur uppföljning kommer att ske.</a:t>
            </a:r>
          </a:p>
          <a:p>
            <a:pPr marL="0" indent="0">
              <a:spcAft>
                <a:spcPts val="1000"/>
              </a:spcAft>
              <a:buNone/>
              <a:tabLst>
                <a:tab pos="1620520" algn="l"/>
                <a:tab pos="4860925" algn="l"/>
                <a:tab pos="5941060" algn="r"/>
              </a:tabLst>
            </a:pPr>
            <a:r>
              <a:rPr lang="sv-SE" sz="1800">
                <a:effectLst/>
                <a:latin typeface="Times New Roman" panose="02020603050405020304" pitchFamily="18" charset="0"/>
                <a:ea typeface="Times New Roman" panose="02020603050405020304" pitchFamily="18" charset="0"/>
              </a:rPr>
              <a:t>Upphandlingsunderlaget för vårdval har tidigare benämnts förfrågningsunderlag men kommer i vidare beredning och beslut av ärenden som berör vårdval Värmland att benämnas som upphandlingsunderlag. </a:t>
            </a:r>
          </a:p>
          <a:p>
            <a:endParaRPr lang="sv-SE"/>
          </a:p>
        </p:txBody>
      </p:sp>
    </p:spTree>
    <p:extLst>
      <p:ext uri="{BB962C8B-B14F-4D97-AF65-F5344CB8AC3E}">
        <p14:creationId xmlns:p14="http://schemas.microsoft.com/office/powerpoint/2010/main" val="272003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A63A65-F947-96A1-D7D4-4E854D7CD12E}"/>
              </a:ext>
            </a:extLst>
          </p:cNvPr>
          <p:cNvSpPr>
            <a:spLocks noGrp="1"/>
          </p:cNvSpPr>
          <p:nvPr>
            <p:ph type="title"/>
          </p:nvPr>
        </p:nvSpPr>
        <p:spPr>
          <a:xfrm>
            <a:off x="2496808" y="972001"/>
            <a:ext cx="9151110" cy="163150"/>
          </a:xfrm>
        </p:spPr>
        <p:txBody>
          <a:bodyPr/>
          <a:lstStyle/>
          <a:p>
            <a:r>
              <a:rPr lang="sv-SE"/>
              <a:t>Ny struktur på upphandlingsunderlaget</a:t>
            </a:r>
          </a:p>
        </p:txBody>
      </p:sp>
      <p:sp>
        <p:nvSpPr>
          <p:cNvPr id="3" name="Platshållare för text 2">
            <a:extLst>
              <a:ext uri="{FF2B5EF4-FFF2-40B4-BE49-F238E27FC236}">
                <a16:creationId xmlns:a16="http://schemas.microsoft.com/office/drawing/2014/main" id="{BF6BF98C-DAFF-BB7C-8ACC-18DD6AB90216}"/>
              </a:ext>
            </a:extLst>
          </p:cNvPr>
          <p:cNvSpPr>
            <a:spLocks noGrp="1"/>
          </p:cNvSpPr>
          <p:nvPr>
            <p:ph type="body" sz="quarter" idx="13"/>
          </p:nvPr>
        </p:nvSpPr>
        <p:spPr>
          <a:xfrm>
            <a:off x="2496809" y="1563880"/>
            <a:ext cx="7200000" cy="4158970"/>
          </a:xfrm>
        </p:spPr>
        <p:txBody>
          <a:bodyPr/>
          <a:lstStyle/>
          <a:p>
            <a:pPr marL="0" indent="0">
              <a:buNone/>
            </a:pPr>
            <a:r>
              <a:rPr lang="sv-SE"/>
              <a:t>Från 14 dokument till 1 dokument!</a:t>
            </a:r>
          </a:p>
          <a:p>
            <a:pPr marL="0" indent="0">
              <a:buNone/>
            </a:pPr>
            <a:r>
              <a:rPr lang="sv-SE"/>
              <a:t>Både vårdval vårdcentral och vårdval fysioterapi inryms i samma dokument.</a:t>
            </a:r>
          </a:p>
        </p:txBody>
      </p:sp>
    </p:spTree>
    <p:extLst>
      <p:ext uri="{BB962C8B-B14F-4D97-AF65-F5344CB8AC3E}">
        <p14:creationId xmlns:p14="http://schemas.microsoft.com/office/powerpoint/2010/main" val="374450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FD2D9-D886-5EAC-707E-BB2C2F171035}"/>
              </a:ext>
            </a:extLst>
          </p:cNvPr>
          <p:cNvSpPr>
            <a:spLocks noGrp="1"/>
          </p:cNvSpPr>
          <p:nvPr>
            <p:ph type="title"/>
          </p:nvPr>
        </p:nvSpPr>
        <p:spPr>
          <a:xfrm>
            <a:off x="2496809" y="79902"/>
            <a:ext cx="7200000" cy="1325563"/>
          </a:xfrm>
        </p:spPr>
        <p:txBody>
          <a:bodyPr/>
          <a:lstStyle/>
          <a:p>
            <a:r>
              <a:rPr lang="sv-SE"/>
              <a:t>Agenda</a:t>
            </a:r>
          </a:p>
        </p:txBody>
      </p:sp>
      <p:sp>
        <p:nvSpPr>
          <p:cNvPr id="3" name="Platshållare för text 2">
            <a:extLst>
              <a:ext uri="{FF2B5EF4-FFF2-40B4-BE49-F238E27FC236}">
                <a16:creationId xmlns:a16="http://schemas.microsoft.com/office/drawing/2014/main" id="{7F6B473D-A74B-75F2-8174-FE3F031AA480}"/>
              </a:ext>
            </a:extLst>
          </p:cNvPr>
          <p:cNvSpPr>
            <a:spLocks noGrp="1"/>
          </p:cNvSpPr>
          <p:nvPr>
            <p:ph type="body" sz="quarter" idx="13"/>
          </p:nvPr>
        </p:nvSpPr>
        <p:spPr>
          <a:xfrm>
            <a:off x="2496000" y="1568449"/>
            <a:ext cx="7200000" cy="5021921"/>
          </a:xfrm>
        </p:spPr>
        <p:txBody>
          <a:bodyPr/>
          <a:lstStyle/>
          <a:p>
            <a:pPr marL="0" indent="0">
              <a:buNone/>
            </a:pPr>
            <a:r>
              <a:rPr lang="sv-SE" b="1"/>
              <a:t>13.00 – 13.20 </a:t>
            </a:r>
            <a:r>
              <a:rPr lang="sv-SE"/>
              <a:t>	</a:t>
            </a:r>
            <a:r>
              <a:rPr lang="sv-SE" b="1"/>
              <a:t>Inledning</a:t>
            </a:r>
          </a:p>
          <a:p>
            <a:pPr marL="0" indent="0">
              <a:buNone/>
            </a:pPr>
            <a:r>
              <a:rPr lang="sv-SE"/>
              <a:t>			Petra Lundgren, områdeschef</a:t>
            </a:r>
          </a:p>
          <a:p>
            <a:pPr marL="0" indent="0">
              <a:buNone/>
            </a:pPr>
            <a:r>
              <a:rPr lang="sv-SE" b="1"/>
              <a:t>13.20 – 14.20</a:t>
            </a:r>
            <a:r>
              <a:rPr lang="sv-SE"/>
              <a:t>	</a:t>
            </a:r>
            <a:r>
              <a:rPr lang="sv-SE" b="1"/>
              <a:t>Upphandlingsunderlag</a:t>
            </a:r>
          </a:p>
          <a:p>
            <a:pPr marL="0" indent="0">
              <a:buNone/>
            </a:pPr>
            <a:r>
              <a:rPr lang="sv-SE"/>
              <a:t>			Anders Olsson, 					områdesstrateg</a:t>
            </a:r>
          </a:p>
          <a:p>
            <a:pPr marL="0" indent="0">
              <a:buNone/>
            </a:pPr>
            <a:r>
              <a:rPr lang="sv-SE" b="1"/>
              <a:t>14.20 – 14.40	Paus</a:t>
            </a:r>
          </a:p>
          <a:p>
            <a:pPr marL="0" indent="0">
              <a:buNone/>
            </a:pPr>
            <a:r>
              <a:rPr lang="sv-SE" b="1"/>
              <a:t>14.40 – 15.10	Allmänmedicinska frågor</a:t>
            </a:r>
          </a:p>
          <a:p>
            <a:pPr marL="0" indent="0">
              <a:buNone/>
            </a:pPr>
            <a:r>
              <a:rPr lang="sv-SE" b="1"/>
              <a:t>15.10 – 15.20	Nytt avtal med 					Charlottamottagningen</a:t>
            </a:r>
          </a:p>
          <a:p>
            <a:pPr marL="0" indent="0">
              <a:buNone/>
            </a:pPr>
            <a:r>
              <a:rPr lang="sv-SE"/>
              <a:t>			Nina Blomgren, områdeschef</a:t>
            </a:r>
          </a:p>
        </p:txBody>
      </p:sp>
    </p:spTree>
    <p:extLst>
      <p:ext uri="{BB962C8B-B14F-4D97-AF65-F5344CB8AC3E}">
        <p14:creationId xmlns:p14="http://schemas.microsoft.com/office/powerpoint/2010/main" val="3939718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791FC-F60D-6607-5C9B-E843B213868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F941A07-1836-97BA-52A8-1A460E28249C}"/>
              </a:ext>
            </a:extLst>
          </p:cNvPr>
          <p:cNvSpPr>
            <a:spLocks noGrp="1"/>
          </p:cNvSpPr>
          <p:nvPr>
            <p:ph type="title"/>
          </p:nvPr>
        </p:nvSpPr>
        <p:spPr>
          <a:xfrm>
            <a:off x="2496808" y="972001"/>
            <a:ext cx="9151110" cy="489330"/>
          </a:xfrm>
        </p:spPr>
        <p:txBody>
          <a:bodyPr/>
          <a:lstStyle/>
          <a:p>
            <a:r>
              <a:rPr lang="sv-SE"/>
              <a:t>Ny struktur på upphandlingsunderlaget</a:t>
            </a:r>
          </a:p>
        </p:txBody>
      </p:sp>
      <p:sp>
        <p:nvSpPr>
          <p:cNvPr id="3" name="Platshållare för text 2">
            <a:extLst>
              <a:ext uri="{FF2B5EF4-FFF2-40B4-BE49-F238E27FC236}">
                <a16:creationId xmlns:a16="http://schemas.microsoft.com/office/drawing/2014/main" id="{36819BF8-E12B-501B-753A-0F5665AED498}"/>
              </a:ext>
            </a:extLst>
          </p:cNvPr>
          <p:cNvSpPr>
            <a:spLocks noGrp="1"/>
          </p:cNvSpPr>
          <p:nvPr>
            <p:ph type="body" sz="quarter" idx="13"/>
          </p:nvPr>
        </p:nvSpPr>
        <p:spPr>
          <a:xfrm>
            <a:off x="2496809" y="2196269"/>
            <a:ext cx="7200000" cy="3526581"/>
          </a:xfrm>
        </p:spPr>
        <p:txBody>
          <a:bodyPr/>
          <a:lstStyle/>
          <a:p>
            <a:pPr marL="0" indent="0">
              <a:spcAft>
                <a:spcPts val="1000"/>
              </a:spcAft>
              <a:buNone/>
              <a:tabLst>
                <a:tab pos="1620520" algn="l"/>
                <a:tab pos="4860925" algn="l"/>
                <a:tab pos="5941060" algn="r"/>
              </a:tabLst>
            </a:pPr>
            <a:r>
              <a:rPr lang="sv-SE" sz="1800">
                <a:effectLst/>
                <a:latin typeface="Times New Roman" panose="02020603050405020304" pitchFamily="18" charset="0"/>
                <a:ea typeface="Times New Roman" panose="02020603050405020304" pitchFamily="18" charset="0"/>
              </a:rPr>
              <a:t>- Kapitel 1 beskriver ansökningsprocessen.</a:t>
            </a:r>
            <a:br>
              <a:rPr lang="sv-SE" sz="1800">
                <a:effectLst/>
                <a:latin typeface="Times New Roman" panose="02020603050405020304" pitchFamily="18" charset="0"/>
                <a:ea typeface="Times New Roman" panose="02020603050405020304" pitchFamily="18" charset="0"/>
              </a:rPr>
            </a:br>
            <a:br>
              <a:rPr lang="sv-SE" sz="1800">
                <a:effectLst/>
                <a:latin typeface="Times New Roman" panose="02020603050405020304" pitchFamily="18" charset="0"/>
                <a:ea typeface="Times New Roman" panose="02020603050405020304" pitchFamily="18" charset="0"/>
              </a:rPr>
            </a:br>
            <a:r>
              <a:rPr lang="sv-SE" sz="1800">
                <a:effectLst/>
                <a:latin typeface="Times New Roman" panose="02020603050405020304" pitchFamily="18" charset="0"/>
                <a:ea typeface="Times New Roman" panose="02020603050405020304" pitchFamily="18" charset="0"/>
              </a:rPr>
              <a:t>- Kapitel 2 beskriver allmänna villkor.</a:t>
            </a:r>
            <a:br>
              <a:rPr lang="sv-SE" sz="1800">
                <a:effectLst/>
                <a:latin typeface="Times New Roman" panose="02020603050405020304" pitchFamily="18" charset="0"/>
                <a:ea typeface="Times New Roman" panose="02020603050405020304" pitchFamily="18" charset="0"/>
              </a:rPr>
            </a:br>
            <a:br>
              <a:rPr lang="sv-SE" sz="1800">
                <a:effectLst/>
                <a:latin typeface="Times New Roman" panose="02020603050405020304" pitchFamily="18" charset="0"/>
                <a:ea typeface="Times New Roman" panose="02020603050405020304" pitchFamily="18" charset="0"/>
              </a:rPr>
            </a:br>
            <a:r>
              <a:rPr lang="sv-SE" sz="1800">
                <a:effectLst/>
                <a:latin typeface="Times New Roman" panose="02020603050405020304" pitchFamily="18" charset="0"/>
                <a:ea typeface="Times New Roman" panose="02020603050405020304" pitchFamily="18" charset="0"/>
              </a:rPr>
              <a:t>- Kapitel 3 beskriver uppföljning.</a:t>
            </a:r>
            <a:br>
              <a:rPr lang="sv-SE" sz="1800">
                <a:effectLst/>
                <a:latin typeface="Times New Roman" panose="02020603050405020304" pitchFamily="18" charset="0"/>
                <a:ea typeface="Times New Roman" panose="02020603050405020304" pitchFamily="18" charset="0"/>
              </a:rPr>
            </a:br>
            <a:br>
              <a:rPr lang="sv-SE" sz="1800">
                <a:effectLst/>
                <a:latin typeface="Times New Roman" panose="02020603050405020304" pitchFamily="18" charset="0"/>
                <a:ea typeface="Times New Roman" panose="02020603050405020304" pitchFamily="18" charset="0"/>
              </a:rPr>
            </a:br>
            <a:r>
              <a:rPr lang="sv-SE" sz="1800">
                <a:effectLst/>
                <a:latin typeface="Times New Roman" panose="02020603050405020304" pitchFamily="18" charset="0"/>
                <a:ea typeface="Times New Roman" panose="02020603050405020304" pitchFamily="18" charset="0"/>
              </a:rPr>
              <a:t>- Kapitel 4 beskriver informationssystem/informationsteknologi.</a:t>
            </a:r>
            <a:br>
              <a:rPr lang="sv-SE" sz="1800">
                <a:effectLst/>
                <a:latin typeface="Times New Roman" panose="02020603050405020304" pitchFamily="18" charset="0"/>
                <a:ea typeface="Times New Roman" panose="02020603050405020304" pitchFamily="18" charset="0"/>
              </a:rPr>
            </a:br>
            <a:br>
              <a:rPr lang="sv-SE" sz="1800">
                <a:effectLst/>
                <a:latin typeface="Times New Roman" panose="02020603050405020304" pitchFamily="18" charset="0"/>
                <a:ea typeface="Times New Roman" panose="02020603050405020304" pitchFamily="18" charset="0"/>
              </a:rPr>
            </a:br>
            <a:r>
              <a:rPr lang="sv-SE" sz="1800">
                <a:effectLst/>
                <a:latin typeface="Times New Roman" panose="02020603050405020304" pitchFamily="18" charset="0"/>
                <a:ea typeface="Times New Roman" panose="02020603050405020304" pitchFamily="18" charset="0"/>
              </a:rPr>
              <a:t>- Kapitel 5 beskriver uppdrag och villkor för vårdval vårdcentral. </a:t>
            </a:r>
            <a:br>
              <a:rPr lang="sv-SE" sz="1800">
                <a:effectLst/>
                <a:latin typeface="Times New Roman" panose="02020603050405020304" pitchFamily="18" charset="0"/>
                <a:ea typeface="Times New Roman" panose="02020603050405020304" pitchFamily="18" charset="0"/>
              </a:rPr>
            </a:br>
            <a:br>
              <a:rPr lang="sv-SE" sz="1800">
                <a:effectLst/>
                <a:latin typeface="Times New Roman" panose="02020603050405020304" pitchFamily="18" charset="0"/>
                <a:ea typeface="Times New Roman" panose="02020603050405020304" pitchFamily="18" charset="0"/>
              </a:rPr>
            </a:br>
            <a:r>
              <a:rPr lang="sv-SE" sz="1800">
                <a:effectLst/>
                <a:latin typeface="Times New Roman" panose="02020603050405020304" pitchFamily="18" charset="0"/>
                <a:ea typeface="Times New Roman" panose="02020603050405020304" pitchFamily="18" charset="0"/>
              </a:rPr>
              <a:t>- Kapitel 6 beskriver ersättning och kostnadsansvar för vårdval vårdcentral.</a:t>
            </a:r>
            <a:br>
              <a:rPr lang="sv-SE" sz="1800">
                <a:effectLst/>
                <a:latin typeface="Times New Roman" panose="02020603050405020304" pitchFamily="18" charset="0"/>
                <a:ea typeface="Times New Roman" panose="02020603050405020304" pitchFamily="18" charset="0"/>
              </a:rPr>
            </a:br>
            <a:br>
              <a:rPr lang="sv-SE" sz="1800">
                <a:effectLst/>
                <a:latin typeface="Times New Roman" panose="02020603050405020304" pitchFamily="18" charset="0"/>
                <a:ea typeface="Times New Roman" panose="02020603050405020304" pitchFamily="18" charset="0"/>
              </a:rPr>
            </a:br>
            <a:endParaRPr lang="sv-SE"/>
          </a:p>
        </p:txBody>
      </p:sp>
    </p:spTree>
    <p:extLst>
      <p:ext uri="{BB962C8B-B14F-4D97-AF65-F5344CB8AC3E}">
        <p14:creationId xmlns:p14="http://schemas.microsoft.com/office/powerpoint/2010/main" val="79376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0EC3D-2E23-2E01-7243-AF3CADC5769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BBB7C5B-5F66-0788-660E-7B49B1F2E9FF}"/>
              </a:ext>
            </a:extLst>
          </p:cNvPr>
          <p:cNvSpPr>
            <a:spLocks noGrp="1"/>
          </p:cNvSpPr>
          <p:nvPr>
            <p:ph type="title"/>
          </p:nvPr>
        </p:nvSpPr>
        <p:spPr>
          <a:xfrm>
            <a:off x="2496808" y="972001"/>
            <a:ext cx="9151110" cy="549150"/>
          </a:xfrm>
        </p:spPr>
        <p:txBody>
          <a:bodyPr/>
          <a:lstStyle/>
          <a:p>
            <a:r>
              <a:rPr lang="sv-SE"/>
              <a:t>Ny struktur på upphandlingsunderlaget</a:t>
            </a:r>
          </a:p>
        </p:txBody>
      </p:sp>
      <p:sp>
        <p:nvSpPr>
          <p:cNvPr id="3" name="Platshållare för text 2">
            <a:extLst>
              <a:ext uri="{FF2B5EF4-FFF2-40B4-BE49-F238E27FC236}">
                <a16:creationId xmlns:a16="http://schemas.microsoft.com/office/drawing/2014/main" id="{836E0C98-5840-A92D-17E8-3DE1A66FFC46}"/>
              </a:ext>
            </a:extLst>
          </p:cNvPr>
          <p:cNvSpPr>
            <a:spLocks noGrp="1"/>
          </p:cNvSpPr>
          <p:nvPr>
            <p:ph type="body" sz="quarter" idx="13"/>
          </p:nvPr>
        </p:nvSpPr>
        <p:spPr>
          <a:xfrm>
            <a:off x="2496809" y="2068082"/>
            <a:ext cx="7200000" cy="3654768"/>
          </a:xfrm>
        </p:spPr>
        <p:txBody>
          <a:bodyPr/>
          <a:lstStyle/>
          <a:p>
            <a:pPr>
              <a:spcAft>
                <a:spcPts val="1000"/>
              </a:spcAft>
              <a:buFontTx/>
              <a:buChar char="-"/>
              <a:tabLst>
                <a:tab pos="1620520" algn="l"/>
                <a:tab pos="4860925" algn="l"/>
                <a:tab pos="5941060" algn="r"/>
              </a:tabLst>
            </a:pPr>
            <a:r>
              <a:rPr lang="sv-SE" sz="1800">
                <a:effectLst/>
                <a:latin typeface="Times New Roman" panose="02020603050405020304" pitchFamily="18" charset="0"/>
                <a:ea typeface="Times New Roman" panose="02020603050405020304" pitchFamily="18" charset="0"/>
              </a:rPr>
              <a:t>Kapitel 7 beskriver tilläggsuppdrag och villkor för barnmorskemottagning,      barnavårdscentral, familjecentral och ungdomsmottagning.</a:t>
            </a:r>
            <a:br>
              <a:rPr lang="sv-SE" sz="1800">
                <a:effectLst/>
                <a:latin typeface="Times New Roman" panose="02020603050405020304" pitchFamily="18" charset="0"/>
                <a:ea typeface="Times New Roman" panose="02020603050405020304" pitchFamily="18" charset="0"/>
              </a:rPr>
            </a:br>
            <a:br>
              <a:rPr lang="sv-SE" sz="1800">
                <a:effectLst/>
                <a:latin typeface="Times New Roman" panose="02020603050405020304" pitchFamily="18" charset="0"/>
                <a:ea typeface="Times New Roman" panose="02020603050405020304" pitchFamily="18" charset="0"/>
              </a:rPr>
            </a:br>
            <a:r>
              <a:rPr lang="sv-SE" sz="1800">
                <a:effectLst/>
                <a:latin typeface="Times New Roman" panose="02020603050405020304" pitchFamily="18" charset="0"/>
                <a:ea typeface="Times New Roman" panose="02020603050405020304" pitchFamily="18" charset="0"/>
              </a:rPr>
              <a:t>- Kapitel 8 beskriver ersättning och kostnadsansvar för barnmorskemottagning, barnavårdscentral, familjecentral och ungdomsmottagning.</a:t>
            </a:r>
            <a:br>
              <a:rPr lang="sv-SE" sz="1800">
                <a:effectLst/>
                <a:latin typeface="Times New Roman" panose="02020603050405020304" pitchFamily="18" charset="0"/>
                <a:ea typeface="Times New Roman" panose="02020603050405020304" pitchFamily="18" charset="0"/>
              </a:rPr>
            </a:br>
            <a:br>
              <a:rPr lang="sv-SE" sz="1800">
                <a:effectLst/>
                <a:latin typeface="Times New Roman" panose="02020603050405020304" pitchFamily="18" charset="0"/>
                <a:ea typeface="Times New Roman" panose="02020603050405020304" pitchFamily="18" charset="0"/>
              </a:rPr>
            </a:br>
            <a:r>
              <a:rPr lang="sv-SE" sz="1800">
                <a:effectLst/>
                <a:latin typeface="Times New Roman" panose="02020603050405020304" pitchFamily="18" charset="0"/>
                <a:ea typeface="Times New Roman" panose="02020603050405020304" pitchFamily="18" charset="0"/>
              </a:rPr>
              <a:t>- Kapitel 9 beskriver uppdrag och villkor för vårdval fysioterapi. </a:t>
            </a:r>
            <a:br>
              <a:rPr lang="sv-SE" sz="1800">
                <a:effectLst/>
                <a:latin typeface="Times New Roman" panose="02020603050405020304" pitchFamily="18" charset="0"/>
                <a:ea typeface="Times New Roman" panose="02020603050405020304" pitchFamily="18" charset="0"/>
              </a:rPr>
            </a:br>
            <a:br>
              <a:rPr lang="sv-SE" sz="1800">
                <a:effectLst/>
                <a:latin typeface="Times New Roman" panose="02020603050405020304" pitchFamily="18" charset="0"/>
                <a:ea typeface="Times New Roman" panose="02020603050405020304" pitchFamily="18" charset="0"/>
              </a:rPr>
            </a:br>
            <a:r>
              <a:rPr lang="sv-SE" sz="1800">
                <a:effectLst/>
                <a:latin typeface="Times New Roman" panose="02020603050405020304" pitchFamily="18" charset="0"/>
                <a:ea typeface="Times New Roman" panose="02020603050405020304" pitchFamily="18" charset="0"/>
              </a:rPr>
              <a:t>- Kapitel 10 beskriver ersättning och kostnadsansvar för vårdval  fysioterapi.</a:t>
            </a:r>
            <a:br>
              <a:rPr lang="sv-SE" sz="1800">
                <a:effectLst/>
                <a:latin typeface="Times New Roman" panose="02020603050405020304" pitchFamily="18" charset="0"/>
                <a:ea typeface="Times New Roman" panose="02020603050405020304" pitchFamily="18" charset="0"/>
              </a:rPr>
            </a:br>
            <a:br>
              <a:rPr lang="sv-SE" sz="1800">
                <a:effectLst/>
                <a:latin typeface="Times New Roman" panose="02020603050405020304" pitchFamily="18" charset="0"/>
                <a:ea typeface="Times New Roman" panose="02020603050405020304" pitchFamily="18" charset="0"/>
              </a:rPr>
            </a:br>
            <a:r>
              <a:rPr lang="sv-SE" sz="1800">
                <a:effectLst/>
                <a:latin typeface="Times New Roman" panose="02020603050405020304" pitchFamily="18" charset="0"/>
                <a:ea typeface="Times New Roman" panose="02020603050405020304" pitchFamily="18" charset="0"/>
              </a:rPr>
              <a:t>- Kapitel 11 är mall för avtal vårdval.</a:t>
            </a:r>
          </a:p>
          <a:p>
            <a:pPr marL="0" indent="0">
              <a:buNone/>
            </a:pPr>
            <a:endParaRPr lang="sv-SE"/>
          </a:p>
        </p:txBody>
      </p:sp>
    </p:spTree>
    <p:extLst>
      <p:ext uri="{BB962C8B-B14F-4D97-AF65-F5344CB8AC3E}">
        <p14:creationId xmlns:p14="http://schemas.microsoft.com/office/powerpoint/2010/main" val="3367864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4DF30D-094A-310C-F24F-401A611A08E6}"/>
              </a:ext>
            </a:extLst>
          </p:cNvPr>
          <p:cNvSpPr>
            <a:spLocks noGrp="1"/>
          </p:cNvSpPr>
          <p:nvPr>
            <p:ph type="title"/>
          </p:nvPr>
        </p:nvSpPr>
        <p:spPr>
          <a:xfrm>
            <a:off x="2496809" y="572568"/>
            <a:ext cx="7200000" cy="914400"/>
          </a:xfrm>
        </p:spPr>
        <p:txBody>
          <a:bodyPr/>
          <a:lstStyle/>
          <a:p>
            <a:r>
              <a:rPr lang="sv-SE"/>
              <a:t>Större förändringar som gäller båda vårdvalen</a:t>
            </a:r>
          </a:p>
        </p:txBody>
      </p:sp>
      <p:sp>
        <p:nvSpPr>
          <p:cNvPr id="3" name="Platshållare för text 2">
            <a:extLst>
              <a:ext uri="{FF2B5EF4-FFF2-40B4-BE49-F238E27FC236}">
                <a16:creationId xmlns:a16="http://schemas.microsoft.com/office/drawing/2014/main" id="{75CB2F12-53AF-CAF3-67FB-3F5F376D2F0B}"/>
              </a:ext>
            </a:extLst>
          </p:cNvPr>
          <p:cNvSpPr>
            <a:spLocks noGrp="1"/>
          </p:cNvSpPr>
          <p:nvPr>
            <p:ph type="body" sz="quarter" idx="13"/>
          </p:nvPr>
        </p:nvSpPr>
        <p:spPr>
          <a:xfrm>
            <a:off x="2496809" y="1606609"/>
            <a:ext cx="7200000" cy="4116241"/>
          </a:xfrm>
        </p:spPr>
        <p:txBody>
          <a:bodyPr/>
          <a:lstStyle/>
          <a:p>
            <a:pPr marL="342900" lvl="0" indent="-342900">
              <a:spcAft>
                <a:spcPts val="1000"/>
              </a:spcAft>
              <a:buFont typeface="Arial" panose="020B0604020202020204" pitchFamily="34" charset="0"/>
              <a:buChar char="•"/>
              <a:tabLst>
                <a:tab pos="1620520" algn="l"/>
                <a:tab pos="4860925" algn="l"/>
                <a:tab pos="5941060" algn="r"/>
                <a:tab pos="457200" algn="l"/>
                <a:tab pos="1620520" algn="l"/>
                <a:tab pos="4860925" algn="l"/>
                <a:tab pos="5941060" algn="r"/>
              </a:tabLs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Samtliga skrivningar som gäller ansökan och allmänna villkor är uppdaterade och kvalitetssäkrade</a:t>
            </a:r>
          </a:p>
          <a:p>
            <a:pPr marL="342900" lvl="0" indent="-342900">
              <a:buFont typeface="Arial" panose="020B0604020202020204" pitchFamily="34" charset="0"/>
              <a:buChar char="•"/>
              <a:tabLst>
                <a:tab pos="457200" algn="l"/>
              </a:tabLst>
            </a:pPr>
            <a:r>
              <a:rPr lang="sv-SE" sz="1800">
                <a:effectLst/>
                <a:latin typeface="Arial" panose="020B0604020202020204" pitchFamily="34" charset="0"/>
                <a:ea typeface="Times New Roman" panose="02020603050405020304" pitchFamily="18" charset="0"/>
                <a:cs typeface="Times New Roman" panose="02020603050405020304" pitchFamily="18" charset="0"/>
              </a:rPr>
              <a:t>En</a:t>
            </a: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 tydligare skrivning om kvalitetsavdrag vid bristande följsamhet till avtal eller bristande kvalitet är införd. </a:t>
            </a:r>
            <a:endParaRPr lang="sv-SE"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1000"/>
              </a:spcAft>
              <a:buFont typeface="Arial" panose="020B0604020202020204" pitchFamily="34" charset="0"/>
              <a:buChar char="•"/>
              <a:tabLst>
                <a:tab pos="1620520" algn="l"/>
                <a:tab pos="4860925" algn="l"/>
                <a:tab pos="5941060" algn="r"/>
                <a:tab pos="457200" algn="l"/>
                <a:tab pos="1620520" algn="l"/>
                <a:tab pos="4860925" algn="l"/>
                <a:tab pos="5941060" algn="r"/>
              </a:tabLs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Ett helt nytt kapitel som reglerar uppföljning inom vårdvalet är infört. Uppföljningen kommer att inriktas både på följsamhet till avtal såväl som kvalitet på uppdraget som genomförs.</a:t>
            </a:r>
          </a:p>
          <a:p>
            <a:pPr marL="0" indent="0">
              <a:buNone/>
            </a:pPr>
            <a:endParaRPr lang="sv-SE"/>
          </a:p>
        </p:txBody>
      </p:sp>
    </p:spTree>
    <p:extLst>
      <p:ext uri="{BB962C8B-B14F-4D97-AF65-F5344CB8AC3E}">
        <p14:creationId xmlns:p14="http://schemas.microsoft.com/office/powerpoint/2010/main" val="38722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38D29-FAA4-D93B-FA64-D41BD31B569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D23AE30-5C37-525C-2053-BBDA12280CF8}"/>
              </a:ext>
            </a:extLst>
          </p:cNvPr>
          <p:cNvSpPr>
            <a:spLocks noGrp="1"/>
          </p:cNvSpPr>
          <p:nvPr>
            <p:ph type="title"/>
          </p:nvPr>
        </p:nvSpPr>
        <p:spPr>
          <a:xfrm>
            <a:off x="2496809" y="572568"/>
            <a:ext cx="7200000" cy="914400"/>
          </a:xfrm>
        </p:spPr>
        <p:txBody>
          <a:bodyPr/>
          <a:lstStyle/>
          <a:p>
            <a:r>
              <a:rPr lang="sv-SE"/>
              <a:t>Större förändringar som gäller vårdval vårdcentral</a:t>
            </a:r>
          </a:p>
        </p:txBody>
      </p:sp>
      <p:sp>
        <p:nvSpPr>
          <p:cNvPr id="3" name="Platshållare för text 2">
            <a:extLst>
              <a:ext uri="{FF2B5EF4-FFF2-40B4-BE49-F238E27FC236}">
                <a16:creationId xmlns:a16="http://schemas.microsoft.com/office/drawing/2014/main" id="{1AECDAFE-CB22-7897-2E32-1DA3EDA5146C}"/>
              </a:ext>
            </a:extLst>
          </p:cNvPr>
          <p:cNvSpPr>
            <a:spLocks noGrp="1"/>
          </p:cNvSpPr>
          <p:nvPr>
            <p:ph type="body" sz="quarter" idx="13"/>
          </p:nvPr>
        </p:nvSpPr>
        <p:spPr>
          <a:xfrm>
            <a:off x="2496809" y="1606609"/>
            <a:ext cx="7200000" cy="4116241"/>
          </a:xfrm>
        </p:spPr>
        <p:txBody>
          <a:bodyPr/>
          <a:lstStyle/>
          <a:p>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Alla </a:t>
            </a:r>
            <a:r>
              <a:rPr lang="sv-SE" sz="1800" err="1">
                <a:effectLst/>
                <a:latin typeface="Times New Roman" panose="02020603050405020304" pitchFamily="18" charset="0"/>
                <a:ea typeface="Times New Roman" panose="02020603050405020304" pitchFamily="18" charset="0"/>
                <a:cs typeface="Times New Roman" panose="02020603050405020304" pitchFamily="18" charset="0"/>
              </a:rPr>
              <a:t>rambelopp</a:t>
            </a: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 kommer fortsättningsvis att anges i kronor per ålderspoäng, kronor per listad, kronor per CNI-poäng etcetera i syfte att tydliggöra ersättningarna.</a:t>
            </a:r>
          </a:p>
          <a:p>
            <a:pPr marL="342900" lvl="0" indent="-342900">
              <a:spcAft>
                <a:spcPts val="1000"/>
              </a:spcAft>
              <a:buFont typeface="Arial" panose="020B0604020202020204" pitchFamily="34" charset="0"/>
              <a:buChar char="•"/>
              <a:tabLst>
                <a:tab pos="1620520" algn="l"/>
                <a:tab pos="4860925" algn="l"/>
                <a:tab pos="5941060" algn="r"/>
                <a:tab pos="457200" algn="l"/>
                <a:tab pos="1620520" algn="l"/>
                <a:tab pos="4860925" algn="l"/>
                <a:tab pos="5941060" algn="r"/>
              </a:tabLs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Fördelningsprinciper för geografiersättning är uppdaterade och samma ersättning ska gälla i hela kommunen undantaget Torsby kommun där endast etablering 35 km utanför tätorten ger geografiersättning. Geografiersättningen ska utbetalas per listad.</a:t>
            </a:r>
          </a:p>
          <a:p>
            <a:pPr marL="342900" lvl="0" indent="-342900">
              <a:spcAft>
                <a:spcPts val="1000"/>
              </a:spcAft>
              <a:buFont typeface="Arial" panose="020B0604020202020204" pitchFamily="34" charset="0"/>
              <a:buChar char="•"/>
              <a:tabLst>
                <a:tab pos="1620520" algn="l"/>
                <a:tab pos="4860925" algn="l"/>
                <a:tab pos="5941060" algn="r"/>
                <a:tab pos="457200" algn="l"/>
                <a:tab pos="1620520" algn="l"/>
                <a:tab pos="4860925" algn="l"/>
                <a:tab pos="5941060" algn="r"/>
              </a:tabLs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Fördelningsprinciper för socioekonomisk ersättning är uppdaterade och enhetens hela CNI-poäng är ersättningsgrundande.</a:t>
            </a:r>
          </a:p>
          <a:p>
            <a:pPr marL="342900" lvl="0" indent="-342900">
              <a:spcAft>
                <a:spcPts val="1000"/>
              </a:spcAft>
              <a:buFont typeface="Arial" panose="020B0604020202020204" pitchFamily="34" charset="0"/>
              <a:buChar char="•"/>
              <a:tabLst>
                <a:tab pos="1620520" algn="l"/>
                <a:tab pos="4860925" algn="l"/>
                <a:tab pos="5941060" algn="r"/>
                <a:tab pos="457200" algn="l"/>
                <a:tab pos="1620520" algn="l"/>
                <a:tab pos="4860925" algn="l"/>
                <a:tab pos="5941060" algn="r"/>
              </a:tabLs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Ersättning för Nära vård och samordnande sjuksköterska är idag separata ersättningar. Båda delarna ingår i vårdcentralernas uppdrag och ersättningen föreslås därför ingå i kapiteringen för ålder och kön.</a:t>
            </a:r>
          </a:p>
          <a:p>
            <a:endParaRPr lang="sv-S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sv-SE"/>
          </a:p>
        </p:txBody>
      </p:sp>
    </p:spTree>
    <p:extLst>
      <p:ext uri="{BB962C8B-B14F-4D97-AF65-F5344CB8AC3E}">
        <p14:creationId xmlns:p14="http://schemas.microsoft.com/office/powerpoint/2010/main" val="2011698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96881-0D06-1426-17A2-55AB0641B82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A6ABF03-8F98-7253-6EA4-781502DD177F}"/>
              </a:ext>
            </a:extLst>
          </p:cNvPr>
          <p:cNvSpPr>
            <a:spLocks noGrp="1"/>
          </p:cNvSpPr>
          <p:nvPr>
            <p:ph type="title"/>
          </p:nvPr>
        </p:nvSpPr>
        <p:spPr>
          <a:xfrm>
            <a:off x="2496809" y="572568"/>
            <a:ext cx="7200000" cy="914400"/>
          </a:xfrm>
        </p:spPr>
        <p:txBody>
          <a:bodyPr/>
          <a:lstStyle/>
          <a:p>
            <a:r>
              <a:rPr lang="sv-SE"/>
              <a:t>Större förändringar som gäller vårdval vårdcentral</a:t>
            </a:r>
          </a:p>
        </p:txBody>
      </p:sp>
      <p:sp>
        <p:nvSpPr>
          <p:cNvPr id="3" name="Platshållare för text 2">
            <a:extLst>
              <a:ext uri="{FF2B5EF4-FFF2-40B4-BE49-F238E27FC236}">
                <a16:creationId xmlns:a16="http://schemas.microsoft.com/office/drawing/2014/main" id="{EB1B56B3-E661-415E-0579-1F24F049140E}"/>
              </a:ext>
            </a:extLst>
          </p:cNvPr>
          <p:cNvSpPr>
            <a:spLocks noGrp="1"/>
          </p:cNvSpPr>
          <p:nvPr>
            <p:ph type="body" sz="quarter" idx="13"/>
          </p:nvPr>
        </p:nvSpPr>
        <p:spPr>
          <a:xfrm>
            <a:off x="2496809" y="1606609"/>
            <a:ext cx="7200000" cy="4116241"/>
          </a:xfrm>
        </p:spPr>
        <p:txBody>
          <a:bodyPr/>
          <a:lstStyle/>
          <a:p>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Ersättningen för kommunmottagna är idag en separat ersättning. Det ingår i vårdcentralernas uppdrag och ersättningen föreslås därför ingå i den socioekonomiska ersättningen.</a:t>
            </a:r>
          </a:p>
          <a:p>
            <a:r>
              <a:rPr lang="sv-SE" sz="1800">
                <a:effectLst/>
                <a:latin typeface="Times New Roman" panose="02020603050405020304" pitchFamily="18" charset="0"/>
                <a:ea typeface="Times New Roman" panose="02020603050405020304" pitchFamily="18" charset="0"/>
              </a:rPr>
              <a:t>Det föreslås att läkemedelsförskrivning inom förmån ska vara en fri nyttighet. För utvalda läkemedel som tas hem på rekvisition, för närvarande intravenöst järn och </a:t>
            </a:r>
            <a:r>
              <a:rPr lang="sv-SE" sz="1800" err="1">
                <a:effectLst/>
                <a:latin typeface="Times New Roman" panose="02020603050405020304" pitchFamily="18" charset="0"/>
                <a:ea typeface="Times New Roman" panose="02020603050405020304" pitchFamily="18" charset="0"/>
              </a:rPr>
              <a:t>zoledronsyra</a:t>
            </a:r>
            <a:r>
              <a:rPr lang="sv-SE" sz="1800">
                <a:effectLst/>
                <a:latin typeface="Times New Roman" panose="02020603050405020304" pitchFamily="18" charset="0"/>
                <a:ea typeface="Times New Roman" panose="02020603050405020304" pitchFamily="18" charset="0"/>
              </a:rPr>
              <a:t>, ska ersättning utgå till vårdenheten. </a:t>
            </a:r>
          </a:p>
          <a:p>
            <a:r>
              <a:rPr lang="sv-SE" sz="1800">
                <a:effectLst/>
                <a:latin typeface="Times New Roman" panose="02020603050405020304" pitchFamily="18" charset="0"/>
                <a:ea typeface="Times New Roman" panose="02020603050405020304" pitchFamily="18" charset="0"/>
              </a:rPr>
              <a:t>Under 2026 ska en uppföljningsmodell kvalitetssäkras som kan ge kvalitetsavdrag vid låg följsamhet till förskrivningsrekommendationer från 2027. Detta ger också en omställningsperiod under 2026 till ökad följsamhet till rekommendationerna för respektive vårdenhet. </a:t>
            </a:r>
          </a:p>
          <a:p>
            <a:r>
              <a:rPr lang="sv-SE" sz="1800">
                <a:effectLst/>
                <a:latin typeface="Times New Roman" panose="02020603050405020304" pitchFamily="18" charset="0"/>
                <a:ea typeface="Times New Roman" panose="02020603050405020304" pitchFamily="18" charset="0"/>
              </a:rPr>
              <a:t>Under 2026 ska också utredas möjligheten att premiera god följsamhet till förskrivningsrekommendationer. </a:t>
            </a:r>
          </a:p>
          <a:p>
            <a:endParaRPr lang="sv-SE"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8993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19CB9-E58D-CD02-CCED-09F937721A2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A074C78-C6EC-ADC5-49CC-201C87A222E3}"/>
              </a:ext>
            </a:extLst>
          </p:cNvPr>
          <p:cNvSpPr>
            <a:spLocks noGrp="1"/>
          </p:cNvSpPr>
          <p:nvPr>
            <p:ph type="title"/>
          </p:nvPr>
        </p:nvSpPr>
        <p:spPr>
          <a:xfrm>
            <a:off x="2496809" y="572568"/>
            <a:ext cx="7200000" cy="914400"/>
          </a:xfrm>
        </p:spPr>
        <p:txBody>
          <a:bodyPr/>
          <a:lstStyle/>
          <a:p>
            <a:r>
              <a:rPr lang="sv-SE"/>
              <a:t>Större förändringar som gäller vårdval vårdcentral</a:t>
            </a:r>
          </a:p>
        </p:txBody>
      </p:sp>
      <p:sp>
        <p:nvSpPr>
          <p:cNvPr id="3" name="Platshållare för text 2">
            <a:extLst>
              <a:ext uri="{FF2B5EF4-FFF2-40B4-BE49-F238E27FC236}">
                <a16:creationId xmlns:a16="http://schemas.microsoft.com/office/drawing/2014/main" id="{B5DEF8C3-C8A2-E972-E5B7-36E911ADEF7D}"/>
              </a:ext>
            </a:extLst>
          </p:cNvPr>
          <p:cNvSpPr>
            <a:spLocks noGrp="1"/>
          </p:cNvSpPr>
          <p:nvPr>
            <p:ph type="body" sz="quarter" idx="13"/>
          </p:nvPr>
        </p:nvSpPr>
        <p:spPr>
          <a:xfrm>
            <a:off x="2496809" y="1606609"/>
            <a:ext cx="7200000" cy="4116241"/>
          </a:xfrm>
        </p:spPr>
        <p:txBody>
          <a:bodyPr/>
          <a:lstStyle/>
          <a:p>
            <a:pPr marL="342900" lvl="0" indent="-342900">
              <a:spcAft>
                <a:spcPts val="1000"/>
              </a:spcAft>
              <a:buFont typeface="Arial" panose="020B0604020202020204" pitchFamily="34" charset="0"/>
              <a:buChar char="•"/>
              <a:tabLst>
                <a:tab pos="1620520" algn="l"/>
                <a:tab pos="4860925" algn="l"/>
                <a:tab pos="5941060" algn="r"/>
                <a:tab pos="457200" algn="l"/>
                <a:tab pos="1620520" algn="l"/>
                <a:tab pos="4860925" algn="l"/>
                <a:tab pos="5941060" algn="r"/>
              </a:tabLs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Ett startbidrag vid etablering av ny vårdcentral som gäller under 12 månader är infört.</a:t>
            </a:r>
          </a:p>
          <a:p>
            <a:pPr marL="342900" lvl="0" indent="-342900">
              <a:spcAft>
                <a:spcPts val="1000"/>
              </a:spcAft>
              <a:buFont typeface="Arial" panose="020B0604020202020204" pitchFamily="34" charset="0"/>
              <a:buChar char="•"/>
              <a:tabLst>
                <a:tab pos="1620520" algn="l"/>
                <a:tab pos="4860925" algn="l"/>
                <a:tab pos="5941060" algn="r"/>
                <a:tab pos="457200" algn="l"/>
                <a:tab pos="1620520" algn="l"/>
                <a:tab pos="4860925" algn="l"/>
                <a:tab pos="5941060" algn="r"/>
              </a:tabLs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En tydligare beskrivning av uppdraget är infört som bland annat tydliggör:</a:t>
            </a:r>
          </a:p>
          <a:p>
            <a:pPr marL="205200" indent="0">
              <a:spcAft>
                <a:spcPts val="1000"/>
              </a:spcAft>
              <a:buNone/>
              <a:tabLst>
                <a:tab pos="1620520" algn="l"/>
                <a:tab pos="4860925" algn="l"/>
                <a:tab pos="5941060" algn="r"/>
              </a:tabLst>
            </a:pPr>
            <a:r>
              <a:rPr lang="sv-SE" sz="1800">
                <a:effectLst/>
                <a:latin typeface="Times New Roman" panose="02020603050405020304" pitchFamily="18" charset="0"/>
                <a:ea typeface="Times New Roman" panose="02020603050405020304" pitchFamily="18" charset="0"/>
              </a:rPr>
              <a:t>-  Ansvara för patienter på primärvårdsnivå helgfri vardag </a:t>
            </a:r>
            <a:r>
              <a:rPr lang="sv-SE" sz="1800" err="1">
                <a:effectLst/>
                <a:latin typeface="Times New Roman" panose="02020603050405020304" pitchFamily="18" charset="0"/>
                <a:ea typeface="Times New Roman" panose="02020603050405020304" pitchFamily="18" charset="0"/>
              </a:rPr>
              <a:t>kl</a:t>
            </a:r>
            <a:r>
              <a:rPr lang="sv-SE" sz="1800">
                <a:effectLst/>
                <a:latin typeface="Times New Roman" panose="02020603050405020304" pitchFamily="18" charset="0"/>
                <a:ea typeface="Times New Roman" panose="02020603050405020304" pitchFamily="18" charset="0"/>
              </a:rPr>
              <a:t> 8 – 17.</a:t>
            </a:r>
            <a:br>
              <a:rPr lang="sv-SE" sz="1800">
                <a:effectLst/>
                <a:latin typeface="Times New Roman" panose="02020603050405020304" pitchFamily="18" charset="0"/>
                <a:ea typeface="Times New Roman" panose="02020603050405020304" pitchFamily="18" charset="0"/>
              </a:rPr>
            </a:br>
            <a:r>
              <a:rPr lang="sv-SE" sz="1800">
                <a:effectLst/>
                <a:latin typeface="Times New Roman" panose="02020603050405020304" pitchFamily="18" charset="0"/>
                <a:ea typeface="Times New Roman" panose="02020603050405020304" pitchFamily="18" charset="0"/>
              </a:rPr>
              <a:t>- Verksamheten ska bedrivas på enhetens huvudadress. </a:t>
            </a:r>
            <a:br>
              <a:rPr lang="sv-SE" sz="1800">
                <a:effectLst/>
                <a:latin typeface="Times New Roman" panose="02020603050405020304" pitchFamily="18" charset="0"/>
                <a:ea typeface="Times New Roman" panose="02020603050405020304" pitchFamily="18" charset="0"/>
              </a:rPr>
            </a:br>
            <a:r>
              <a:rPr lang="sv-SE" sz="1800">
                <a:effectLst/>
                <a:latin typeface="Times New Roman" panose="02020603050405020304" pitchFamily="18" charset="0"/>
                <a:ea typeface="Times New Roman" panose="02020603050405020304" pitchFamily="18" charset="0"/>
              </a:rPr>
              <a:t>- Tillstånd att stänga vårdcentralen två dagar per år.</a:t>
            </a:r>
            <a:br>
              <a:rPr lang="sv-SE" sz="1800">
                <a:effectLst/>
                <a:latin typeface="Times New Roman" panose="02020603050405020304" pitchFamily="18" charset="0"/>
                <a:ea typeface="Times New Roman" panose="02020603050405020304" pitchFamily="18" charset="0"/>
              </a:rPr>
            </a:br>
            <a:r>
              <a:rPr lang="sv-SE" sz="1800">
                <a:effectLst/>
                <a:latin typeface="Times New Roman" panose="02020603050405020304" pitchFamily="18" charset="0"/>
                <a:ea typeface="Times New Roman" panose="02020603050405020304" pitchFamily="18" charset="0"/>
              </a:rPr>
              <a:t>- Vårdcentralen ska följa vårdgarantiernas tidsgränser.</a:t>
            </a:r>
          </a:p>
          <a:p>
            <a:pPr marL="0" indent="0">
              <a:buNone/>
            </a:pPr>
            <a:endParaRPr lang="sv-SE"/>
          </a:p>
        </p:txBody>
      </p:sp>
    </p:spTree>
    <p:extLst>
      <p:ext uri="{BB962C8B-B14F-4D97-AF65-F5344CB8AC3E}">
        <p14:creationId xmlns:p14="http://schemas.microsoft.com/office/powerpoint/2010/main" val="100481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2F5D2-9288-0185-CFC3-90991BB3EB1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6EBF074-36C2-FC0D-6A63-66A30970C11C}"/>
              </a:ext>
            </a:extLst>
          </p:cNvPr>
          <p:cNvSpPr>
            <a:spLocks noGrp="1"/>
          </p:cNvSpPr>
          <p:nvPr>
            <p:ph type="title"/>
          </p:nvPr>
        </p:nvSpPr>
        <p:spPr>
          <a:xfrm>
            <a:off x="2496809" y="572568"/>
            <a:ext cx="7200000" cy="914400"/>
          </a:xfrm>
        </p:spPr>
        <p:txBody>
          <a:bodyPr/>
          <a:lstStyle/>
          <a:p>
            <a:r>
              <a:rPr lang="sv-SE"/>
              <a:t>Större förändringar som gäller vårdval vårdcentral</a:t>
            </a:r>
          </a:p>
        </p:txBody>
      </p:sp>
      <p:sp>
        <p:nvSpPr>
          <p:cNvPr id="3" name="Platshållare för text 2">
            <a:extLst>
              <a:ext uri="{FF2B5EF4-FFF2-40B4-BE49-F238E27FC236}">
                <a16:creationId xmlns:a16="http://schemas.microsoft.com/office/drawing/2014/main" id="{AFED15D6-476D-88EE-D4FB-1616319AA03D}"/>
              </a:ext>
            </a:extLst>
          </p:cNvPr>
          <p:cNvSpPr>
            <a:spLocks noGrp="1"/>
          </p:cNvSpPr>
          <p:nvPr>
            <p:ph type="body" sz="quarter" idx="13"/>
          </p:nvPr>
        </p:nvSpPr>
        <p:spPr>
          <a:xfrm>
            <a:off x="2496809" y="1606609"/>
            <a:ext cx="7200000" cy="4116241"/>
          </a:xfrm>
        </p:spPr>
        <p:txBody>
          <a:bodyPr/>
          <a:lstStyle/>
          <a:p>
            <a:pPr marL="342900" lvl="0" indent="-342900">
              <a:spcAft>
                <a:spcPts val="1000"/>
              </a:spcAft>
              <a:buFont typeface="Arial" panose="020B0604020202020204" pitchFamily="34" charset="0"/>
              <a:buChar char="•"/>
              <a:tabLst>
                <a:tab pos="1620520" algn="l"/>
                <a:tab pos="4860925" algn="l"/>
                <a:tab pos="5941060" algn="r"/>
                <a:tab pos="457200" algn="l"/>
                <a:tab pos="1620520" algn="l"/>
                <a:tab pos="4860925" algn="l"/>
                <a:tab pos="5941060" algn="r"/>
              </a:tabLs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Skrivningarna i upphandlingsunderlaget som rör de mest sköra patienterna, samverkan med kommun, andra vårdnivåer och samhällsaktörer utgår från Nära vårdperspektivet och den gemensamma planen för primärvård i Värmland. Det är inarbetat i uppdraget utifrån ex tydliggörande av kontinuitet och fasta kontakter, förstärkt medicinskt stöd till kommunala hälso- och sjukvården, samordning samt tydliggörande av prioritering osv.</a:t>
            </a:r>
          </a:p>
          <a:p>
            <a:pPr marL="342900" lvl="0" indent="-342900">
              <a:spcAft>
                <a:spcPts val="1000"/>
              </a:spcAft>
              <a:buFont typeface="Arial" panose="020B0604020202020204" pitchFamily="34" charset="0"/>
              <a:buChar char="•"/>
              <a:tabLst>
                <a:tab pos="1620520" algn="l"/>
                <a:tab pos="4860925" algn="l"/>
                <a:tab pos="5941060" algn="r"/>
                <a:tab pos="457200" algn="l"/>
                <a:tab pos="1620520" algn="l"/>
                <a:tab pos="4860925" algn="l"/>
                <a:tab pos="5941060" algn="r"/>
              </a:tabLs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Ett förtydligande av det försäkringsmedicinska arbetet inom sjukskrivnings- och rehabiliteringsprocessen.</a:t>
            </a:r>
          </a:p>
          <a:p>
            <a:pPr marL="342900" lvl="0" indent="-342900">
              <a:spcAft>
                <a:spcPts val="1000"/>
              </a:spcAft>
              <a:buFont typeface="Arial" panose="020B0604020202020204" pitchFamily="34" charset="0"/>
              <a:buChar char="•"/>
              <a:tabLst>
                <a:tab pos="1620520" algn="l"/>
                <a:tab pos="4860925" algn="l"/>
                <a:tab pos="5941060" algn="r"/>
                <a:tab pos="457200" algn="l"/>
                <a:tab pos="1620520" algn="l"/>
                <a:tab pos="4860925" algn="l"/>
                <a:tab pos="5941060" algn="r"/>
              </a:tabLs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Passivt listad som flyttar till nytt GIS-område ska bli passivt listad på närmaste vårdcentral.</a:t>
            </a:r>
          </a:p>
          <a:p>
            <a:pPr marL="0" indent="0">
              <a:buNone/>
            </a:pPr>
            <a:endParaRPr lang="sv-SE"/>
          </a:p>
        </p:txBody>
      </p:sp>
    </p:spTree>
    <p:extLst>
      <p:ext uri="{BB962C8B-B14F-4D97-AF65-F5344CB8AC3E}">
        <p14:creationId xmlns:p14="http://schemas.microsoft.com/office/powerpoint/2010/main" val="3833958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1DEE7-6494-F97F-0280-A830802D8AB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1224BED-BF49-BD9A-D553-8F61D702FCA2}"/>
              </a:ext>
            </a:extLst>
          </p:cNvPr>
          <p:cNvSpPr>
            <a:spLocks noGrp="1"/>
          </p:cNvSpPr>
          <p:nvPr>
            <p:ph type="title"/>
          </p:nvPr>
        </p:nvSpPr>
        <p:spPr>
          <a:xfrm>
            <a:off x="2496809" y="572568"/>
            <a:ext cx="7200000" cy="914400"/>
          </a:xfrm>
        </p:spPr>
        <p:txBody>
          <a:bodyPr/>
          <a:lstStyle/>
          <a:p>
            <a:r>
              <a:rPr lang="sv-SE"/>
              <a:t>Större förändringar som gäller vårdval fysioterapi</a:t>
            </a:r>
          </a:p>
        </p:txBody>
      </p:sp>
      <p:sp>
        <p:nvSpPr>
          <p:cNvPr id="3" name="Platshållare för text 2">
            <a:extLst>
              <a:ext uri="{FF2B5EF4-FFF2-40B4-BE49-F238E27FC236}">
                <a16:creationId xmlns:a16="http://schemas.microsoft.com/office/drawing/2014/main" id="{9C24590C-A673-C20D-FCE9-3E06947B7F1B}"/>
              </a:ext>
            </a:extLst>
          </p:cNvPr>
          <p:cNvSpPr>
            <a:spLocks noGrp="1"/>
          </p:cNvSpPr>
          <p:nvPr>
            <p:ph type="body" sz="quarter" idx="13"/>
          </p:nvPr>
        </p:nvSpPr>
        <p:spPr>
          <a:xfrm>
            <a:off x="2496809" y="1606609"/>
            <a:ext cx="7200000" cy="4116241"/>
          </a:xfrm>
        </p:spPr>
        <p:txBody>
          <a:bodyPr/>
          <a:lstStyle/>
          <a:p>
            <a:pPr marL="342900" lvl="0" indent="-342900">
              <a:spcAft>
                <a:spcPts val="1000"/>
              </a:spcAft>
              <a:buFont typeface="Arial" panose="020B0604020202020204" pitchFamily="34" charset="0"/>
              <a:buChar char="•"/>
              <a:tabLst>
                <a:tab pos="1620520" algn="l"/>
                <a:tab pos="4860925" algn="l"/>
                <a:tab pos="5941060" algn="r"/>
                <a:tab pos="457200" algn="l"/>
                <a:tab pos="1620520" algn="l"/>
                <a:tab pos="4860925" algn="l"/>
                <a:tab pos="5941060" algn="r"/>
              </a:tabLs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Införande av avdrag om man ej uppfyller prestationskravet för unika patienter om 0 kronor per unik patient under prestationskravet. Avdraget om 0 kronor föreslås kvarstå under 2026. </a:t>
            </a:r>
          </a:p>
          <a:p>
            <a:pPr marL="342900" lvl="0" indent="-342900">
              <a:spcAft>
                <a:spcPts val="1000"/>
              </a:spcAft>
              <a:buFont typeface="Arial" panose="020B0604020202020204" pitchFamily="34" charset="0"/>
              <a:buChar char="•"/>
              <a:tabLst>
                <a:tab pos="1620520" algn="l"/>
                <a:tab pos="4860925" algn="l"/>
                <a:tab pos="5941060" algn="r"/>
                <a:tab pos="457200" algn="l"/>
                <a:tab pos="1620520" algn="l"/>
                <a:tab pos="4860925" algn="l"/>
                <a:tab pos="5941060" algn="r"/>
              </a:tabLs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För att främja digitala arbetssätt föreslås att distanskontakt skriftlig ska motsvara 0,2 i prestationskravet för besök i ersättningsmodellen. </a:t>
            </a:r>
          </a:p>
          <a:p>
            <a:pPr marL="342900" lvl="0" indent="-342900">
              <a:spcAft>
                <a:spcPts val="1000"/>
              </a:spcAft>
              <a:buFont typeface="Arial" panose="020B0604020202020204" pitchFamily="34" charset="0"/>
              <a:buChar char="•"/>
              <a:tabLst>
                <a:tab pos="1620520" algn="l"/>
                <a:tab pos="4860925" algn="l"/>
                <a:tab pos="5941060" algn="r"/>
                <a:tab pos="457200" algn="l"/>
                <a:tab pos="1620520" algn="l"/>
                <a:tab pos="4860925" algn="l"/>
                <a:tab pos="5941060" algn="r"/>
              </a:tabLs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Generellt har skrivningar uppdaterats för att tydliggöra uppdraget.</a:t>
            </a:r>
          </a:p>
          <a:p>
            <a:pPr marL="0" indent="0">
              <a:buNone/>
            </a:pPr>
            <a:endParaRPr lang="sv-SE"/>
          </a:p>
        </p:txBody>
      </p:sp>
    </p:spTree>
    <p:extLst>
      <p:ext uri="{BB962C8B-B14F-4D97-AF65-F5344CB8AC3E}">
        <p14:creationId xmlns:p14="http://schemas.microsoft.com/office/powerpoint/2010/main" val="1660468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8DD366-5637-B19A-090E-C832D8ECF769}"/>
              </a:ext>
            </a:extLst>
          </p:cNvPr>
          <p:cNvSpPr>
            <a:spLocks noGrp="1"/>
          </p:cNvSpPr>
          <p:nvPr>
            <p:ph type="title"/>
          </p:nvPr>
        </p:nvSpPr>
        <p:spPr/>
        <p:txBody>
          <a:bodyPr/>
          <a:lstStyle/>
          <a:p>
            <a:r>
              <a:rPr lang="sv-SE"/>
              <a:t>Kvarstående arbete vårdval vårdcentral</a:t>
            </a:r>
          </a:p>
        </p:txBody>
      </p:sp>
      <p:sp>
        <p:nvSpPr>
          <p:cNvPr id="3" name="Platshållare för text 2">
            <a:extLst>
              <a:ext uri="{FF2B5EF4-FFF2-40B4-BE49-F238E27FC236}">
                <a16:creationId xmlns:a16="http://schemas.microsoft.com/office/drawing/2014/main" id="{A5E43954-C97B-28C8-2EC6-620147D72106}"/>
              </a:ext>
            </a:extLst>
          </p:cNvPr>
          <p:cNvSpPr>
            <a:spLocks noGrp="1"/>
          </p:cNvSpPr>
          <p:nvPr>
            <p:ph type="body" sz="quarter" idx="13"/>
          </p:nvPr>
        </p:nvSpPr>
        <p:spPr/>
        <p:txBody>
          <a:bodyPr/>
          <a:lstStyle/>
          <a:p>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Viktlistan som renderar ersättning för ålder och kön är i nuvarande utformning från VGR 2022. Avsikten är att den inför slutligt beslut i Hälso- och sjukvårdsnämnden ska ersättas med en värmländsk viktlista.</a:t>
            </a:r>
          </a:p>
          <a:p>
            <a:pPr marL="0" indent="0">
              <a:buNone/>
            </a:pPr>
            <a:endParaRPr lang="sv-SE"/>
          </a:p>
        </p:txBody>
      </p:sp>
    </p:spTree>
    <p:extLst>
      <p:ext uri="{BB962C8B-B14F-4D97-AF65-F5344CB8AC3E}">
        <p14:creationId xmlns:p14="http://schemas.microsoft.com/office/powerpoint/2010/main" val="1955509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3F5C03-61A7-033D-051A-E0B7667EF31B}"/>
              </a:ext>
            </a:extLst>
          </p:cNvPr>
          <p:cNvSpPr>
            <a:spLocks noGrp="1"/>
          </p:cNvSpPr>
          <p:nvPr>
            <p:ph type="ctrTitle"/>
          </p:nvPr>
        </p:nvSpPr>
        <p:spPr>
          <a:xfrm>
            <a:off x="2856000" y="1963490"/>
            <a:ext cx="8172556" cy="2123658"/>
          </a:xfrm>
        </p:spPr>
        <p:txBody>
          <a:bodyPr/>
          <a:lstStyle/>
          <a:p>
            <a:r>
              <a:rPr lang="sv-SE"/>
              <a:t>Allmänmedicinska frågor</a:t>
            </a:r>
          </a:p>
        </p:txBody>
      </p:sp>
    </p:spTree>
    <p:extLst>
      <p:ext uri="{BB962C8B-B14F-4D97-AF65-F5344CB8AC3E}">
        <p14:creationId xmlns:p14="http://schemas.microsoft.com/office/powerpoint/2010/main" val="227130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8C41C-A085-7836-873C-4DFD3C5CF6E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C62A8E1-5DFD-26CF-EE73-B116701EB7D3}"/>
              </a:ext>
            </a:extLst>
          </p:cNvPr>
          <p:cNvSpPr>
            <a:spLocks noGrp="1"/>
          </p:cNvSpPr>
          <p:nvPr>
            <p:ph type="title"/>
          </p:nvPr>
        </p:nvSpPr>
        <p:spPr>
          <a:xfrm>
            <a:off x="2496809" y="79902"/>
            <a:ext cx="7200000" cy="1325563"/>
          </a:xfrm>
        </p:spPr>
        <p:txBody>
          <a:bodyPr/>
          <a:lstStyle/>
          <a:p>
            <a:r>
              <a:rPr lang="sv-SE"/>
              <a:t>Agenda</a:t>
            </a:r>
          </a:p>
        </p:txBody>
      </p:sp>
      <p:sp>
        <p:nvSpPr>
          <p:cNvPr id="3" name="Platshållare för text 2">
            <a:extLst>
              <a:ext uri="{FF2B5EF4-FFF2-40B4-BE49-F238E27FC236}">
                <a16:creationId xmlns:a16="http://schemas.microsoft.com/office/drawing/2014/main" id="{A5D80A3B-26E8-21DE-0BA0-973A5D9090D2}"/>
              </a:ext>
            </a:extLst>
          </p:cNvPr>
          <p:cNvSpPr>
            <a:spLocks noGrp="1"/>
          </p:cNvSpPr>
          <p:nvPr>
            <p:ph type="body" sz="quarter" idx="13"/>
          </p:nvPr>
        </p:nvSpPr>
        <p:spPr>
          <a:xfrm>
            <a:off x="2496000" y="1568449"/>
            <a:ext cx="7200000" cy="5021921"/>
          </a:xfrm>
        </p:spPr>
        <p:txBody>
          <a:bodyPr/>
          <a:lstStyle/>
          <a:p>
            <a:pPr marL="0" indent="0">
              <a:buNone/>
            </a:pPr>
            <a:r>
              <a:rPr lang="sv-SE" b="1"/>
              <a:t>15.20 – 15.40	IKBT</a:t>
            </a:r>
          </a:p>
          <a:p>
            <a:pPr marL="0" indent="0">
              <a:buNone/>
            </a:pPr>
            <a:r>
              <a:rPr lang="sv-SE"/>
              <a:t>			Åsa Wahlén, verksamhetschef</a:t>
            </a:r>
          </a:p>
          <a:p>
            <a:pPr marL="0" indent="0">
              <a:buNone/>
            </a:pPr>
            <a:r>
              <a:rPr lang="sv-SE" b="1"/>
              <a:t>15.40 – 15.50	Tillgänglighet</a:t>
            </a:r>
          </a:p>
          <a:p>
            <a:pPr marL="0" indent="0">
              <a:buNone/>
            </a:pPr>
            <a:r>
              <a:rPr lang="sv-SE"/>
              <a:t>			Anna Egardsson, 					utvecklingsledare</a:t>
            </a:r>
          </a:p>
          <a:p>
            <a:pPr marL="0" indent="0">
              <a:buNone/>
            </a:pPr>
            <a:r>
              <a:rPr lang="sv-SE" b="1"/>
              <a:t>15.50 – 16.00	Övriga frågor</a:t>
            </a:r>
          </a:p>
          <a:p>
            <a:pPr marL="0" indent="0">
              <a:buNone/>
            </a:pPr>
            <a:r>
              <a:rPr lang="sv-SE"/>
              <a:t>			Lena Lindberg Schlegel,</a:t>
            </a:r>
          </a:p>
          <a:p>
            <a:pPr marL="0" indent="0">
              <a:buNone/>
            </a:pPr>
            <a:r>
              <a:rPr lang="sv-SE"/>
              <a:t>			utvecklingsledare</a:t>
            </a:r>
          </a:p>
        </p:txBody>
      </p:sp>
    </p:spTree>
    <p:extLst>
      <p:ext uri="{BB962C8B-B14F-4D97-AF65-F5344CB8AC3E}">
        <p14:creationId xmlns:p14="http://schemas.microsoft.com/office/powerpoint/2010/main" val="1195705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7062428-80E9-684C-755F-35B2EAB4ABAB}"/>
              </a:ext>
            </a:extLst>
          </p:cNvPr>
          <p:cNvPicPr>
            <a:picLocks noChangeAspect="1"/>
          </p:cNvPicPr>
          <p:nvPr/>
        </p:nvPicPr>
        <p:blipFill>
          <a:blip r:embed="rId2"/>
          <a:stretch>
            <a:fillRect/>
          </a:stretch>
        </p:blipFill>
        <p:spPr>
          <a:xfrm>
            <a:off x="2774156" y="0"/>
            <a:ext cx="6643687" cy="6858000"/>
          </a:xfrm>
          <a:prstGeom prst="rect">
            <a:avLst/>
          </a:prstGeom>
        </p:spPr>
      </p:pic>
    </p:spTree>
    <p:extLst>
      <p:ext uri="{BB962C8B-B14F-4D97-AF65-F5344CB8AC3E}">
        <p14:creationId xmlns:p14="http://schemas.microsoft.com/office/powerpoint/2010/main" val="2890920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09C7CA9-75CE-28B2-79B6-308D974FF0A7}"/>
              </a:ext>
            </a:extLst>
          </p:cNvPr>
          <p:cNvPicPr>
            <a:picLocks noGrp="1" noChangeAspect="1"/>
          </p:cNvPicPr>
          <p:nvPr>
            <p:ph idx="1"/>
          </p:nvPr>
        </p:nvPicPr>
        <p:blipFill>
          <a:blip r:embed="rId2"/>
          <a:stretch>
            <a:fillRect/>
          </a:stretch>
        </p:blipFill>
        <p:spPr>
          <a:xfrm>
            <a:off x="838199" y="2867708"/>
            <a:ext cx="10515599" cy="2160383"/>
          </a:xfrm>
        </p:spPr>
      </p:pic>
      <p:pic>
        <p:nvPicPr>
          <p:cNvPr id="7" name="Bildobjekt 6">
            <a:extLst>
              <a:ext uri="{FF2B5EF4-FFF2-40B4-BE49-F238E27FC236}">
                <a16:creationId xmlns:a16="http://schemas.microsoft.com/office/drawing/2014/main" id="{EA7DA7AD-9420-BF18-17F6-0D875CD8244F}"/>
              </a:ext>
            </a:extLst>
          </p:cNvPr>
          <p:cNvPicPr>
            <a:picLocks noChangeAspect="1"/>
          </p:cNvPicPr>
          <p:nvPr/>
        </p:nvPicPr>
        <p:blipFill>
          <a:blip r:embed="rId3"/>
          <a:stretch>
            <a:fillRect/>
          </a:stretch>
        </p:blipFill>
        <p:spPr>
          <a:xfrm>
            <a:off x="838198" y="881063"/>
            <a:ext cx="10564551" cy="1338262"/>
          </a:xfrm>
          <a:prstGeom prst="rect">
            <a:avLst/>
          </a:prstGeom>
        </p:spPr>
      </p:pic>
    </p:spTree>
    <p:extLst>
      <p:ext uri="{BB962C8B-B14F-4D97-AF65-F5344CB8AC3E}">
        <p14:creationId xmlns:p14="http://schemas.microsoft.com/office/powerpoint/2010/main" val="4246077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DD5A5B-B4E1-A96C-0205-D6DCEEDFCAAA}"/>
              </a:ext>
            </a:extLst>
          </p:cNvPr>
          <p:cNvSpPr>
            <a:spLocks noGrp="1"/>
          </p:cNvSpPr>
          <p:nvPr>
            <p:ph type="title"/>
          </p:nvPr>
        </p:nvSpPr>
        <p:spPr/>
        <p:txBody>
          <a:bodyPr>
            <a:normAutofit/>
          </a:bodyPr>
          <a:lstStyle/>
          <a:p>
            <a:r>
              <a:rPr lang="sv-SE" i="0">
                <a:solidFill>
                  <a:srgbClr val="3D3D3D"/>
                </a:solidFill>
                <a:effectLst/>
                <a:latin typeface="Gotham"/>
              </a:rPr>
              <a:t>RUT-13082 Samtalsmottagning på vårdcentral</a:t>
            </a:r>
            <a:endParaRPr lang="sv-SE"/>
          </a:p>
        </p:txBody>
      </p:sp>
      <p:pic>
        <p:nvPicPr>
          <p:cNvPr id="5" name="Platshållare för innehåll 4">
            <a:extLst>
              <a:ext uri="{FF2B5EF4-FFF2-40B4-BE49-F238E27FC236}">
                <a16:creationId xmlns:a16="http://schemas.microsoft.com/office/drawing/2014/main" id="{689C8C81-452F-9DDC-D00C-0F067E24D0C2}"/>
              </a:ext>
            </a:extLst>
          </p:cNvPr>
          <p:cNvPicPr>
            <a:picLocks noGrp="1" noChangeAspect="1"/>
          </p:cNvPicPr>
          <p:nvPr>
            <p:ph idx="1"/>
          </p:nvPr>
        </p:nvPicPr>
        <p:blipFill>
          <a:blip r:embed="rId2"/>
          <a:stretch>
            <a:fillRect/>
          </a:stretch>
        </p:blipFill>
        <p:spPr>
          <a:xfrm>
            <a:off x="609600" y="1417639"/>
            <a:ext cx="10958513" cy="1623483"/>
          </a:xfrm>
        </p:spPr>
      </p:pic>
      <p:pic>
        <p:nvPicPr>
          <p:cNvPr id="7" name="Bildobjekt 6">
            <a:extLst>
              <a:ext uri="{FF2B5EF4-FFF2-40B4-BE49-F238E27FC236}">
                <a16:creationId xmlns:a16="http://schemas.microsoft.com/office/drawing/2014/main" id="{FB636E07-ED58-3FDA-ADA6-0C29C2CB0A55}"/>
              </a:ext>
            </a:extLst>
          </p:cNvPr>
          <p:cNvPicPr>
            <a:picLocks noChangeAspect="1"/>
          </p:cNvPicPr>
          <p:nvPr/>
        </p:nvPicPr>
        <p:blipFill>
          <a:blip r:embed="rId3"/>
          <a:stretch>
            <a:fillRect/>
          </a:stretch>
        </p:blipFill>
        <p:spPr>
          <a:xfrm>
            <a:off x="721015" y="3136309"/>
            <a:ext cx="3544917" cy="3447052"/>
          </a:xfrm>
          <a:prstGeom prst="rect">
            <a:avLst/>
          </a:prstGeom>
        </p:spPr>
      </p:pic>
    </p:spTree>
    <p:extLst>
      <p:ext uri="{BB962C8B-B14F-4D97-AF65-F5344CB8AC3E}">
        <p14:creationId xmlns:p14="http://schemas.microsoft.com/office/powerpoint/2010/main" val="2631487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EEE4851-2465-DA49-E30A-F58BE7168179}"/>
              </a:ext>
            </a:extLst>
          </p:cNvPr>
          <p:cNvPicPr>
            <a:picLocks noChangeAspect="1"/>
          </p:cNvPicPr>
          <p:nvPr/>
        </p:nvPicPr>
        <p:blipFill>
          <a:blip r:embed="rId2"/>
          <a:stretch>
            <a:fillRect/>
          </a:stretch>
        </p:blipFill>
        <p:spPr>
          <a:xfrm>
            <a:off x="485775" y="420962"/>
            <a:ext cx="10534650" cy="2021409"/>
          </a:xfrm>
          <a:prstGeom prst="rect">
            <a:avLst/>
          </a:prstGeom>
        </p:spPr>
      </p:pic>
      <p:pic>
        <p:nvPicPr>
          <p:cNvPr id="7" name="Bildobjekt 6">
            <a:extLst>
              <a:ext uri="{FF2B5EF4-FFF2-40B4-BE49-F238E27FC236}">
                <a16:creationId xmlns:a16="http://schemas.microsoft.com/office/drawing/2014/main" id="{D3DB895B-9DC8-4782-7432-0D128F7B4BB0}"/>
              </a:ext>
            </a:extLst>
          </p:cNvPr>
          <p:cNvPicPr>
            <a:picLocks noChangeAspect="1"/>
          </p:cNvPicPr>
          <p:nvPr/>
        </p:nvPicPr>
        <p:blipFill>
          <a:blip r:embed="rId3"/>
          <a:stretch>
            <a:fillRect/>
          </a:stretch>
        </p:blipFill>
        <p:spPr>
          <a:xfrm>
            <a:off x="647472" y="3085946"/>
            <a:ext cx="3258005" cy="2210108"/>
          </a:xfrm>
          <a:prstGeom prst="rect">
            <a:avLst/>
          </a:prstGeom>
        </p:spPr>
      </p:pic>
      <p:pic>
        <p:nvPicPr>
          <p:cNvPr id="9" name="Bildobjekt 8">
            <a:extLst>
              <a:ext uri="{FF2B5EF4-FFF2-40B4-BE49-F238E27FC236}">
                <a16:creationId xmlns:a16="http://schemas.microsoft.com/office/drawing/2014/main" id="{AB870EA8-5294-2FCD-5ECD-01B7AB32238F}"/>
              </a:ext>
            </a:extLst>
          </p:cNvPr>
          <p:cNvPicPr>
            <a:picLocks noChangeAspect="1"/>
          </p:cNvPicPr>
          <p:nvPr/>
        </p:nvPicPr>
        <p:blipFill>
          <a:blip r:embed="rId4"/>
          <a:stretch>
            <a:fillRect/>
          </a:stretch>
        </p:blipFill>
        <p:spPr>
          <a:xfrm>
            <a:off x="5753100" y="3085946"/>
            <a:ext cx="3248478" cy="2876951"/>
          </a:xfrm>
          <a:prstGeom prst="rect">
            <a:avLst/>
          </a:prstGeom>
        </p:spPr>
      </p:pic>
    </p:spTree>
    <p:extLst>
      <p:ext uri="{BB962C8B-B14F-4D97-AF65-F5344CB8AC3E}">
        <p14:creationId xmlns:p14="http://schemas.microsoft.com/office/powerpoint/2010/main" val="8814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73714F60-4D6F-A5FB-7464-D2335F3A2BCC}"/>
              </a:ext>
            </a:extLst>
          </p:cNvPr>
          <p:cNvSpPr>
            <a:spLocks noGrp="1"/>
          </p:cNvSpPr>
          <p:nvPr>
            <p:ph type="dt" sz="half" idx="4294967295"/>
          </p:nvPr>
        </p:nvSpPr>
        <p:spPr>
          <a:xfrm>
            <a:off x="0" y="6384925"/>
            <a:ext cx="1022350" cy="152400"/>
          </a:xfrm>
        </p:spPr>
        <p:txBody>
          <a:bodyPr/>
          <a:lstStyle/>
          <a:p>
            <a:pPr>
              <a:spcAft>
                <a:spcPts val="600"/>
              </a:spcAft>
            </a:pPr>
            <a:fld id="{ACB75B93-0504-41D4-9274-02459DCBBE14}" type="datetime1">
              <a:rPr lang="sv-SE" smtClean="0"/>
              <a:pPr>
                <a:spcAft>
                  <a:spcPts val="600"/>
                </a:spcAft>
              </a:pPr>
              <a:t>2025-05-16</a:t>
            </a:fld>
            <a:endParaRPr lang="sv-SE"/>
          </a:p>
        </p:txBody>
      </p:sp>
      <p:sp>
        <p:nvSpPr>
          <p:cNvPr id="4" name="textruta 3">
            <a:extLst>
              <a:ext uri="{FF2B5EF4-FFF2-40B4-BE49-F238E27FC236}">
                <a16:creationId xmlns:a16="http://schemas.microsoft.com/office/drawing/2014/main" id="{0A7936D0-0083-A396-250D-FBB8B82FB83B}"/>
              </a:ext>
            </a:extLst>
          </p:cNvPr>
          <p:cNvSpPr txBox="1"/>
          <p:nvPr/>
        </p:nvSpPr>
        <p:spPr>
          <a:xfrm>
            <a:off x="698495" y="559607"/>
            <a:ext cx="10757653" cy="769441"/>
          </a:xfrm>
          <a:prstGeom prst="rect">
            <a:avLst/>
          </a:prstGeom>
          <a:noFill/>
        </p:spPr>
        <p:txBody>
          <a:bodyPr wrap="square" rtlCol="0">
            <a:spAutoFit/>
          </a:bodyPr>
          <a:lstStyle/>
          <a:p>
            <a:r>
              <a:rPr lang="sv-SE" sz="4400" b="1">
                <a:latin typeface="+mj-lt"/>
              </a:rPr>
              <a:t>Nytt menyval för att beställa radiologi</a:t>
            </a:r>
          </a:p>
        </p:txBody>
      </p:sp>
      <p:pic>
        <p:nvPicPr>
          <p:cNvPr id="5" name="Picture 3">
            <a:extLst>
              <a:ext uri="{FF2B5EF4-FFF2-40B4-BE49-F238E27FC236}">
                <a16:creationId xmlns:a16="http://schemas.microsoft.com/office/drawing/2014/main" id="{4523A68A-E528-9A4E-9B72-6C7437A6F21E}"/>
              </a:ext>
            </a:extLst>
          </p:cNvPr>
          <p:cNvPicPr>
            <a:picLocks noChangeAspect="1"/>
          </p:cNvPicPr>
          <p:nvPr/>
        </p:nvPicPr>
        <p:blipFill>
          <a:blip r:embed="rId3"/>
          <a:stretch>
            <a:fillRect/>
          </a:stretch>
        </p:blipFill>
        <p:spPr>
          <a:xfrm>
            <a:off x="6247181" y="1610613"/>
            <a:ext cx="2207589" cy="304004"/>
          </a:xfrm>
          <a:prstGeom prst="rect">
            <a:avLst/>
          </a:prstGeom>
        </p:spPr>
      </p:pic>
      <p:pic>
        <p:nvPicPr>
          <p:cNvPr id="6" name="Picture 4">
            <a:extLst>
              <a:ext uri="{FF2B5EF4-FFF2-40B4-BE49-F238E27FC236}">
                <a16:creationId xmlns:a16="http://schemas.microsoft.com/office/drawing/2014/main" id="{FDE08ED0-066B-0682-C44C-1E3B1EFFAC3A}"/>
              </a:ext>
            </a:extLst>
          </p:cNvPr>
          <p:cNvPicPr>
            <a:picLocks noChangeAspect="1"/>
          </p:cNvPicPr>
          <p:nvPr/>
        </p:nvPicPr>
        <p:blipFill>
          <a:blip r:embed="rId4"/>
          <a:stretch>
            <a:fillRect/>
          </a:stretch>
        </p:blipFill>
        <p:spPr>
          <a:xfrm>
            <a:off x="8454770" y="1610613"/>
            <a:ext cx="2938317" cy="2405280"/>
          </a:xfrm>
          <a:prstGeom prst="rect">
            <a:avLst/>
          </a:prstGeom>
        </p:spPr>
      </p:pic>
      <p:sp>
        <p:nvSpPr>
          <p:cNvPr id="7" name="textruta 6">
            <a:extLst>
              <a:ext uri="{FF2B5EF4-FFF2-40B4-BE49-F238E27FC236}">
                <a16:creationId xmlns:a16="http://schemas.microsoft.com/office/drawing/2014/main" id="{DB04B417-4461-DB6E-047D-49C68AAC24E3}"/>
              </a:ext>
            </a:extLst>
          </p:cNvPr>
          <p:cNvSpPr txBox="1"/>
          <p:nvPr/>
        </p:nvSpPr>
        <p:spPr>
          <a:xfrm>
            <a:off x="698495" y="1498060"/>
            <a:ext cx="5317573" cy="4247317"/>
          </a:xfrm>
          <a:prstGeom prst="rect">
            <a:avLst/>
          </a:prstGeom>
          <a:noFill/>
        </p:spPr>
        <p:txBody>
          <a:bodyPr wrap="square" rtlCol="0">
            <a:spAutoFit/>
          </a:bodyPr>
          <a:lstStyle/>
          <a:p>
            <a:pPr marL="285750" indent="-285750">
              <a:buFont typeface="Arial" panose="020B0604020202020204" pitchFamily="34" charset="0"/>
              <a:buChar char="•"/>
            </a:pPr>
            <a:r>
              <a:rPr lang="sv-SE" sz="2800"/>
              <a:t>Ett nytt beställningsfönster för  radiologi kommer att införas i Cosmic i samband med uppgraderingen till Cosmic version 4.1 den 24 maj 2025</a:t>
            </a:r>
          </a:p>
          <a:p>
            <a:pPr marL="285750" indent="-285750">
              <a:buFont typeface="Arial" panose="020B0604020202020204" pitchFamily="34" charset="0"/>
              <a:buChar char="•"/>
            </a:pPr>
            <a:endParaRPr lang="sv-SE" sz="2800"/>
          </a:p>
          <a:p>
            <a:pPr marL="285750" indent="-285750">
              <a:buFont typeface="Arial" panose="020B0604020202020204" pitchFamily="34" charset="0"/>
              <a:buChar char="•"/>
            </a:pPr>
            <a:r>
              <a:rPr lang="sv-SE" sz="2800"/>
              <a:t>Det nya fönstret för att beställa radiologi heter </a:t>
            </a:r>
            <a:r>
              <a:rPr lang="sv-SE" sz="2800" i="1"/>
              <a:t>Beställning (</a:t>
            </a:r>
            <a:r>
              <a:rPr lang="sv-SE" sz="2800" i="1" err="1"/>
              <a:t>Ctrl+Shift+B</a:t>
            </a:r>
            <a:r>
              <a:rPr lang="sv-SE" sz="2800" i="1"/>
              <a:t>)</a:t>
            </a:r>
          </a:p>
          <a:p>
            <a:endParaRPr lang="sv-SE"/>
          </a:p>
        </p:txBody>
      </p:sp>
    </p:spTree>
    <p:extLst>
      <p:ext uri="{BB962C8B-B14F-4D97-AF65-F5344CB8AC3E}">
        <p14:creationId xmlns:p14="http://schemas.microsoft.com/office/powerpoint/2010/main" val="2228811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0B3E2D31-74CC-ADEC-95DE-F7BA61A14193}"/>
              </a:ext>
            </a:extLst>
          </p:cNvPr>
          <p:cNvSpPr>
            <a:spLocks noGrp="1"/>
          </p:cNvSpPr>
          <p:nvPr>
            <p:ph idx="1"/>
          </p:nvPr>
        </p:nvSpPr>
        <p:spPr>
          <a:xfrm>
            <a:off x="616496" y="1668405"/>
            <a:ext cx="4364736" cy="4585464"/>
          </a:xfrm>
        </p:spPr>
        <p:txBody>
          <a:bodyPr>
            <a:normAutofit/>
          </a:bodyPr>
          <a:lstStyle/>
          <a:p>
            <a:r>
              <a:rPr lang="sv-SE" sz="2400"/>
              <a:t>Välj grupp för att hitta rätt undersökning</a:t>
            </a:r>
            <a:br>
              <a:rPr lang="sv-SE" sz="2400"/>
            </a:br>
            <a:endParaRPr lang="sv-SE" sz="2400"/>
          </a:p>
          <a:p>
            <a:r>
              <a:rPr lang="sv-SE" sz="2400"/>
              <a:t>Alternativt kan sökfältet användas för att söka i fritext</a:t>
            </a:r>
          </a:p>
        </p:txBody>
      </p:sp>
      <p:pic>
        <p:nvPicPr>
          <p:cNvPr id="5" name="Bildobjekt 4">
            <a:extLst>
              <a:ext uri="{FF2B5EF4-FFF2-40B4-BE49-F238E27FC236}">
                <a16:creationId xmlns:a16="http://schemas.microsoft.com/office/drawing/2014/main" id="{6EC53164-B1B1-8AFD-E272-1889FEF154AC}"/>
              </a:ext>
            </a:extLst>
          </p:cNvPr>
          <p:cNvPicPr>
            <a:picLocks noChangeAspect="1"/>
          </p:cNvPicPr>
          <p:nvPr/>
        </p:nvPicPr>
        <p:blipFill>
          <a:blip r:embed="rId3"/>
          <a:stretch>
            <a:fillRect/>
          </a:stretch>
        </p:blipFill>
        <p:spPr>
          <a:xfrm>
            <a:off x="5048150" y="1677549"/>
            <a:ext cx="3555691" cy="4430768"/>
          </a:xfrm>
          <a:prstGeom prst="rect">
            <a:avLst/>
          </a:prstGeom>
          <a:noFill/>
          <a:ln w="3175">
            <a:solidFill>
              <a:schemeClr val="tx1"/>
            </a:solidFill>
          </a:ln>
        </p:spPr>
      </p:pic>
      <p:pic>
        <p:nvPicPr>
          <p:cNvPr id="7" name="Bildobjekt 6">
            <a:extLst>
              <a:ext uri="{FF2B5EF4-FFF2-40B4-BE49-F238E27FC236}">
                <a16:creationId xmlns:a16="http://schemas.microsoft.com/office/drawing/2014/main" id="{8416F868-B71E-05F5-0268-E270BCC013D1}"/>
              </a:ext>
            </a:extLst>
          </p:cNvPr>
          <p:cNvPicPr>
            <a:picLocks noChangeAspect="1"/>
          </p:cNvPicPr>
          <p:nvPr/>
        </p:nvPicPr>
        <p:blipFill>
          <a:blip r:embed="rId4"/>
          <a:stretch>
            <a:fillRect/>
          </a:stretch>
        </p:blipFill>
        <p:spPr>
          <a:xfrm>
            <a:off x="8603841" y="2622550"/>
            <a:ext cx="3302762" cy="3302762"/>
          </a:xfrm>
          <a:prstGeom prst="rect">
            <a:avLst/>
          </a:prstGeom>
          <a:ln w="3175">
            <a:solidFill>
              <a:schemeClr val="tx1"/>
            </a:solidFill>
          </a:ln>
        </p:spPr>
      </p:pic>
      <p:sp>
        <p:nvSpPr>
          <p:cNvPr id="4" name="Ellips 3">
            <a:extLst>
              <a:ext uri="{FF2B5EF4-FFF2-40B4-BE49-F238E27FC236}">
                <a16:creationId xmlns:a16="http://schemas.microsoft.com/office/drawing/2014/main" id="{F62F7FFF-DA20-BC1C-34DD-E1F5A28FC41B}"/>
              </a:ext>
            </a:extLst>
          </p:cNvPr>
          <p:cNvSpPr/>
          <p:nvPr/>
        </p:nvSpPr>
        <p:spPr>
          <a:xfrm>
            <a:off x="6188240" y="1951868"/>
            <a:ext cx="164592" cy="1737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6229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244259-75A9-A593-F5EF-228AE55D11CD}"/>
              </a:ext>
            </a:extLst>
          </p:cNvPr>
          <p:cNvSpPr>
            <a:spLocks noGrp="1"/>
          </p:cNvSpPr>
          <p:nvPr>
            <p:ph type="ctrTitle"/>
          </p:nvPr>
        </p:nvSpPr>
        <p:spPr/>
        <p:txBody>
          <a:bodyPr/>
          <a:lstStyle/>
          <a:p>
            <a:r>
              <a:rPr lang="sv-SE"/>
              <a:t>Tillgänglighet</a:t>
            </a:r>
          </a:p>
        </p:txBody>
      </p:sp>
    </p:spTree>
    <p:extLst>
      <p:ext uri="{BB962C8B-B14F-4D97-AF65-F5344CB8AC3E}">
        <p14:creationId xmlns:p14="http://schemas.microsoft.com/office/powerpoint/2010/main" val="1943767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54BE2C7-9499-249F-DB35-E3B9600B7674}"/>
              </a:ext>
            </a:extLst>
          </p:cNvPr>
          <p:cNvPicPr>
            <a:picLocks noChangeAspect="1"/>
          </p:cNvPicPr>
          <p:nvPr/>
        </p:nvPicPr>
        <p:blipFill>
          <a:blip r:embed="rId2"/>
          <a:stretch>
            <a:fillRect/>
          </a:stretch>
        </p:blipFill>
        <p:spPr>
          <a:xfrm>
            <a:off x="345601" y="1459536"/>
            <a:ext cx="11846400" cy="3938928"/>
          </a:xfrm>
          <a:prstGeom prst="rect">
            <a:avLst/>
          </a:prstGeom>
          <a:noFill/>
        </p:spPr>
      </p:pic>
    </p:spTree>
    <p:extLst>
      <p:ext uri="{BB962C8B-B14F-4D97-AF65-F5344CB8AC3E}">
        <p14:creationId xmlns:p14="http://schemas.microsoft.com/office/powerpoint/2010/main" val="239007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511410F0-F4BC-A68A-A784-CB5117572400}"/>
              </a:ext>
            </a:extLst>
          </p:cNvPr>
          <p:cNvSpPr txBox="1"/>
          <p:nvPr/>
        </p:nvSpPr>
        <p:spPr>
          <a:xfrm>
            <a:off x="1773496" y="972000"/>
            <a:ext cx="8640000" cy="1325563"/>
          </a:xfrm>
          <a:prstGeom prst="rect">
            <a:avLst/>
          </a:prstGeom>
        </p:spPr>
        <p:txBody>
          <a:bodyPr vert="horz" lIns="91440" tIns="45720" rIns="91440" bIns="45720" rtlCol="0" anchor="b" anchorCtr="0">
            <a:normAutofit/>
          </a:bodyPr>
          <a:lstStyle/>
          <a:p>
            <a:pPr>
              <a:lnSpc>
                <a:spcPct val="90000"/>
              </a:lnSpc>
              <a:spcBef>
                <a:spcPct val="0"/>
              </a:spcBef>
              <a:spcAft>
                <a:spcPts val="600"/>
              </a:spcAft>
            </a:pPr>
            <a:r>
              <a:rPr lang="sv-SE" sz="2800" b="1" kern="1200">
                <a:latin typeface="+mj-lt"/>
                <a:ea typeface="+mj-ea"/>
                <a:cs typeface="+mj-cs"/>
              </a:rPr>
              <a:t>15 av 30 vårdcentraler når över den av hälso- och sjukvårdsnämndens beslutade lägstanivå på 90%</a:t>
            </a:r>
          </a:p>
        </p:txBody>
      </p:sp>
      <p:pic>
        <p:nvPicPr>
          <p:cNvPr id="7" name="Bildobjekt 6" descr="Person som tar foto med smartphone">
            <a:extLst>
              <a:ext uri="{FF2B5EF4-FFF2-40B4-BE49-F238E27FC236}">
                <a16:creationId xmlns:a16="http://schemas.microsoft.com/office/drawing/2014/main" id="{2ADA5A84-27FD-D616-2742-D23D4CD8AB28}"/>
              </a:ext>
            </a:extLst>
          </p:cNvPr>
          <p:cNvPicPr>
            <a:picLocks noChangeAspect="1"/>
          </p:cNvPicPr>
          <p:nvPr/>
        </p:nvPicPr>
        <p:blipFill>
          <a:blip r:embed="rId2">
            <a:extLst>
              <a:ext uri="{28A0092B-C50C-407E-A947-70E740481C1C}">
                <a14:useLocalDpi xmlns:a14="http://schemas.microsoft.com/office/drawing/2010/main" val="0"/>
              </a:ext>
            </a:extLst>
          </a:blip>
          <a:srcRect l="5444" r="1"/>
          <a:stretch>
            <a:fillRect/>
          </a:stretch>
        </p:blipFill>
        <p:spPr>
          <a:xfrm>
            <a:off x="1773496" y="2484000"/>
            <a:ext cx="4140000" cy="32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latshållare för innehåll 5">
            <a:extLst>
              <a:ext uri="{FF2B5EF4-FFF2-40B4-BE49-F238E27FC236}">
                <a16:creationId xmlns:a16="http://schemas.microsoft.com/office/drawing/2014/main" id="{F980EB94-43A5-64E4-F131-AC0E9DBDDE6A}"/>
              </a:ext>
            </a:extLst>
          </p:cNvPr>
          <p:cNvPicPr>
            <a:picLocks noGrp="1" noChangeAspect="1"/>
          </p:cNvPicPr>
          <p:nvPr>
            <p:ph sz="half" idx="2"/>
          </p:nvPr>
        </p:nvPicPr>
        <p:blipFill>
          <a:blip r:embed="rId3"/>
          <a:stretch>
            <a:fillRect/>
          </a:stretch>
        </p:blipFill>
        <p:spPr>
          <a:xfrm>
            <a:off x="6324599" y="3332956"/>
            <a:ext cx="5198387" cy="1986176"/>
          </a:xfrm>
        </p:spPr>
      </p:pic>
    </p:spTree>
    <p:extLst>
      <p:ext uri="{BB962C8B-B14F-4D97-AF65-F5344CB8AC3E}">
        <p14:creationId xmlns:p14="http://schemas.microsoft.com/office/powerpoint/2010/main" val="1546994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558B01E4-B95C-7B48-85B6-647127EED02C}"/>
              </a:ext>
            </a:extLst>
          </p:cNvPr>
          <p:cNvPicPr>
            <a:picLocks noGrp="1" noChangeAspect="1"/>
          </p:cNvPicPr>
          <p:nvPr>
            <p:ph sz="half" idx="14"/>
          </p:nvPr>
        </p:nvPicPr>
        <p:blipFill>
          <a:blip r:embed="rId2"/>
          <a:stretch>
            <a:fillRect/>
          </a:stretch>
        </p:blipFill>
        <p:spPr>
          <a:xfrm>
            <a:off x="635121" y="1177737"/>
            <a:ext cx="9804280" cy="5111551"/>
          </a:xfrm>
        </p:spPr>
      </p:pic>
      <p:sp>
        <p:nvSpPr>
          <p:cNvPr id="5" name="textruta 4">
            <a:extLst>
              <a:ext uri="{FF2B5EF4-FFF2-40B4-BE49-F238E27FC236}">
                <a16:creationId xmlns:a16="http://schemas.microsoft.com/office/drawing/2014/main" id="{46EBDD14-AA8B-8813-99EF-57257D6BD17C}"/>
              </a:ext>
            </a:extLst>
          </p:cNvPr>
          <p:cNvSpPr txBox="1"/>
          <p:nvPr/>
        </p:nvSpPr>
        <p:spPr>
          <a:xfrm>
            <a:off x="1059366" y="223630"/>
            <a:ext cx="10348331" cy="954107"/>
          </a:xfrm>
          <a:prstGeom prst="rect">
            <a:avLst/>
          </a:prstGeom>
          <a:noFill/>
        </p:spPr>
        <p:txBody>
          <a:bodyPr wrap="square" rtlCol="0">
            <a:spAutoFit/>
          </a:bodyPr>
          <a:lstStyle/>
          <a:p>
            <a:r>
              <a:rPr lang="sv-SE" sz="2800" b="1"/>
              <a:t>85% av vårdgarantipatienterna får medicinsk bedömning inom tre dagar</a:t>
            </a:r>
          </a:p>
        </p:txBody>
      </p:sp>
    </p:spTree>
    <p:extLst>
      <p:ext uri="{BB962C8B-B14F-4D97-AF65-F5344CB8AC3E}">
        <p14:creationId xmlns:p14="http://schemas.microsoft.com/office/powerpoint/2010/main" val="115872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3636810" y="2493628"/>
            <a:ext cx="7936357" cy="1311128"/>
          </a:xfrm>
        </p:spPr>
        <p:txBody>
          <a:bodyPr/>
          <a:lstStyle/>
          <a:p>
            <a:r>
              <a:rPr lang="sv-SE"/>
              <a:t>Kommunikation efter </a:t>
            </a:r>
            <a:br>
              <a:rPr lang="sv-SE"/>
            </a:br>
            <a:r>
              <a:rPr lang="sv-SE"/>
              <a:t>hälso- och sjukvårdsledning</a:t>
            </a:r>
          </a:p>
        </p:txBody>
      </p:sp>
      <p:sp>
        <p:nvSpPr>
          <p:cNvPr id="3" name="Underrubrik 2">
            <a:extLst>
              <a:ext uri="{FF2B5EF4-FFF2-40B4-BE49-F238E27FC236}">
                <a16:creationId xmlns:a16="http://schemas.microsoft.com/office/drawing/2014/main" id="{057E94A7-75EC-44CE-9410-C23957DC3D43}"/>
              </a:ext>
            </a:extLst>
          </p:cNvPr>
          <p:cNvSpPr>
            <a:spLocks noGrp="1"/>
          </p:cNvSpPr>
          <p:nvPr>
            <p:ph type="subTitle" idx="1"/>
          </p:nvPr>
        </p:nvSpPr>
        <p:spPr>
          <a:xfrm>
            <a:off x="3664520" y="3843339"/>
            <a:ext cx="5599074" cy="645902"/>
          </a:xfrm>
        </p:spPr>
        <p:txBody>
          <a:bodyPr vert="horz" lIns="91440" tIns="45720" rIns="91440" bIns="45720" rtlCol="0" anchor="t">
            <a:noAutofit/>
          </a:bodyPr>
          <a:lstStyle/>
          <a:p>
            <a:r>
              <a:rPr lang="sv-SE"/>
              <a:t>5 maj 2025</a:t>
            </a:r>
          </a:p>
          <a:p>
            <a:endParaRPr lang="sv-SE" sz="3200">
              <a:solidFill>
                <a:srgbClr val="FF0000"/>
              </a:solidFill>
              <a:highlight>
                <a:srgbClr val="FFFF00"/>
              </a:highlight>
            </a:endParaRPr>
          </a:p>
          <a:p>
            <a:endParaRPr lang="sv-SE">
              <a:highlight>
                <a:srgbClr val="FFFF00"/>
              </a:highlight>
              <a:cs typeface="Arial"/>
            </a:endParaRPr>
          </a:p>
          <a:p>
            <a:endParaRPr lang="sv-SE">
              <a:highlight>
                <a:srgbClr val="FFFF00"/>
              </a:highlight>
            </a:endParaRPr>
          </a:p>
        </p:txBody>
      </p:sp>
    </p:spTree>
    <p:extLst>
      <p:ext uri="{BB962C8B-B14F-4D97-AF65-F5344CB8AC3E}">
        <p14:creationId xmlns:p14="http://schemas.microsoft.com/office/powerpoint/2010/main" val="2459046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8C6AA24-5823-1B2C-7EF0-FF50E58B5519}"/>
              </a:ext>
            </a:extLst>
          </p:cNvPr>
          <p:cNvSpPr>
            <a:spLocks noGrp="1"/>
          </p:cNvSpPr>
          <p:nvPr>
            <p:ph type="title"/>
          </p:nvPr>
        </p:nvSpPr>
        <p:spPr>
          <a:xfrm>
            <a:off x="7003175" y="972000"/>
            <a:ext cx="4140000" cy="1325563"/>
          </a:xfrm>
        </p:spPr>
        <p:txBody>
          <a:bodyPr/>
          <a:lstStyle/>
          <a:p>
            <a:r>
              <a:rPr lang="en-US" err="1"/>
              <a:t>Målbild</a:t>
            </a:r>
            <a:r>
              <a:rPr lang="en-US"/>
              <a:t> 2040</a:t>
            </a:r>
          </a:p>
        </p:txBody>
      </p:sp>
      <p:sp>
        <p:nvSpPr>
          <p:cNvPr id="3" name="Platshållare för text 2">
            <a:extLst>
              <a:ext uri="{FF2B5EF4-FFF2-40B4-BE49-F238E27FC236}">
                <a16:creationId xmlns:a16="http://schemas.microsoft.com/office/drawing/2014/main" id="{18EDAE5A-EBA6-F923-ABE7-4EC4859628C2}"/>
              </a:ext>
            </a:extLst>
          </p:cNvPr>
          <p:cNvSpPr>
            <a:spLocks noGrp="1"/>
          </p:cNvSpPr>
          <p:nvPr>
            <p:ph sz="half" idx="2"/>
          </p:nvPr>
        </p:nvSpPr>
        <p:spPr>
          <a:xfrm>
            <a:off x="7003175" y="2484000"/>
            <a:ext cx="4140000" cy="3240000"/>
          </a:xfrm>
        </p:spPr>
        <p:txBody>
          <a:bodyPr>
            <a:normAutofit/>
          </a:bodyPr>
          <a:lstStyle/>
          <a:p>
            <a:pPr marL="0" indent="0">
              <a:buNone/>
            </a:pPr>
            <a:r>
              <a:rPr lang="sv-SE"/>
              <a:t>Tillgängligheten till vård möter inte hälso- och sjukvårdslagens krav och värmlänningen uppfattar att den är för dålig. </a:t>
            </a:r>
          </a:p>
          <a:p>
            <a:pPr marL="0" indent="0">
              <a:buNone/>
            </a:pPr>
            <a:r>
              <a:rPr lang="sv-SE"/>
              <a:t>Utmaningen är att öka följsamheten till hälso- och sjukvårdslagen och möta värmlänningens förväntan på en tillgänglig vård </a:t>
            </a:r>
          </a:p>
        </p:txBody>
      </p:sp>
      <p:pic>
        <p:nvPicPr>
          <p:cNvPr id="5" name="Bildobjekt 4">
            <a:extLst>
              <a:ext uri="{FF2B5EF4-FFF2-40B4-BE49-F238E27FC236}">
                <a16:creationId xmlns:a16="http://schemas.microsoft.com/office/drawing/2014/main" id="{2E9A4F73-93EC-4596-F214-EFF4EBCBDC96}"/>
              </a:ext>
            </a:extLst>
          </p:cNvPr>
          <p:cNvPicPr>
            <a:picLocks noChangeAspect="1"/>
          </p:cNvPicPr>
          <p:nvPr/>
        </p:nvPicPr>
        <p:blipFill>
          <a:blip r:embed="rId2"/>
          <a:stretch>
            <a:fillRect/>
          </a:stretch>
        </p:blipFill>
        <p:spPr>
          <a:xfrm>
            <a:off x="750784" y="1488240"/>
            <a:ext cx="5750400" cy="3881519"/>
          </a:xfrm>
          <a:prstGeom prst="rect">
            <a:avLst/>
          </a:prstGeom>
          <a:noFill/>
        </p:spPr>
      </p:pic>
    </p:spTree>
    <p:extLst>
      <p:ext uri="{BB962C8B-B14F-4D97-AF65-F5344CB8AC3E}">
        <p14:creationId xmlns:p14="http://schemas.microsoft.com/office/powerpoint/2010/main" val="2765307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985581-E827-94A8-8D58-F62AEEC9A5AE}"/>
              </a:ext>
            </a:extLst>
          </p:cNvPr>
          <p:cNvSpPr>
            <a:spLocks noGrp="1"/>
          </p:cNvSpPr>
          <p:nvPr>
            <p:ph type="title"/>
          </p:nvPr>
        </p:nvSpPr>
        <p:spPr>
          <a:xfrm>
            <a:off x="2496809" y="667200"/>
            <a:ext cx="7200000" cy="1325563"/>
          </a:xfrm>
        </p:spPr>
        <p:txBody>
          <a:bodyPr/>
          <a:lstStyle/>
          <a:p>
            <a:r>
              <a:rPr lang="sv-SE"/>
              <a:t>Beslut/information</a:t>
            </a:r>
          </a:p>
        </p:txBody>
      </p:sp>
      <p:sp>
        <p:nvSpPr>
          <p:cNvPr id="3" name="Platshållare för text 2">
            <a:extLst>
              <a:ext uri="{FF2B5EF4-FFF2-40B4-BE49-F238E27FC236}">
                <a16:creationId xmlns:a16="http://schemas.microsoft.com/office/drawing/2014/main" id="{155F49EE-520B-87AE-F3BE-F92953C17EDA}"/>
              </a:ext>
            </a:extLst>
          </p:cNvPr>
          <p:cNvSpPr>
            <a:spLocks noGrp="1"/>
          </p:cNvSpPr>
          <p:nvPr>
            <p:ph type="body" sz="quarter" idx="13"/>
          </p:nvPr>
        </p:nvSpPr>
        <p:spPr>
          <a:xfrm>
            <a:off x="2496808" y="2178050"/>
            <a:ext cx="8063037" cy="3240000"/>
          </a:xfrm>
        </p:spPr>
        <p:txBody>
          <a:bodyPr/>
          <a:lstStyle/>
          <a:p>
            <a:r>
              <a:rPr lang="sv-SE" b="1"/>
              <a:t>Extra satsning på tillgängligheten i sjukvården 2025: </a:t>
            </a:r>
            <a:r>
              <a:rPr lang="sv-SE"/>
              <a:t>Beslut i regionstyrelsen, ha fokus på det! </a:t>
            </a:r>
            <a:r>
              <a:rPr lang="sv-SE">
                <a:hlinkClick r:id="rId3"/>
              </a:rPr>
              <a:t>”Regionstyrelsen i korthet” (regionvarmland.se</a:t>
            </a:r>
            <a:r>
              <a:rPr lang="sv-SE"/>
              <a:t>)</a:t>
            </a:r>
          </a:p>
          <a:p>
            <a:r>
              <a:rPr lang="sv-SE" b="1"/>
              <a:t>Vård till personer som flytt från Ukraina:</a:t>
            </a:r>
            <a:r>
              <a:rPr lang="sv-SE"/>
              <a:t> Återgår till samma arbetssätt som alla personer som flytt enligt massflyktsdirektivet. Personer som flytt från Ukraina har hanterats mer generöst i Värmland.</a:t>
            </a:r>
          </a:p>
          <a:p>
            <a:r>
              <a:rPr lang="sv-SE" b="1"/>
              <a:t>Pilotverksamheter och innovationsprojekt om Ambient </a:t>
            </a:r>
            <a:r>
              <a:rPr lang="sv-SE" b="1" err="1"/>
              <a:t>Scribe</a:t>
            </a:r>
            <a:r>
              <a:rPr lang="sv-SE" b="1"/>
              <a:t> (Tandem och </a:t>
            </a:r>
            <a:r>
              <a:rPr lang="sv-SE" b="1" err="1"/>
              <a:t>Leapscribe</a:t>
            </a:r>
            <a:r>
              <a:rPr lang="sv-SE" b="1"/>
              <a:t>): </a:t>
            </a:r>
            <a:r>
              <a:rPr lang="sv-SE"/>
              <a:t>Hudkliniken och onkologkliniken tillsammans med vårdcentraler inom vårdvalet</a:t>
            </a:r>
            <a:r>
              <a:rPr lang="sv-SE" b="1"/>
              <a:t>. </a:t>
            </a:r>
          </a:p>
          <a:p>
            <a:pPr marL="0" indent="0">
              <a:buNone/>
            </a:pPr>
            <a:endParaRPr lang="sv-SE"/>
          </a:p>
          <a:p>
            <a:endParaRPr lang="sv-SE"/>
          </a:p>
        </p:txBody>
      </p:sp>
    </p:spTree>
    <p:extLst>
      <p:ext uri="{BB962C8B-B14F-4D97-AF65-F5344CB8AC3E}">
        <p14:creationId xmlns:p14="http://schemas.microsoft.com/office/powerpoint/2010/main" val="202159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971366C-A266-FAB5-195A-DCA0F7F07319}"/>
              </a:ext>
            </a:extLst>
          </p:cNvPr>
          <p:cNvPicPr>
            <a:picLocks noChangeAspect="1"/>
          </p:cNvPicPr>
          <p:nvPr/>
        </p:nvPicPr>
        <p:blipFill>
          <a:blip r:embed="rId3"/>
          <a:srcRect l="-1953" r="1" b="24979"/>
          <a:stretch/>
        </p:blipFill>
        <p:spPr>
          <a:xfrm>
            <a:off x="9112857" y="357268"/>
            <a:ext cx="2687442" cy="2213477"/>
          </a:xfrm>
          <a:prstGeom prst="rect">
            <a:avLst/>
          </a:prstGeom>
        </p:spPr>
      </p:pic>
      <p:sp>
        <p:nvSpPr>
          <p:cNvPr id="2" name="Rubrik 1">
            <a:extLst>
              <a:ext uri="{FF2B5EF4-FFF2-40B4-BE49-F238E27FC236}">
                <a16:creationId xmlns:a16="http://schemas.microsoft.com/office/drawing/2014/main" id="{89D28F04-BF37-42EA-B51F-D099414D98CD}"/>
              </a:ext>
            </a:extLst>
          </p:cNvPr>
          <p:cNvSpPr>
            <a:spLocks noGrp="1"/>
          </p:cNvSpPr>
          <p:nvPr>
            <p:ph type="title"/>
          </p:nvPr>
        </p:nvSpPr>
        <p:spPr>
          <a:xfrm>
            <a:off x="1531387" y="642729"/>
            <a:ext cx="7900335" cy="1325563"/>
          </a:xfrm>
        </p:spPr>
        <p:txBody>
          <a:bodyPr/>
          <a:lstStyle/>
          <a:p>
            <a:r>
              <a:rPr lang="sv-SE"/>
              <a:t>Undersökning visar fler nöjda patienter och användare av 1177.se </a:t>
            </a:r>
          </a:p>
        </p:txBody>
      </p:sp>
      <p:sp>
        <p:nvSpPr>
          <p:cNvPr id="3" name="Platshållare för text 2">
            <a:extLst>
              <a:ext uri="{FF2B5EF4-FFF2-40B4-BE49-F238E27FC236}">
                <a16:creationId xmlns:a16="http://schemas.microsoft.com/office/drawing/2014/main" id="{D053F0A7-F9ED-332E-9B05-046EFDA7E6AA}"/>
              </a:ext>
            </a:extLst>
          </p:cNvPr>
          <p:cNvSpPr>
            <a:spLocks noGrp="1"/>
          </p:cNvSpPr>
          <p:nvPr>
            <p:ph type="body" sz="quarter" idx="13"/>
          </p:nvPr>
        </p:nvSpPr>
        <p:spPr>
          <a:xfrm>
            <a:off x="1529870" y="2153993"/>
            <a:ext cx="8128519" cy="3240000"/>
          </a:xfrm>
        </p:spPr>
        <p:txBody>
          <a:bodyPr vert="horz" lIns="91440" tIns="45720" rIns="91440" bIns="45720" rtlCol="0" anchor="t">
            <a:noAutofit/>
          </a:bodyPr>
          <a:lstStyle/>
          <a:p>
            <a:pPr marL="251460" indent="-251460"/>
            <a:r>
              <a:rPr lang="sv-SE" sz="2000"/>
              <a:t>Ökat inom samtliga områden och särskilt i inloggat läge. I Värmland fick man siffran 71 av 100, samma värde som riket. För de inloggade delarna fick Värmland 73 och där var den nationella siffran 74.  </a:t>
            </a:r>
            <a:endParaRPr lang="sv-SE"/>
          </a:p>
          <a:p>
            <a:pPr marL="251460" indent="-251460"/>
            <a:r>
              <a:rPr lang="sv-SE" sz="2000"/>
              <a:t>Användare över 60 år som loggar in är särskilt nöjda, medan de yngre under 30 år är mest nöjda med de öppna sidorna.  </a:t>
            </a:r>
            <a:endParaRPr lang="sv-SE" sz="2000">
              <a:cs typeface="Arial"/>
            </a:endParaRPr>
          </a:p>
          <a:p>
            <a:pPr marL="251460" indent="-251460"/>
            <a:r>
              <a:rPr lang="sv-SE" sz="2000"/>
              <a:t>Värmlänningarna är mest nöjda med texter om bland annat cancer och allergier och för de inloggade tjänsterna gillar man mest att läsa journalen, se sina läkemedel och sina provsvar.  </a:t>
            </a:r>
            <a:endParaRPr lang="sv-SE" sz="2000">
              <a:cs typeface="Arial"/>
            </a:endParaRPr>
          </a:p>
          <a:p>
            <a:pPr marL="251460" indent="-251460"/>
            <a:r>
              <a:rPr lang="sv-SE" sz="2000"/>
              <a:t>Trots framstegen finns förbättringspotential till exempel med fler bokningsbara tider inom vården, ökade informationsmängder i journalen och fortsatt utveckling av 1177-tjänsterna. </a:t>
            </a:r>
            <a:br>
              <a:rPr lang="sv-SE" sz="2000"/>
            </a:br>
            <a:endParaRPr lang="sv-SE" sz="2000">
              <a:cs typeface="Arial"/>
            </a:endParaRPr>
          </a:p>
          <a:p>
            <a:pPr marL="251460" indent="-251460"/>
            <a:endParaRPr lang="sv-SE" sz="2000">
              <a:cs typeface="Arial"/>
            </a:endParaRPr>
          </a:p>
        </p:txBody>
      </p:sp>
      <p:sp>
        <p:nvSpPr>
          <p:cNvPr id="6" name="textruta 5">
            <a:extLst>
              <a:ext uri="{FF2B5EF4-FFF2-40B4-BE49-F238E27FC236}">
                <a16:creationId xmlns:a16="http://schemas.microsoft.com/office/drawing/2014/main" id="{6EB25B6C-F69D-494C-6AE6-582E247910A5}"/>
              </a:ext>
            </a:extLst>
          </p:cNvPr>
          <p:cNvSpPr txBox="1"/>
          <p:nvPr/>
        </p:nvSpPr>
        <p:spPr>
          <a:xfrm rot="21153510">
            <a:off x="414240" y="179674"/>
            <a:ext cx="4586759" cy="523220"/>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800" b="1">
                <a:solidFill>
                  <a:schemeClr val="accent4"/>
                </a:solidFill>
                <a:latin typeface="Ink Free"/>
              </a:rPr>
              <a:t>För kännedom</a:t>
            </a:r>
          </a:p>
        </p:txBody>
      </p:sp>
    </p:spTree>
    <p:extLst>
      <p:ext uri="{BB962C8B-B14F-4D97-AF65-F5344CB8AC3E}">
        <p14:creationId xmlns:p14="http://schemas.microsoft.com/office/powerpoint/2010/main" val="305176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F8B895-4585-104E-F70B-0E9B750AEAA5}"/>
              </a:ext>
            </a:extLst>
          </p:cNvPr>
          <p:cNvSpPr>
            <a:spLocks noGrp="1"/>
          </p:cNvSpPr>
          <p:nvPr>
            <p:ph type="title"/>
          </p:nvPr>
        </p:nvSpPr>
        <p:spPr>
          <a:xfrm>
            <a:off x="2496809" y="355650"/>
            <a:ext cx="7512164" cy="1325563"/>
          </a:xfrm>
        </p:spPr>
        <p:txBody>
          <a:bodyPr/>
          <a:lstStyle/>
          <a:p>
            <a:r>
              <a:rPr lang="sv-SE"/>
              <a:t>Skriftlig information till patienter</a:t>
            </a:r>
          </a:p>
        </p:txBody>
      </p:sp>
      <p:sp>
        <p:nvSpPr>
          <p:cNvPr id="3" name="Platshållare för text 2">
            <a:extLst>
              <a:ext uri="{FF2B5EF4-FFF2-40B4-BE49-F238E27FC236}">
                <a16:creationId xmlns:a16="http://schemas.microsoft.com/office/drawing/2014/main" id="{1C870103-CEB1-E5C7-9BD2-93DEE1EBFD05}"/>
              </a:ext>
            </a:extLst>
          </p:cNvPr>
          <p:cNvSpPr>
            <a:spLocks noGrp="1"/>
          </p:cNvSpPr>
          <p:nvPr>
            <p:ph type="body" sz="quarter" idx="13"/>
          </p:nvPr>
        </p:nvSpPr>
        <p:spPr>
          <a:xfrm>
            <a:off x="2496808" y="1866500"/>
            <a:ext cx="7512164" cy="4375150"/>
          </a:xfrm>
        </p:spPr>
        <p:txBody>
          <a:bodyPr vert="horz" lIns="91440" tIns="45720" rIns="91440" bIns="45720" rtlCol="0" anchor="t">
            <a:noAutofit/>
          </a:bodyPr>
          <a:lstStyle/>
          <a:p>
            <a:pPr marL="251460" indent="-251460"/>
            <a:r>
              <a:rPr lang="sv-SE" sz="2000"/>
              <a:t>Patienter vill ha tillgänglig och kvalitetsgranskad information kring sin hälso- och sjukvård. </a:t>
            </a:r>
            <a:endParaRPr lang="sv-SE"/>
          </a:p>
          <a:p>
            <a:pPr marL="251460" indent="-251460"/>
            <a:r>
              <a:rPr lang="sv-SE" sz="2000"/>
              <a:t>1177.se är en webbplats med hög trovärdighet och här finns faktagranskad information. </a:t>
            </a:r>
            <a:endParaRPr lang="sv-SE" sz="2000">
              <a:cs typeface="Arial"/>
            </a:endParaRPr>
          </a:p>
          <a:p>
            <a:pPr marL="251460" indent="-251460"/>
            <a:r>
              <a:rPr lang="sv-SE" sz="2000"/>
              <a:t>1177.se ska användas som huvudkälla för information om hälso- och sjukvård. Regionala tillägg kan kompletteras nationell information. Vid behov kan sidor från 1177.se skrivas ut. </a:t>
            </a:r>
          </a:p>
          <a:p>
            <a:pPr marL="251460" indent="-251460"/>
            <a:r>
              <a:rPr lang="sv-SE" sz="2000"/>
              <a:t>Information som redan finns på 1177.se ska inte dubbelpubliceras i Vida. </a:t>
            </a:r>
            <a:endParaRPr lang="sv-SE" sz="2000">
              <a:cs typeface="Arial"/>
            </a:endParaRPr>
          </a:p>
          <a:p>
            <a:pPr marL="251460" indent="-251460"/>
            <a:r>
              <a:rPr lang="sv-SE" sz="2000"/>
              <a:t>Utbildningsmaterial om hur du kan använda 1177.se i det dagliga arbetet kommer, samt hur du går tillväga när du funderar på att ta fram skriftlig information till patienter. </a:t>
            </a:r>
            <a:endParaRPr lang="sv-SE" sz="2000">
              <a:cs typeface="Arial"/>
            </a:endParaRPr>
          </a:p>
          <a:p>
            <a:pPr marL="0" indent="0">
              <a:buNone/>
            </a:pPr>
            <a:r>
              <a:rPr lang="sv-SE" sz="1100">
                <a:cs typeface="Arial"/>
              </a:rPr>
              <a:t>(HSL 2025 04 28)</a:t>
            </a:r>
          </a:p>
        </p:txBody>
      </p:sp>
      <p:sp>
        <p:nvSpPr>
          <p:cNvPr id="4" name="textruta 3">
            <a:extLst>
              <a:ext uri="{FF2B5EF4-FFF2-40B4-BE49-F238E27FC236}">
                <a16:creationId xmlns:a16="http://schemas.microsoft.com/office/drawing/2014/main" id="{10576972-34A2-027E-CA73-66184F2DCA3D}"/>
              </a:ext>
            </a:extLst>
          </p:cNvPr>
          <p:cNvSpPr txBox="1"/>
          <p:nvPr/>
        </p:nvSpPr>
        <p:spPr>
          <a:xfrm rot="21153510">
            <a:off x="649937" y="3105357"/>
            <a:ext cx="1808835" cy="646331"/>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3600" b="1">
                <a:solidFill>
                  <a:schemeClr val="accent4"/>
                </a:solidFill>
                <a:latin typeface="Ink Free"/>
              </a:rPr>
              <a:t>Beslut</a:t>
            </a:r>
          </a:p>
        </p:txBody>
      </p:sp>
    </p:spTree>
    <p:extLst>
      <p:ext uri="{BB962C8B-B14F-4D97-AF65-F5344CB8AC3E}">
        <p14:creationId xmlns:p14="http://schemas.microsoft.com/office/powerpoint/2010/main" val="125910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971366C-A266-FAB5-195A-DCA0F7F07319}"/>
              </a:ext>
            </a:extLst>
          </p:cNvPr>
          <p:cNvPicPr>
            <a:picLocks noChangeAspect="1"/>
          </p:cNvPicPr>
          <p:nvPr/>
        </p:nvPicPr>
        <p:blipFill>
          <a:blip r:embed="rId3"/>
          <a:srcRect l="-1953" r="1" b="24979"/>
          <a:stretch/>
        </p:blipFill>
        <p:spPr>
          <a:xfrm>
            <a:off x="9112857" y="357268"/>
            <a:ext cx="2687442" cy="2213477"/>
          </a:xfrm>
          <a:prstGeom prst="rect">
            <a:avLst/>
          </a:prstGeom>
        </p:spPr>
      </p:pic>
      <p:sp>
        <p:nvSpPr>
          <p:cNvPr id="2" name="Rubrik 1">
            <a:extLst>
              <a:ext uri="{FF2B5EF4-FFF2-40B4-BE49-F238E27FC236}">
                <a16:creationId xmlns:a16="http://schemas.microsoft.com/office/drawing/2014/main" id="{89D28F04-BF37-42EA-B51F-D099414D98CD}"/>
              </a:ext>
            </a:extLst>
          </p:cNvPr>
          <p:cNvSpPr>
            <a:spLocks noGrp="1"/>
          </p:cNvSpPr>
          <p:nvPr>
            <p:ph type="title"/>
          </p:nvPr>
        </p:nvSpPr>
        <p:spPr>
          <a:xfrm>
            <a:off x="1531387" y="642729"/>
            <a:ext cx="7900335" cy="1325563"/>
          </a:xfrm>
        </p:spPr>
        <p:txBody>
          <a:bodyPr/>
          <a:lstStyle/>
          <a:p>
            <a:r>
              <a:rPr lang="sv-SE"/>
              <a:t>Undersökning visar fler nöjda patienter och användare av 1177.se </a:t>
            </a:r>
          </a:p>
        </p:txBody>
      </p:sp>
      <p:sp>
        <p:nvSpPr>
          <p:cNvPr id="3" name="Platshållare för text 2">
            <a:extLst>
              <a:ext uri="{FF2B5EF4-FFF2-40B4-BE49-F238E27FC236}">
                <a16:creationId xmlns:a16="http://schemas.microsoft.com/office/drawing/2014/main" id="{D053F0A7-F9ED-332E-9B05-046EFDA7E6AA}"/>
              </a:ext>
            </a:extLst>
          </p:cNvPr>
          <p:cNvSpPr>
            <a:spLocks noGrp="1"/>
          </p:cNvSpPr>
          <p:nvPr>
            <p:ph type="body" sz="quarter" idx="13"/>
          </p:nvPr>
        </p:nvSpPr>
        <p:spPr>
          <a:xfrm>
            <a:off x="1529870" y="2153993"/>
            <a:ext cx="8128519" cy="3240000"/>
          </a:xfrm>
        </p:spPr>
        <p:txBody>
          <a:bodyPr vert="horz" lIns="91440" tIns="45720" rIns="91440" bIns="45720" rtlCol="0" anchor="t">
            <a:noAutofit/>
          </a:bodyPr>
          <a:lstStyle/>
          <a:p>
            <a:pPr marL="251460" indent="-251460"/>
            <a:r>
              <a:rPr lang="sv-SE" sz="2000"/>
              <a:t>Ökat inom samtliga områden och särskilt i inloggat läge. I Värmland fick man siffran 71 av 100, samma värde som riket. För de inloggade delarna fick Värmland 73 och där var den nationella siffran 74.  </a:t>
            </a:r>
            <a:endParaRPr lang="sv-SE"/>
          </a:p>
          <a:p>
            <a:pPr marL="251460" indent="-251460"/>
            <a:r>
              <a:rPr lang="sv-SE" sz="2000"/>
              <a:t>Användare över 60 år som loggar in är särskilt nöjda, medan de yngre under 30 år är mest nöjda med de öppna sidorna.  </a:t>
            </a:r>
            <a:endParaRPr lang="sv-SE" sz="2000">
              <a:cs typeface="Arial"/>
            </a:endParaRPr>
          </a:p>
          <a:p>
            <a:pPr marL="251460" indent="-251460"/>
            <a:r>
              <a:rPr lang="sv-SE" sz="2000"/>
              <a:t>Värmlänningarna är mest nöjda med texter om bland annat cancer och allergier och för de inloggade tjänsterna gillar man mest att läsa journalen, se sina läkemedel och sina provsvar.  </a:t>
            </a:r>
            <a:endParaRPr lang="sv-SE" sz="2000">
              <a:cs typeface="Arial"/>
            </a:endParaRPr>
          </a:p>
          <a:p>
            <a:pPr marL="251460" indent="-251460"/>
            <a:r>
              <a:rPr lang="sv-SE" sz="2000"/>
              <a:t>Trots framstegen finns förbättringspotential till exempel med fler bokningsbara tider inom vården, ökade informationsmängder i journalen och fortsatt utveckling av 1177-tjänsterna. </a:t>
            </a:r>
            <a:br>
              <a:rPr lang="sv-SE" sz="2000"/>
            </a:br>
            <a:endParaRPr lang="sv-SE" sz="2000">
              <a:cs typeface="Arial"/>
            </a:endParaRPr>
          </a:p>
          <a:p>
            <a:pPr marL="251460" indent="-251460"/>
            <a:endParaRPr lang="sv-SE" sz="2000">
              <a:cs typeface="Arial"/>
            </a:endParaRPr>
          </a:p>
        </p:txBody>
      </p:sp>
      <p:sp>
        <p:nvSpPr>
          <p:cNvPr id="6" name="textruta 5">
            <a:extLst>
              <a:ext uri="{FF2B5EF4-FFF2-40B4-BE49-F238E27FC236}">
                <a16:creationId xmlns:a16="http://schemas.microsoft.com/office/drawing/2014/main" id="{6EB25B6C-F69D-494C-6AE6-582E247910A5}"/>
              </a:ext>
            </a:extLst>
          </p:cNvPr>
          <p:cNvSpPr txBox="1"/>
          <p:nvPr/>
        </p:nvSpPr>
        <p:spPr>
          <a:xfrm rot="21153510">
            <a:off x="414240" y="179674"/>
            <a:ext cx="4586759" cy="523220"/>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800" b="1">
                <a:solidFill>
                  <a:schemeClr val="accent4"/>
                </a:solidFill>
                <a:latin typeface="Ink Free"/>
              </a:rPr>
              <a:t>För kännedom</a:t>
            </a:r>
          </a:p>
        </p:txBody>
      </p:sp>
    </p:spTree>
    <p:extLst>
      <p:ext uri="{BB962C8B-B14F-4D97-AF65-F5344CB8AC3E}">
        <p14:creationId xmlns:p14="http://schemas.microsoft.com/office/powerpoint/2010/main" val="118942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F8B895-4585-104E-F70B-0E9B750AEAA5}"/>
              </a:ext>
            </a:extLst>
          </p:cNvPr>
          <p:cNvSpPr>
            <a:spLocks noGrp="1"/>
          </p:cNvSpPr>
          <p:nvPr>
            <p:ph type="title"/>
          </p:nvPr>
        </p:nvSpPr>
        <p:spPr>
          <a:xfrm>
            <a:off x="2496809" y="355650"/>
            <a:ext cx="7512164" cy="1325563"/>
          </a:xfrm>
        </p:spPr>
        <p:txBody>
          <a:bodyPr/>
          <a:lstStyle/>
          <a:p>
            <a:r>
              <a:rPr lang="sv-SE"/>
              <a:t>Skriftlig information till patienter</a:t>
            </a:r>
          </a:p>
        </p:txBody>
      </p:sp>
      <p:sp>
        <p:nvSpPr>
          <p:cNvPr id="3" name="Platshållare för text 2">
            <a:extLst>
              <a:ext uri="{FF2B5EF4-FFF2-40B4-BE49-F238E27FC236}">
                <a16:creationId xmlns:a16="http://schemas.microsoft.com/office/drawing/2014/main" id="{1C870103-CEB1-E5C7-9BD2-93DEE1EBFD05}"/>
              </a:ext>
            </a:extLst>
          </p:cNvPr>
          <p:cNvSpPr>
            <a:spLocks noGrp="1"/>
          </p:cNvSpPr>
          <p:nvPr>
            <p:ph type="body" sz="quarter" idx="13"/>
          </p:nvPr>
        </p:nvSpPr>
        <p:spPr>
          <a:xfrm>
            <a:off x="2496808" y="1866500"/>
            <a:ext cx="7512164" cy="4375150"/>
          </a:xfrm>
        </p:spPr>
        <p:txBody>
          <a:bodyPr vert="horz" lIns="91440" tIns="45720" rIns="91440" bIns="45720" rtlCol="0" anchor="t">
            <a:noAutofit/>
          </a:bodyPr>
          <a:lstStyle/>
          <a:p>
            <a:pPr marL="251460" indent="-251460"/>
            <a:r>
              <a:rPr lang="sv-SE" sz="2000"/>
              <a:t>Patienter vill ha tillgänglig och kvalitetsgranskad information kring sin hälso- och sjukvård. </a:t>
            </a:r>
            <a:endParaRPr lang="sv-SE"/>
          </a:p>
          <a:p>
            <a:pPr marL="251460" indent="-251460"/>
            <a:r>
              <a:rPr lang="sv-SE" sz="2000"/>
              <a:t>1177.se är en webbplats med hög trovärdighet och här finns faktagranskad information. </a:t>
            </a:r>
            <a:endParaRPr lang="sv-SE" sz="2000">
              <a:cs typeface="Arial"/>
            </a:endParaRPr>
          </a:p>
          <a:p>
            <a:pPr marL="251460" indent="-251460"/>
            <a:r>
              <a:rPr lang="sv-SE" sz="2000"/>
              <a:t>1177.se ska användas som huvudkälla för information om hälso- och sjukvård. Regionala tillägg kan kompletteras nationell information. Vid behov kan sidor från 1177.se skrivas ut. </a:t>
            </a:r>
          </a:p>
          <a:p>
            <a:pPr marL="251460" indent="-251460"/>
            <a:r>
              <a:rPr lang="sv-SE" sz="2000"/>
              <a:t>Information som redan finns på 1177.se ska inte dubbelpubliceras i Vida. </a:t>
            </a:r>
            <a:endParaRPr lang="sv-SE" sz="2000">
              <a:cs typeface="Arial"/>
            </a:endParaRPr>
          </a:p>
          <a:p>
            <a:pPr marL="251460" indent="-251460"/>
            <a:r>
              <a:rPr lang="sv-SE" sz="2000"/>
              <a:t>Utbildningsmaterial om hur du kan använda 1177.se i det dagliga arbetet kommer, samt hur du går tillväga när du funderar på att ta fram skriftlig information till patienter. </a:t>
            </a:r>
            <a:endParaRPr lang="sv-SE" sz="2000">
              <a:cs typeface="Arial"/>
            </a:endParaRPr>
          </a:p>
          <a:p>
            <a:pPr marL="0" indent="0">
              <a:buNone/>
            </a:pPr>
            <a:r>
              <a:rPr lang="sv-SE" sz="1100">
                <a:cs typeface="Arial"/>
              </a:rPr>
              <a:t>(HSL 2025 04 28)</a:t>
            </a:r>
          </a:p>
        </p:txBody>
      </p:sp>
      <p:sp>
        <p:nvSpPr>
          <p:cNvPr id="4" name="textruta 3">
            <a:extLst>
              <a:ext uri="{FF2B5EF4-FFF2-40B4-BE49-F238E27FC236}">
                <a16:creationId xmlns:a16="http://schemas.microsoft.com/office/drawing/2014/main" id="{10576972-34A2-027E-CA73-66184F2DCA3D}"/>
              </a:ext>
            </a:extLst>
          </p:cNvPr>
          <p:cNvSpPr txBox="1"/>
          <p:nvPr/>
        </p:nvSpPr>
        <p:spPr>
          <a:xfrm rot="21153510">
            <a:off x="649937" y="3105357"/>
            <a:ext cx="1808835" cy="646331"/>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3600" b="1">
                <a:solidFill>
                  <a:schemeClr val="accent4"/>
                </a:solidFill>
                <a:latin typeface="Ink Free"/>
              </a:rPr>
              <a:t>Beslut</a:t>
            </a:r>
          </a:p>
        </p:txBody>
      </p:sp>
    </p:spTree>
    <p:extLst>
      <p:ext uri="{BB962C8B-B14F-4D97-AF65-F5344CB8AC3E}">
        <p14:creationId xmlns:p14="http://schemas.microsoft.com/office/powerpoint/2010/main" val="4218750968"/>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B7644DF1803E4F8B8E0D54A3EF314B" ma:contentTypeVersion="6" ma:contentTypeDescription="Create a new document." ma:contentTypeScope="" ma:versionID="3df0eab5c56ac1af136209a3d399d6f7">
  <xsd:schema xmlns:xsd="http://www.w3.org/2001/XMLSchema" xmlns:xs="http://www.w3.org/2001/XMLSchema" xmlns:p="http://schemas.microsoft.com/office/2006/metadata/properties" xmlns:ns2="200608c9-1d3e-4fd3-8ad4-6db3546fb67f" xmlns:ns3="a43afda5-6337-4a1a-8aa8-020335730417" targetNamespace="http://schemas.microsoft.com/office/2006/metadata/properties" ma:root="true" ma:fieldsID="c1a0d458cce08738c3d86c960c5ac339" ns2:_="" ns3:_="">
    <xsd:import namespace="200608c9-1d3e-4fd3-8ad4-6db3546fb67f"/>
    <xsd:import namespace="a43afda5-6337-4a1a-8aa8-0203357304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0608c9-1d3e-4fd3-8ad4-6db3546fb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3afda5-6337-4a1a-8aa8-0203357304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4C6734-F8FD-41E3-AA95-A196E3F4E32F}">
  <ds:schemaRefs>
    <ds:schemaRef ds:uri="200608c9-1d3e-4fd3-8ad4-6db3546fb67f"/>
    <ds:schemaRef ds:uri="a43afda5-6337-4a1a-8aa8-0203357304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4BB26C9-A5F5-444D-93C8-4EFF7006B7C3}">
  <ds:schemaRefs>
    <ds:schemaRef ds:uri="200608c9-1d3e-4fd3-8ad4-6db3546fb67f"/>
    <ds:schemaRef ds:uri="a43afda5-6337-4a1a-8aa8-0203357304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EC9812B-EDDB-4704-8C6F-1795DFCA4F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Powerpoint-Region Värmland</Template>
  <TotalTime>18</TotalTime>
  <Words>2964</Words>
  <Application>Microsoft Office PowerPoint</Application>
  <PresentationFormat>Bredbild</PresentationFormat>
  <Paragraphs>196</Paragraphs>
  <Slides>40</Slides>
  <Notes>11</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40</vt:i4>
      </vt:variant>
    </vt:vector>
  </HeadingPairs>
  <TitlesOfParts>
    <vt:vector size="50" baseType="lpstr">
      <vt:lpstr>Aptos</vt:lpstr>
      <vt:lpstr>Arial</vt:lpstr>
      <vt:lpstr>Calibri</vt:lpstr>
      <vt:lpstr>Courier New</vt:lpstr>
      <vt:lpstr>Gotham</vt:lpstr>
      <vt:lpstr>Ink Free</vt:lpstr>
      <vt:lpstr>Times New Roman</vt:lpstr>
      <vt:lpstr>Region Varmland</vt:lpstr>
      <vt:lpstr>Region Varmland Grå</vt:lpstr>
      <vt:lpstr>Stor rubrik</vt:lpstr>
      <vt:lpstr>Vårdvalsråd vårdcentral</vt:lpstr>
      <vt:lpstr>Agenda</vt:lpstr>
      <vt:lpstr>Agenda</vt:lpstr>
      <vt:lpstr>Kommunikation efter  hälso- och sjukvårdsledning</vt:lpstr>
      <vt:lpstr>Beslut/information</vt:lpstr>
      <vt:lpstr>Undersökning visar fler nöjda patienter och användare av 1177.se </vt:lpstr>
      <vt:lpstr>Skriftlig information till patienter</vt:lpstr>
      <vt:lpstr>Undersökning visar fler nöjda patienter och användare av 1177.se </vt:lpstr>
      <vt:lpstr>Skriftlig information till patienter</vt:lpstr>
      <vt:lpstr>Beslut/information</vt:lpstr>
      <vt:lpstr>Undersökning visar fler nöjda patienter och användare av 1177.se </vt:lpstr>
      <vt:lpstr>Skriftlig information till patienter</vt:lpstr>
      <vt:lpstr>PowerPoint-presentation</vt:lpstr>
      <vt:lpstr>Information Flisa</vt:lpstr>
      <vt:lpstr>Aktuell situation</vt:lpstr>
      <vt:lpstr>Revidering av förfrågnings-underlag Vårdval Värmland</vt:lpstr>
      <vt:lpstr>Förslag till beslut:</vt:lpstr>
      <vt:lpstr>Från förfrågningsunderlag till upphandlingsunderlag</vt:lpstr>
      <vt:lpstr>Ny struktur på upphandlingsunderlaget</vt:lpstr>
      <vt:lpstr>Ny struktur på upphandlingsunderlaget</vt:lpstr>
      <vt:lpstr>Ny struktur på upphandlingsunderlaget</vt:lpstr>
      <vt:lpstr>Större förändringar som gäller båda vårdvalen</vt:lpstr>
      <vt:lpstr>Större förändringar som gäller vårdval vårdcentral</vt:lpstr>
      <vt:lpstr>Större förändringar som gäller vårdval vårdcentral</vt:lpstr>
      <vt:lpstr>Större förändringar som gäller vårdval vårdcentral</vt:lpstr>
      <vt:lpstr>Större förändringar som gäller vårdval vårdcentral</vt:lpstr>
      <vt:lpstr>Större förändringar som gäller vårdval fysioterapi</vt:lpstr>
      <vt:lpstr>Kvarstående arbete vårdval vårdcentral</vt:lpstr>
      <vt:lpstr>Allmänmedicinska frågor</vt:lpstr>
      <vt:lpstr>PowerPoint-presentation</vt:lpstr>
      <vt:lpstr>PowerPoint-presentation</vt:lpstr>
      <vt:lpstr>RUT-13082 Samtalsmottagning på vårdcentral</vt:lpstr>
      <vt:lpstr>PowerPoint-presentation</vt:lpstr>
      <vt:lpstr>PowerPoint-presentation</vt:lpstr>
      <vt:lpstr>PowerPoint-presentation</vt:lpstr>
      <vt:lpstr>Tillgänglighet</vt:lpstr>
      <vt:lpstr>PowerPoint-presentation</vt:lpstr>
      <vt:lpstr>PowerPoint-presentation</vt:lpstr>
      <vt:lpstr>PowerPoint-presentation</vt:lpstr>
      <vt:lpstr>Målbild 2040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Egardsson</dc:creator>
  <cp:lastModifiedBy>Lena Lindberg Schlegel</cp:lastModifiedBy>
  <cp:revision>2</cp:revision>
  <dcterms:created xsi:type="dcterms:W3CDTF">2025-05-14T08:40:46Z</dcterms:created>
  <dcterms:modified xsi:type="dcterms:W3CDTF">2025-05-16T12:14:23Z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0x0101004EB7644DF1803E4F8B8E0D54A3EF314B</vt:lpwstr>
  </property>
</Properties>
</file>