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ppt/notesSlides/notesSlide8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2.xml" ContentType="application/vnd.openxmlformats-officedocument.themeOverride+xml"/>
  <Override PartName="/ppt/notesSlides/notesSlide9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3.xml" ContentType="application/vnd.openxmlformats-officedocument.themeOverride+xml"/>
  <Override PartName="/ppt/notesSlides/notesSlide10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5.xml" ContentType="application/vnd.openxmlformats-officedocument.themeOverride+xml"/>
  <Override PartName="/ppt/notesSlides/notesSlide11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6.xml" ContentType="application/vnd.openxmlformats-officedocument.themeOverr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theme/themeOverride17.xml" ContentType="application/vnd.openxmlformats-officedocument.themeOverride+xml"/>
  <Override PartName="/ppt/notesSlides/notesSlide12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theme/themeOverride18.xml" ContentType="application/vnd.openxmlformats-officedocument.themeOverride+xml"/>
  <Override PartName="/ppt/notesSlides/notesSlide13.xml" ContentType="application/vnd.openxmlformats-officedocument.presentationml.notesSl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theme/themeOverride19.xml" ContentType="application/vnd.openxmlformats-officedocument.themeOverr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theme/themeOverride20.xml" ContentType="application/vnd.openxmlformats-officedocument.themeOverrid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theme/themeOverride21.xml" ContentType="application/vnd.openxmlformats-officedocument.themeOverrid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theme/themeOverride22.xml" ContentType="application/vnd.openxmlformats-officedocument.themeOverride+xml"/>
  <Override PartName="/ppt/notesSlides/notesSlide14.xml" ContentType="application/vnd.openxmlformats-officedocument.presentationml.notesSlid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theme/themeOverride23.xml" ContentType="application/vnd.openxmlformats-officedocument.themeOverrid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theme/themeOverride24.xml" ContentType="application/vnd.openxmlformats-officedocument.themeOverrid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theme/themeOverride25.xml" ContentType="application/vnd.openxmlformats-officedocument.themeOverrid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theme/themeOverride26.xml" ContentType="application/vnd.openxmlformats-officedocument.themeOverrid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theme/themeOverride27.xml" ContentType="application/vnd.openxmlformats-officedocument.themeOverrid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theme/themeOverride28.xml" ContentType="application/vnd.openxmlformats-officedocument.themeOverrid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theme/themeOverride29.xml" ContentType="application/vnd.openxmlformats-officedocument.themeOverrid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theme/themeOverride30.xml" ContentType="application/vnd.openxmlformats-officedocument.themeOverrid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theme/themeOverride3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7" r:id="rId2"/>
    <p:sldId id="284" r:id="rId3"/>
    <p:sldId id="285" r:id="rId4"/>
    <p:sldId id="286" r:id="rId5"/>
    <p:sldId id="282" r:id="rId6"/>
    <p:sldId id="288" r:id="rId7"/>
    <p:sldId id="256" r:id="rId8"/>
    <p:sldId id="265" r:id="rId9"/>
    <p:sldId id="293" r:id="rId10"/>
    <p:sldId id="268" r:id="rId11"/>
    <p:sldId id="269" r:id="rId12"/>
    <p:sldId id="298" r:id="rId13"/>
    <p:sldId id="259" r:id="rId14"/>
    <p:sldId id="266" r:id="rId15"/>
    <p:sldId id="272" r:id="rId16"/>
    <p:sldId id="289" r:id="rId17"/>
    <p:sldId id="273" r:id="rId18"/>
    <p:sldId id="270" r:id="rId19"/>
    <p:sldId id="290" r:id="rId20"/>
    <p:sldId id="260" r:id="rId21"/>
    <p:sldId id="261" r:id="rId22"/>
    <p:sldId id="267" r:id="rId23"/>
    <p:sldId id="281" r:id="rId24"/>
    <p:sldId id="271" r:id="rId25"/>
    <p:sldId id="291" r:id="rId26"/>
    <p:sldId id="277" r:id="rId27"/>
    <p:sldId id="262" r:id="rId28"/>
    <p:sldId id="263" r:id="rId29"/>
    <p:sldId id="294" r:id="rId30"/>
    <p:sldId id="295" r:id="rId31"/>
    <p:sldId id="299" r:id="rId32"/>
    <p:sldId id="264" r:id="rId33"/>
    <p:sldId id="274" r:id="rId34"/>
    <p:sldId id="275" r:id="rId35"/>
    <p:sldId id="276" r:id="rId36"/>
    <p:sldId id="296" r:id="rId37"/>
    <p:sldId id="292" r:id="rId38"/>
    <p:sldId id="283" r:id="rId39"/>
    <p:sldId id="278" r:id="rId40"/>
    <p:sldId id="279" r:id="rId41"/>
    <p:sldId id="280" r:id="rId42"/>
    <p:sldId id="287" r:id="rId43"/>
  </p:sldIdLst>
  <p:sldSz cx="9144000" cy="5143500" type="screen16x9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00"/>
    <a:srgbClr val="FFFF66"/>
    <a:srgbClr val="003A70"/>
    <a:srgbClr val="0069B4"/>
    <a:srgbClr val="BBE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E8B372-59FD-4744-8E47-D4D4FBBA9F43}" v="78" dt="2018-10-18T08:52:53.8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>
      <p:cViewPr varScale="1">
        <p:scale>
          <a:sx n="54" d="100"/>
          <a:sy n="54" d="100"/>
        </p:scale>
        <p:origin x="1186" y="4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50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cilia Nyberg" userId="ccffea21-8d7c-47a3-9397-b8726338f9b9" providerId="ADAL" clId="{435D6B69-0981-497A-AB98-531B295513DE}"/>
  </pc:docChgLst>
  <pc:docChgLst>
    <pc:chgData name="Cecilia Nyberg" userId="ccffea21-8d7c-47a3-9397-b8726338f9b9" providerId="ADAL" clId="{B7E8B372-59FD-4744-8E47-D4D4FBBA9F43}"/>
    <pc:docChg chg="modSld">
      <pc:chgData name="Cecilia Nyberg" userId="ccffea21-8d7c-47a3-9397-b8726338f9b9" providerId="ADAL" clId="{B7E8B372-59FD-4744-8E47-D4D4FBBA9F43}" dt="2018-10-18T08:52:53.814" v="77" actId="20577"/>
      <pc:docMkLst>
        <pc:docMk/>
      </pc:docMkLst>
      <pc:sldChg chg="modSp">
        <pc:chgData name="Cecilia Nyberg" userId="ccffea21-8d7c-47a3-9397-b8726338f9b9" providerId="ADAL" clId="{B7E8B372-59FD-4744-8E47-D4D4FBBA9F43}" dt="2018-10-18T08:45:27.252" v="0" actId="255"/>
        <pc:sldMkLst>
          <pc:docMk/>
          <pc:sldMk cId="1320797098" sldId="256"/>
        </pc:sldMkLst>
        <pc:graphicFrameChg chg="mod">
          <ac:chgData name="Cecilia Nyberg" userId="ccffea21-8d7c-47a3-9397-b8726338f9b9" providerId="ADAL" clId="{B7E8B372-59FD-4744-8E47-D4D4FBBA9F43}" dt="2018-10-18T08:45:27.252" v="0" actId="255"/>
          <ac:graphicFrameMkLst>
            <pc:docMk/>
            <pc:sldMk cId="1320797098" sldId="256"/>
            <ac:graphicFrameMk id="3" creationId="{87535C04-734B-408F-A73B-3B93CFCC42C6}"/>
          </ac:graphicFrameMkLst>
        </pc:graphicFrameChg>
      </pc:sldChg>
      <pc:sldChg chg="modSp">
        <pc:chgData name="Cecilia Nyberg" userId="ccffea21-8d7c-47a3-9397-b8726338f9b9" providerId="ADAL" clId="{B7E8B372-59FD-4744-8E47-D4D4FBBA9F43}" dt="2018-10-18T08:48:09.833" v="1" actId="255"/>
        <pc:sldMkLst>
          <pc:docMk/>
          <pc:sldMk cId="898538864" sldId="267"/>
        </pc:sldMkLst>
        <pc:graphicFrameChg chg="mod">
          <ac:chgData name="Cecilia Nyberg" userId="ccffea21-8d7c-47a3-9397-b8726338f9b9" providerId="ADAL" clId="{B7E8B372-59FD-4744-8E47-D4D4FBBA9F43}" dt="2018-10-18T08:48:09.833" v="1" actId="255"/>
          <ac:graphicFrameMkLst>
            <pc:docMk/>
            <pc:sldMk cId="898538864" sldId="267"/>
            <ac:graphicFrameMk id="3" creationId="{08C53114-7E5C-499B-8272-5495F2A4B62E}"/>
          </ac:graphicFrameMkLst>
        </pc:graphicFrameChg>
      </pc:sldChg>
      <pc:sldChg chg="modSp">
        <pc:chgData name="Cecilia Nyberg" userId="ccffea21-8d7c-47a3-9397-b8726338f9b9" providerId="ADAL" clId="{B7E8B372-59FD-4744-8E47-D4D4FBBA9F43}" dt="2018-10-18T08:51:03.647" v="5" actId="20577"/>
        <pc:sldMkLst>
          <pc:docMk/>
          <pc:sldMk cId="1732542183" sldId="275"/>
        </pc:sldMkLst>
        <pc:graphicFrameChg chg="mod">
          <ac:chgData name="Cecilia Nyberg" userId="ccffea21-8d7c-47a3-9397-b8726338f9b9" providerId="ADAL" clId="{B7E8B372-59FD-4744-8E47-D4D4FBBA9F43}" dt="2018-10-18T08:51:03.647" v="5" actId="20577"/>
          <ac:graphicFrameMkLst>
            <pc:docMk/>
            <pc:sldMk cId="1732542183" sldId="275"/>
            <ac:graphicFrameMk id="2" creationId="{45DDB903-21FF-42BB-9D2F-4604BC829D88}"/>
          </ac:graphicFrameMkLst>
        </pc:graphicFrameChg>
      </pc:sldChg>
      <pc:sldChg chg="modSp">
        <pc:chgData name="Cecilia Nyberg" userId="ccffea21-8d7c-47a3-9397-b8726338f9b9" providerId="ADAL" clId="{B7E8B372-59FD-4744-8E47-D4D4FBBA9F43}" dt="2018-10-18T08:49:24.120" v="4" actId="255"/>
        <pc:sldMkLst>
          <pc:docMk/>
          <pc:sldMk cId="1482931121" sldId="277"/>
        </pc:sldMkLst>
        <pc:graphicFrameChg chg="mod">
          <ac:chgData name="Cecilia Nyberg" userId="ccffea21-8d7c-47a3-9397-b8726338f9b9" providerId="ADAL" clId="{B7E8B372-59FD-4744-8E47-D4D4FBBA9F43}" dt="2018-10-18T08:49:24.120" v="4" actId="255"/>
          <ac:graphicFrameMkLst>
            <pc:docMk/>
            <pc:sldMk cId="1482931121" sldId="277"/>
            <ac:graphicFrameMk id="2" creationId="{1F257435-9F91-4200-894E-A8FBF1BC8C34}"/>
          </ac:graphicFrameMkLst>
        </pc:graphicFrameChg>
      </pc:sldChg>
      <pc:sldChg chg="modSp">
        <pc:chgData name="Cecilia Nyberg" userId="ccffea21-8d7c-47a3-9397-b8726338f9b9" providerId="ADAL" clId="{B7E8B372-59FD-4744-8E47-D4D4FBBA9F43}" dt="2018-10-18T08:52:53.814" v="77" actId="20577"/>
        <pc:sldMkLst>
          <pc:docMk/>
          <pc:sldMk cId="4056224245" sldId="296"/>
        </pc:sldMkLst>
        <pc:graphicFrameChg chg="mod">
          <ac:chgData name="Cecilia Nyberg" userId="ccffea21-8d7c-47a3-9397-b8726338f9b9" providerId="ADAL" clId="{B7E8B372-59FD-4744-8E47-D4D4FBBA9F43}" dt="2018-10-18T08:52:53.814" v="77" actId="20577"/>
          <ac:graphicFrameMkLst>
            <pc:docMk/>
            <pc:sldMk cId="4056224245" sldId="296"/>
            <ac:graphicFrameMk id="2" creationId="{24BB8778-7898-4AA8-90B3-67FA7FB687FC}"/>
          </ac:graphicFrameMkLst>
        </pc:graphicFrameChg>
      </pc:sldChg>
    </pc:docChg>
  </pc:docChgLst>
  <pc:docChgLst>
    <pc:chgData name="Cecilia Nyberg" userId="ccffea21-8d7c-47a3-9397-b8726338f9b9" providerId="ADAL" clId="{63230A25-743F-45D8-9A65-792D14E10589}"/>
  </pc:docChgLst>
  <pc:docChgLst>
    <pc:chgData name="Cecilia Nyberg" userId="ccffea21-8d7c-47a3-9397-b8726338f9b9" providerId="ADAL" clId="{08D6FC6B-0244-4B38-A305-A13F2CBE8EBF}"/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6.xm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7.xm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8.xm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9.xml"/><Relationship Id="rId2" Type="http://schemas.microsoft.com/office/2011/relationships/chartColorStyle" Target="colors19.xml"/><Relationship Id="rId1" Type="http://schemas.microsoft.com/office/2011/relationships/chartStyle" Target="style19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0.xml"/><Relationship Id="rId2" Type="http://schemas.microsoft.com/office/2011/relationships/chartColorStyle" Target="colors20.xml"/><Relationship Id="rId1" Type="http://schemas.microsoft.com/office/2011/relationships/chartStyle" Target="style20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1.xml"/><Relationship Id="rId2" Type="http://schemas.microsoft.com/office/2011/relationships/chartColorStyle" Target="colors21.xml"/><Relationship Id="rId1" Type="http://schemas.microsoft.com/office/2011/relationships/chartStyle" Target="style21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2.xml"/><Relationship Id="rId2" Type="http://schemas.microsoft.com/office/2011/relationships/chartColorStyle" Target="colors22.xml"/><Relationship Id="rId1" Type="http://schemas.microsoft.com/office/2011/relationships/chartStyle" Target="style22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3.xml"/><Relationship Id="rId2" Type="http://schemas.microsoft.com/office/2011/relationships/chartColorStyle" Target="colors23.xml"/><Relationship Id="rId1" Type="http://schemas.microsoft.com/office/2011/relationships/chartStyle" Target="style23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4.xml"/><Relationship Id="rId2" Type="http://schemas.microsoft.com/office/2011/relationships/chartColorStyle" Target="colors24.xml"/><Relationship Id="rId1" Type="http://schemas.microsoft.com/office/2011/relationships/chartStyle" Target="style24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5.xml"/><Relationship Id="rId2" Type="http://schemas.microsoft.com/office/2011/relationships/chartColorStyle" Target="colors25.xml"/><Relationship Id="rId1" Type="http://schemas.microsoft.com/office/2011/relationships/chartStyle" Target="style25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6.xml"/><Relationship Id="rId2" Type="http://schemas.microsoft.com/office/2011/relationships/chartColorStyle" Target="colors26.xml"/><Relationship Id="rId1" Type="http://schemas.microsoft.com/office/2011/relationships/chartStyle" Target="style26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7.xml"/><Relationship Id="rId2" Type="http://schemas.microsoft.com/office/2011/relationships/chartColorStyle" Target="colors27.xml"/><Relationship Id="rId1" Type="http://schemas.microsoft.com/office/2011/relationships/chartStyle" Target="style27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8.xml"/><Relationship Id="rId2" Type="http://schemas.microsoft.com/office/2011/relationships/chartColorStyle" Target="colors28.xml"/><Relationship Id="rId1" Type="http://schemas.microsoft.com/office/2011/relationships/chartStyle" Target="style28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9.xml"/><Relationship Id="rId2" Type="http://schemas.microsoft.com/office/2011/relationships/chartColorStyle" Target="colors29.xml"/><Relationship Id="rId1" Type="http://schemas.microsoft.com/office/2011/relationships/chartStyle" Target="style29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0.xml"/><Relationship Id="rId2" Type="http://schemas.microsoft.com/office/2011/relationships/chartColorStyle" Target="colors30.xml"/><Relationship Id="rId1" Type="http://schemas.microsoft.com/office/2011/relationships/chartStyle" Target="style30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1.xml"/><Relationship Id="rId2" Type="http://schemas.microsoft.com/office/2011/relationships/chartColorStyle" Target="colors31.xml"/><Relationship Id="rId1" Type="http://schemas.microsoft.com/office/2011/relationships/chartStyle" Target="style31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2000" b="1"/>
              <a:t>Andelen rökare i gymnasiet</a:t>
            </a:r>
            <a:r>
              <a:rPr lang="sv-SE" sz="2000" b="1" baseline="0"/>
              <a:t> år 2</a:t>
            </a:r>
            <a:endParaRPr lang="sv-SE" sz="2000" b="1"/>
          </a:p>
          <a:p>
            <a:pPr>
              <a:defRPr sz="2000" b="1"/>
            </a:pPr>
            <a:r>
              <a:rPr lang="sv-SE" sz="2000" b="1"/>
              <a:t>Värmland med kommuner</a:t>
            </a:r>
            <a:r>
              <a:rPr lang="sv-SE" sz="2000" b="1" baseline="0"/>
              <a:t> år 2017 och riket</a:t>
            </a:r>
            <a:r>
              <a:rPr lang="sv-SE" sz="2000" b="1"/>
              <a:t> år 2016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Rökare!$B$23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6"/>
              <c:layout>
                <c:manualLayout>
                  <c:x val="-1.020318219922315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CF8-4C9F-9219-A5694D798A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Rökare!$A$24:$A$41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Rökare!$B$24:$B$41</c:f>
              <c:numCache>
                <c:formatCode>General</c:formatCode>
                <c:ptCount val="18"/>
                <c:pt idx="0" formatCode="0">
                  <c:v>20.5</c:v>
                </c:pt>
                <c:pt idx="2">
                  <c:v>26</c:v>
                </c:pt>
                <c:pt idx="3" formatCode="0">
                  <c:v>10.199999999999999</c:v>
                </c:pt>
                <c:pt idx="5" formatCode="0">
                  <c:v>14.9</c:v>
                </c:pt>
                <c:pt idx="6" formatCode="0">
                  <c:v>15.5</c:v>
                </c:pt>
                <c:pt idx="7" formatCode="0">
                  <c:v>13.5</c:v>
                </c:pt>
                <c:pt idx="8" formatCode="0">
                  <c:v>10.8</c:v>
                </c:pt>
                <c:pt idx="9" formatCode="0">
                  <c:v>12.3</c:v>
                </c:pt>
                <c:pt idx="11" formatCode="0">
                  <c:v>19.399999999999999</c:v>
                </c:pt>
                <c:pt idx="12" formatCode="0">
                  <c:v>13.7</c:v>
                </c:pt>
                <c:pt idx="16" formatCode="0">
                  <c:v>15.7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67-4D67-A50C-D099F209740B}"/>
            </c:ext>
          </c:extLst>
        </c:ser>
        <c:ser>
          <c:idx val="1"/>
          <c:order val="1"/>
          <c:tx>
            <c:strRef>
              <c:f>Rökare!$C$23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Rökare!$A$24:$A$41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Rökare!$C$24:$C$41</c:f>
              <c:numCache>
                <c:formatCode>General</c:formatCode>
                <c:ptCount val="18"/>
                <c:pt idx="16" formatCode="0">
                  <c:v>14.8</c:v>
                </c:pt>
                <c:pt idx="17" formatCode="0">
                  <c:v>22.9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67-4D67-A50C-D099F209740B}"/>
            </c:ext>
          </c:extLst>
        </c:ser>
        <c:ser>
          <c:idx val="2"/>
          <c:order val="2"/>
          <c:tx>
            <c:strRef>
              <c:f>Rökare!$D$23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6"/>
              <c:layout>
                <c:manualLayout>
                  <c:x val="8.7455847421910732E-3"/>
                  <c:y val="2.71337372770546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CF8-4C9F-9219-A5694D798A7F}"/>
                </c:ext>
              </c:extLst>
            </c:dLbl>
            <c:dLbl>
              <c:idx val="17"/>
              <c:layout>
                <c:manualLayout>
                  <c:x val="8.745584742191179E-3"/>
                  <c:y val="-4.974461035394991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CF8-4C9F-9219-A5694D798A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Rökare!$A$24:$A$41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Rökare!$D$24:$D$41</c:f>
              <c:numCache>
                <c:formatCode>General</c:formatCode>
                <c:ptCount val="18"/>
                <c:pt idx="16" formatCode="0">
                  <c:v>16.7</c:v>
                </c:pt>
                <c:pt idx="17" formatCode="0">
                  <c:v>25.8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67-4D67-A50C-D099F209740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42388280"/>
        <c:axId val="442100176"/>
      </c:barChart>
      <c:catAx>
        <c:axId val="442388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42100176"/>
        <c:crosses val="autoZero"/>
        <c:auto val="1"/>
        <c:lblAlgn val="ctr"/>
        <c:lblOffset val="100"/>
        <c:noMultiLvlLbl val="0"/>
      </c:catAx>
      <c:valAx>
        <c:axId val="442100176"/>
        <c:scaling>
          <c:orientation val="minMax"/>
          <c:max val="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4238828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Andelen</a:t>
            </a:r>
            <a:r>
              <a:rPr lang="en-US" dirty="0"/>
              <a:t> </a:t>
            </a:r>
            <a:r>
              <a:rPr lang="en-US" dirty="0" err="1"/>
              <a:t>elever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ätit</a:t>
            </a:r>
            <a:r>
              <a:rPr lang="en-US" dirty="0"/>
              <a:t> </a:t>
            </a:r>
            <a:r>
              <a:rPr lang="en-US" dirty="0" err="1"/>
              <a:t>kosttillskott</a:t>
            </a:r>
            <a:r>
              <a:rPr lang="en-US" dirty="0"/>
              <a:t> </a:t>
            </a:r>
            <a:r>
              <a:rPr lang="en-US" dirty="0" err="1"/>
              <a:t>någon</a:t>
            </a:r>
            <a:r>
              <a:rPr lang="en-US" dirty="0"/>
              <a:t> </a:t>
            </a:r>
            <a:r>
              <a:rPr lang="en-US" dirty="0" err="1"/>
              <a:t>gång</a:t>
            </a:r>
            <a:r>
              <a:rPr lang="en-US" dirty="0"/>
              <a:t> </a:t>
            </a:r>
          </a:p>
          <a:p>
            <a:pPr>
              <a:defRPr sz="2000" b="1"/>
            </a:pPr>
            <a:r>
              <a:rPr lang="en-US" dirty="0"/>
              <a:t>gymnasiet </a:t>
            </a:r>
            <a:r>
              <a:rPr lang="en-US" dirty="0" err="1"/>
              <a:t>år</a:t>
            </a:r>
            <a:r>
              <a:rPr lang="en-US" dirty="0"/>
              <a:t> 2, Värmland </a:t>
            </a:r>
            <a:r>
              <a:rPr lang="en-US" dirty="0" err="1"/>
              <a:t>år</a:t>
            </a:r>
            <a:r>
              <a:rPr lang="en-US" dirty="0"/>
              <a:t> 2017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kosttillskott!$B$8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kosttillskott!$A$9:$A$11</c:f>
              <c:strCache>
                <c:ptCount val="3"/>
                <c:pt idx="0">
                  <c:v>Ja, för viktminskning</c:v>
                </c:pt>
                <c:pt idx="1">
                  <c:v>Ja, för muskeltillväxt/prestationshöjande</c:v>
                </c:pt>
                <c:pt idx="2">
                  <c:v>Ja, vitaminer</c:v>
                </c:pt>
              </c:strCache>
            </c:strRef>
          </c:cat>
          <c:val>
            <c:numRef>
              <c:f>kosttillskott!$B$9:$B$11</c:f>
              <c:numCache>
                <c:formatCode>0</c:formatCode>
                <c:ptCount val="3"/>
                <c:pt idx="0">
                  <c:v>1.7</c:v>
                </c:pt>
                <c:pt idx="1">
                  <c:v>3.7</c:v>
                </c:pt>
                <c:pt idx="2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57-449E-AD8E-D6CEEFC15D97}"/>
            </c:ext>
          </c:extLst>
        </c:ser>
        <c:ser>
          <c:idx val="1"/>
          <c:order val="1"/>
          <c:tx>
            <c:strRef>
              <c:f>kosttillskott!$C$8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kosttillskott!$A$9:$A$11</c:f>
              <c:strCache>
                <c:ptCount val="3"/>
                <c:pt idx="0">
                  <c:v>Ja, för viktminskning</c:v>
                </c:pt>
                <c:pt idx="1">
                  <c:v>Ja, för muskeltillväxt/prestationshöjande</c:v>
                </c:pt>
                <c:pt idx="2">
                  <c:v>Ja, vitaminer</c:v>
                </c:pt>
              </c:strCache>
            </c:strRef>
          </c:cat>
          <c:val>
            <c:numRef>
              <c:f>kosttillskott!$C$9:$C$11</c:f>
              <c:numCache>
                <c:formatCode>0</c:formatCode>
                <c:ptCount val="3"/>
                <c:pt idx="0">
                  <c:v>2.1</c:v>
                </c:pt>
                <c:pt idx="1">
                  <c:v>23</c:v>
                </c:pt>
                <c:pt idx="2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57-449E-AD8E-D6CEEFC15D9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7394944"/>
        <c:axId val="497392320"/>
      </c:barChart>
      <c:catAx>
        <c:axId val="497394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2320"/>
        <c:crosses val="autoZero"/>
        <c:auto val="1"/>
        <c:lblAlgn val="ctr"/>
        <c:lblOffset val="100"/>
        <c:noMultiLvlLbl val="0"/>
      </c:catAx>
      <c:valAx>
        <c:axId val="497392320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0.62268548125838497"/>
              <c:y val="0.9052673634553425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4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sv-SE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Andelen</a:t>
            </a:r>
            <a:r>
              <a:rPr lang="en-US" dirty="0"/>
              <a:t> </a:t>
            </a:r>
            <a:r>
              <a:rPr lang="en-US" dirty="0" err="1"/>
              <a:t>elever</a:t>
            </a:r>
            <a:r>
              <a:rPr lang="en-US" dirty="0"/>
              <a:t> i gymnasiet </a:t>
            </a:r>
            <a:r>
              <a:rPr lang="en-US" dirty="0" err="1"/>
              <a:t>år</a:t>
            </a:r>
            <a:r>
              <a:rPr lang="en-US" dirty="0"/>
              <a:t> 2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dricker</a:t>
            </a:r>
            <a:r>
              <a:rPr lang="en-US" dirty="0"/>
              <a:t> </a:t>
            </a:r>
            <a:r>
              <a:rPr lang="en-US" dirty="0" err="1"/>
              <a:t>energidryck</a:t>
            </a:r>
            <a:r>
              <a:rPr lang="en-US" dirty="0"/>
              <a:t> </a:t>
            </a:r>
            <a:r>
              <a:rPr lang="en-US" dirty="0" err="1"/>
              <a:t>varje</a:t>
            </a:r>
            <a:endParaRPr lang="en-US" dirty="0"/>
          </a:p>
          <a:p>
            <a:pPr>
              <a:defRPr sz="2000" b="1"/>
            </a:pP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nästan</a:t>
            </a:r>
            <a:r>
              <a:rPr lang="en-US" dirty="0"/>
              <a:t> </a:t>
            </a:r>
            <a:r>
              <a:rPr lang="en-US" dirty="0" err="1"/>
              <a:t>varje</a:t>
            </a:r>
            <a:r>
              <a:rPr lang="en-US" dirty="0"/>
              <a:t> </a:t>
            </a:r>
            <a:r>
              <a:rPr lang="en-US" dirty="0" err="1"/>
              <a:t>dag</a:t>
            </a:r>
            <a:r>
              <a:rPr lang="en-US" dirty="0"/>
              <a:t> </a:t>
            </a:r>
          </a:p>
          <a:p>
            <a:pPr>
              <a:defRPr sz="2000" b="1"/>
            </a:pPr>
            <a:r>
              <a:rPr lang="en-US" dirty="0"/>
              <a:t>Värmland med </a:t>
            </a:r>
            <a:r>
              <a:rPr lang="en-US" dirty="0" err="1"/>
              <a:t>kommuner</a:t>
            </a:r>
            <a:r>
              <a:rPr lang="en-US" dirty="0"/>
              <a:t> </a:t>
            </a:r>
            <a:r>
              <a:rPr lang="en-US" dirty="0" err="1"/>
              <a:t>år</a:t>
            </a:r>
            <a:r>
              <a:rPr lang="en-US" dirty="0"/>
              <a:t> 2017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energidryck!$B$23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energidryck!$A$24:$A$40</c:f>
              <c:strCache>
                <c:ptCount val="17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</c:strCache>
            </c:strRef>
          </c:cat>
          <c:val>
            <c:numRef>
              <c:f>energidryck!$B$24:$B$40</c:f>
              <c:numCache>
                <c:formatCode>General</c:formatCode>
                <c:ptCount val="17"/>
                <c:pt idx="0" formatCode="0">
                  <c:v>24.6</c:v>
                </c:pt>
                <c:pt idx="2" formatCode="0">
                  <c:v>19.600000000000001</c:v>
                </c:pt>
                <c:pt idx="3" formatCode="0">
                  <c:v>20.399999999999999</c:v>
                </c:pt>
                <c:pt idx="5" formatCode="0">
                  <c:v>19.100000000000001</c:v>
                </c:pt>
                <c:pt idx="6" formatCode="0">
                  <c:v>10.3</c:v>
                </c:pt>
                <c:pt idx="7" formatCode="0">
                  <c:v>18.100000000000001</c:v>
                </c:pt>
                <c:pt idx="8" formatCode="0">
                  <c:v>18.899999999999999</c:v>
                </c:pt>
                <c:pt idx="9" formatCode="0">
                  <c:v>9.8000000000000007</c:v>
                </c:pt>
                <c:pt idx="11" formatCode="0">
                  <c:v>16.100000000000001</c:v>
                </c:pt>
                <c:pt idx="12" formatCode="0">
                  <c:v>16.8</c:v>
                </c:pt>
                <c:pt idx="16" formatCode="0">
                  <c:v>18.5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27-46F5-95A6-EB77E409E84F}"/>
            </c:ext>
          </c:extLst>
        </c:ser>
        <c:ser>
          <c:idx val="1"/>
          <c:order val="1"/>
          <c:tx>
            <c:strRef>
              <c:f>energidryck!$C$23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energidryck!$A$24:$A$40</c:f>
              <c:strCache>
                <c:ptCount val="17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</c:strCache>
            </c:strRef>
          </c:cat>
          <c:val>
            <c:numRef>
              <c:f>energidryck!$C$24:$C$40</c:f>
              <c:numCache>
                <c:formatCode>General</c:formatCode>
                <c:ptCount val="17"/>
                <c:pt idx="16" formatCode="0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27-46F5-95A6-EB77E409E84F}"/>
            </c:ext>
          </c:extLst>
        </c:ser>
        <c:ser>
          <c:idx val="2"/>
          <c:order val="2"/>
          <c:tx>
            <c:strRef>
              <c:f>energidryck!$D$23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energidryck!$A$24:$A$40</c:f>
              <c:strCache>
                <c:ptCount val="17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</c:strCache>
            </c:strRef>
          </c:cat>
          <c:val>
            <c:numRef>
              <c:f>energidryck!$D$24:$D$40</c:f>
              <c:numCache>
                <c:formatCode>General</c:formatCode>
                <c:ptCount val="17"/>
                <c:pt idx="16" formatCode="0">
                  <c:v>14.8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27-46F5-95A6-EB77E409E84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0003720"/>
        <c:axId val="460004048"/>
      </c:barChart>
      <c:catAx>
        <c:axId val="460003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t" anchorCtr="0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4048"/>
        <c:crosses val="autoZero"/>
        <c:auto val="1"/>
        <c:lblAlgn val="l"/>
        <c:lblOffset val="100"/>
        <c:noMultiLvlLbl val="0"/>
      </c:catAx>
      <c:valAx>
        <c:axId val="460004048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372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2000" b="1" dirty="0"/>
              <a:t>Andelen alkoholkonsumenter i gymnasiet år 2</a:t>
            </a:r>
          </a:p>
          <a:p>
            <a:pPr>
              <a:defRPr sz="2000" b="1"/>
            </a:pPr>
            <a:r>
              <a:rPr lang="sv-SE" sz="2000" b="1" dirty="0"/>
              <a:t>Värmland med kommuner år 2017 och riket år 2016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0.13378258897159578"/>
          <c:y val="0.28076486027481856"/>
          <c:w val="0.84115468651631298"/>
          <c:h val="0.348655063967251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Alkoholkonsument!$B$26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6"/>
              <c:layout>
                <c:manualLayout>
                  <c:x val="-5.8789764100285156E-3"/>
                  <c:y val="5.42674745541093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63-4DD4-9B13-C7D39D5A89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Alkoholkonsument!$A$27:$A$44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Alkoholkonsument!$B$27:$B$44</c:f>
              <c:numCache>
                <c:formatCode>General</c:formatCode>
                <c:ptCount val="18"/>
                <c:pt idx="0" formatCode="0">
                  <c:v>70.3</c:v>
                </c:pt>
                <c:pt idx="2" formatCode="0">
                  <c:v>71.7</c:v>
                </c:pt>
                <c:pt idx="3" formatCode="0">
                  <c:v>65.3</c:v>
                </c:pt>
                <c:pt idx="5" formatCode="0">
                  <c:v>72.3</c:v>
                </c:pt>
                <c:pt idx="6" formatCode="0">
                  <c:v>66</c:v>
                </c:pt>
                <c:pt idx="7" formatCode="0">
                  <c:v>62.1</c:v>
                </c:pt>
                <c:pt idx="8" formatCode="0">
                  <c:v>80.599999999999994</c:v>
                </c:pt>
                <c:pt idx="9" formatCode="0">
                  <c:v>63.1</c:v>
                </c:pt>
                <c:pt idx="11" formatCode="0">
                  <c:v>48.4</c:v>
                </c:pt>
                <c:pt idx="12" formatCode="0">
                  <c:v>64.2</c:v>
                </c:pt>
                <c:pt idx="16" formatCode="0">
                  <c:v>65.900000000000006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63-4DD4-9B13-C7D39D5A8968}"/>
            </c:ext>
          </c:extLst>
        </c:ser>
        <c:ser>
          <c:idx val="1"/>
          <c:order val="1"/>
          <c:tx>
            <c:strRef>
              <c:f>Alkoholkonsument!$C$26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Alkoholkonsument!$A$27:$A$44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Alkoholkonsument!$C$27:$C$44</c:f>
              <c:numCache>
                <c:formatCode>General</c:formatCode>
                <c:ptCount val="18"/>
                <c:pt idx="16" formatCode="0">
                  <c:v>60.1</c:v>
                </c:pt>
                <c:pt idx="17" formatCode="0">
                  <c:v>72.8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63-4DD4-9B13-C7D39D5A8968}"/>
            </c:ext>
          </c:extLst>
        </c:ser>
        <c:ser>
          <c:idx val="2"/>
          <c:order val="2"/>
          <c:tx>
            <c:strRef>
              <c:f>Alkoholkonsument!$D$26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Alkoholkonsument!$A$27:$A$44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Alkoholkonsument!$D$27:$D$44</c:f>
              <c:numCache>
                <c:formatCode>General</c:formatCode>
                <c:ptCount val="18"/>
                <c:pt idx="16" formatCode="0">
                  <c:v>72.099999999999994</c:v>
                </c:pt>
                <c:pt idx="17" formatCode="0">
                  <c:v>75.900000000000006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63-4DD4-9B13-C7D39D5A896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0003720"/>
        <c:axId val="460004048"/>
      </c:barChart>
      <c:catAx>
        <c:axId val="460003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4048"/>
        <c:crosses val="autoZero"/>
        <c:auto val="1"/>
        <c:lblAlgn val="ctr"/>
        <c:lblOffset val="100"/>
        <c:noMultiLvlLbl val="0"/>
      </c:catAx>
      <c:valAx>
        <c:axId val="46000404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372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2000" b="1" dirty="0"/>
              <a:t>Andelen elever i gymnasiet år 2 som </a:t>
            </a:r>
            <a:r>
              <a:rPr lang="sv-SE" sz="2000" b="1" dirty="0" err="1"/>
              <a:t>intensivkonsumerat</a:t>
            </a:r>
            <a:r>
              <a:rPr lang="sv-SE" sz="2000" b="1" baseline="0" dirty="0"/>
              <a:t> alkohol minst en gång/månad </a:t>
            </a:r>
          </a:p>
          <a:p>
            <a:pPr>
              <a:defRPr sz="2000" b="1"/>
            </a:pPr>
            <a:r>
              <a:rPr lang="sv-SE" sz="2000" b="1" baseline="0" dirty="0"/>
              <a:t>Värmland med kommuner år 2017, riket år 2016</a:t>
            </a:r>
            <a:endParaRPr lang="sv-SE" sz="20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Intensivkonsument!$B$25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Intensivkonsument!$A$26:$A$43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Intensivkonsument!$B$26:$B$43</c:f>
              <c:numCache>
                <c:formatCode>General</c:formatCode>
                <c:ptCount val="18"/>
                <c:pt idx="0" formatCode="0">
                  <c:v>27.2</c:v>
                </c:pt>
                <c:pt idx="2" formatCode="0">
                  <c:v>37</c:v>
                </c:pt>
                <c:pt idx="3" formatCode="0">
                  <c:v>24.5</c:v>
                </c:pt>
                <c:pt idx="5" formatCode="0">
                  <c:v>17.8</c:v>
                </c:pt>
                <c:pt idx="6" formatCode="0">
                  <c:v>31.2</c:v>
                </c:pt>
                <c:pt idx="7" formatCode="0">
                  <c:v>24.8</c:v>
                </c:pt>
                <c:pt idx="8" formatCode="0">
                  <c:v>21.6</c:v>
                </c:pt>
                <c:pt idx="9" formatCode="0">
                  <c:v>18.899999999999999</c:v>
                </c:pt>
                <c:pt idx="11" formatCode="0">
                  <c:v>6.5</c:v>
                </c:pt>
                <c:pt idx="12" formatCode="0">
                  <c:v>18.899999999999999</c:v>
                </c:pt>
                <c:pt idx="16" formatCode="0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02-45D1-A2CA-5DC4211989F7}"/>
            </c:ext>
          </c:extLst>
        </c:ser>
        <c:ser>
          <c:idx val="1"/>
          <c:order val="1"/>
          <c:tx>
            <c:strRef>
              <c:f>Intensivkonsument!$C$25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Intensivkonsument!$A$26:$A$43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Intensivkonsument!$C$26:$C$43</c:f>
              <c:numCache>
                <c:formatCode>General</c:formatCode>
                <c:ptCount val="18"/>
                <c:pt idx="16" formatCode="0">
                  <c:v>21.5</c:v>
                </c:pt>
                <c:pt idx="17" formatCode="0">
                  <c:v>26.7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02-45D1-A2CA-5DC4211989F7}"/>
            </c:ext>
          </c:extLst>
        </c:ser>
        <c:ser>
          <c:idx val="2"/>
          <c:order val="2"/>
          <c:tx>
            <c:strRef>
              <c:f>Intensivkonsument!$D$25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Intensivkonsument!$A$26:$A$43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Intensivkonsument!$D$26:$D$43</c:f>
              <c:numCache>
                <c:formatCode>General</c:formatCode>
                <c:ptCount val="18"/>
                <c:pt idx="16" formatCode="0">
                  <c:v>28.2</c:v>
                </c:pt>
                <c:pt idx="17" formatCode="0">
                  <c:v>21.4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02-45D1-A2CA-5DC4211989F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0003720"/>
        <c:axId val="460004048"/>
      </c:barChart>
      <c:catAx>
        <c:axId val="460003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4048"/>
        <c:crosses val="autoZero"/>
        <c:auto val="1"/>
        <c:lblAlgn val="ctr"/>
        <c:lblOffset val="100"/>
        <c:noMultiLvlLbl val="0"/>
      </c:catAx>
      <c:valAx>
        <c:axId val="460004048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372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Andel</a:t>
            </a:r>
            <a:r>
              <a:rPr lang="en-US" dirty="0"/>
              <a:t> </a:t>
            </a:r>
            <a:r>
              <a:rPr lang="en-US" dirty="0" err="1"/>
              <a:t>elever</a:t>
            </a:r>
            <a:r>
              <a:rPr lang="en-US" dirty="0"/>
              <a:t> i gymnasiet </a:t>
            </a:r>
            <a:r>
              <a:rPr lang="en-US" dirty="0" err="1"/>
              <a:t>år</a:t>
            </a:r>
            <a:r>
              <a:rPr lang="en-US" dirty="0"/>
              <a:t> 2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varit</a:t>
            </a:r>
            <a:r>
              <a:rPr lang="en-US" dirty="0"/>
              <a:t> </a:t>
            </a:r>
            <a:r>
              <a:rPr lang="en-US" dirty="0" err="1"/>
              <a:t>berusade</a:t>
            </a:r>
            <a:r>
              <a:rPr lang="en-US" dirty="0"/>
              <a:t> vid 13 </a:t>
            </a:r>
            <a:r>
              <a:rPr lang="en-US" dirty="0" err="1"/>
              <a:t>års</a:t>
            </a:r>
            <a:r>
              <a:rPr lang="en-US" dirty="0"/>
              <a:t> </a:t>
            </a:r>
            <a:r>
              <a:rPr lang="en-US" dirty="0" err="1"/>
              <a:t>ålder</a:t>
            </a:r>
            <a:endParaRPr lang="en-US" dirty="0"/>
          </a:p>
          <a:p>
            <a:pPr>
              <a:defRPr sz="2000" b="1"/>
            </a:pPr>
            <a:r>
              <a:rPr lang="en-US" dirty="0"/>
              <a:t>Värmland med </a:t>
            </a:r>
            <a:r>
              <a:rPr lang="en-US" dirty="0" err="1"/>
              <a:t>kommuner</a:t>
            </a:r>
            <a:r>
              <a:rPr lang="en-US" dirty="0"/>
              <a:t> </a:t>
            </a:r>
            <a:r>
              <a:rPr lang="en-US" dirty="0" err="1"/>
              <a:t>år</a:t>
            </a:r>
            <a:r>
              <a:rPr lang="en-US" dirty="0"/>
              <a:t> 2017 och </a:t>
            </a:r>
            <a:r>
              <a:rPr lang="en-US" dirty="0" err="1"/>
              <a:t>riket</a:t>
            </a:r>
            <a:r>
              <a:rPr lang="en-US" dirty="0"/>
              <a:t> </a:t>
            </a:r>
            <a:r>
              <a:rPr lang="en-US" dirty="0" err="1"/>
              <a:t>år</a:t>
            </a:r>
            <a:r>
              <a:rPr lang="en-US" dirty="0"/>
              <a:t> 2016</a:t>
            </a:r>
          </a:p>
        </c:rich>
      </c:tx>
      <c:layout>
        <c:manualLayout>
          <c:xMode val="edge"/>
          <c:yMode val="edge"/>
          <c:x val="0.10723946191470003"/>
          <c:y val="3.52738659964845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'Berusad 13 år'!$B$24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1FB6-4392-9039-5293B345AD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'Berusad 13 år'!$A$25:$A$42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'Berusad 13 år'!$B$25:$B$42</c:f>
              <c:numCache>
                <c:formatCode>General</c:formatCode>
                <c:ptCount val="18"/>
                <c:pt idx="0" formatCode="0">
                  <c:v>7.8</c:v>
                </c:pt>
                <c:pt idx="2" formatCode="0">
                  <c:v>17.399999999999999</c:v>
                </c:pt>
                <c:pt idx="3" formatCode="0">
                  <c:v>8.1999999999999993</c:v>
                </c:pt>
                <c:pt idx="5" formatCode="0">
                  <c:v>2.2000000000000002</c:v>
                </c:pt>
                <c:pt idx="6" formatCode="0">
                  <c:v>3.2</c:v>
                </c:pt>
                <c:pt idx="7" formatCode="0">
                  <c:v>6.1</c:v>
                </c:pt>
                <c:pt idx="8" formatCode="0">
                  <c:v>0</c:v>
                </c:pt>
                <c:pt idx="9" formatCode="0">
                  <c:v>3.3</c:v>
                </c:pt>
                <c:pt idx="11" formatCode="0">
                  <c:v>3.4</c:v>
                </c:pt>
                <c:pt idx="12" formatCode="0">
                  <c:v>10.6</c:v>
                </c:pt>
                <c:pt idx="16" formatCode="0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B7-4879-BF14-4FC8098126FD}"/>
            </c:ext>
          </c:extLst>
        </c:ser>
        <c:ser>
          <c:idx val="1"/>
          <c:order val="1"/>
          <c:tx>
            <c:strRef>
              <c:f>'Berusad 13 år'!$C$24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'Berusad 13 år'!$A$25:$A$42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'Berusad 13 år'!$C$25:$C$42</c:f>
              <c:numCache>
                <c:formatCode>General</c:formatCode>
                <c:ptCount val="18"/>
                <c:pt idx="16" formatCode="0">
                  <c:v>7</c:v>
                </c:pt>
                <c:pt idx="17" formatCode="0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B7-4879-BF14-4FC8098126FD}"/>
            </c:ext>
          </c:extLst>
        </c:ser>
        <c:ser>
          <c:idx val="2"/>
          <c:order val="2"/>
          <c:tx>
            <c:strRef>
              <c:f>'Berusad 13 år'!$D$24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'Berusad 13 år'!$A$25:$A$42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'Berusad 13 år'!$D$25:$D$42</c:f>
              <c:numCache>
                <c:formatCode>General</c:formatCode>
                <c:ptCount val="18"/>
                <c:pt idx="16" formatCode="0">
                  <c:v>6.2</c:v>
                </c:pt>
                <c:pt idx="17" formatCode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B7-4879-BF14-4FC8098126F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0003720"/>
        <c:axId val="460004048"/>
      </c:barChart>
      <c:catAx>
        <c:axId val="460003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220000" spcFirstLastPara="1" vertOverflow="ellipsis" wrap="square" anchor="t" anchorCtr="0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4048"/>
        <c:crosses val="autoZero"/>
        <c:auto val="1"/>
        <c:lblAlgn val="ctr"/>
        <c:lblOffset val="100"/>
        <c:noMultiLvlLbl val="0"/>
      </c:catAx>
      <c:valAx>
        <c:axId val="460004048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372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Andelen</a:t>
            </a:r>
            <a:r>
              <a:rPr lang="en-US" baseline="0" dirty="0"/>
              <a:t> </a:t>
            </a:r>
            <a:r>
              <a:rPr lang="en-US" baseline="0" dirty="0" err="1"/>
              <a:t>elever</a:t>
            </a:r>
            <a:r>
              <a:rPr lang="en-US" baseline="0" dirty="0"/>
              <a:t> i gymnasiet </a:t>
            </a:r>
            <a:r>
              <a:rPr lang="en-US" baseline="0" dirty="0" err="1"/>
              <a:t>år</a:t>
            </a:r>
            <a:r>
              <a:rPr lang="en-US" baseline="0" dirty="0"/>
              <a:t> 2 </a:t>
            </a:r>
            <a:r>
              <a:rPr lang="en-US" baseline="0" dirty="0" err="1"/>
              <a:t>som</a:t>
            </a:r>
            <a:r>
              <a:rPr lang="en-US" baseline="0" dirty="0"/>
              <a:t> </a:t>
            </a:r>
            <a:r>
              <a:rPr lang="en-US" baseline="0" dirty="0" err="1"/>
              <a:t>varit</a:t>
            </a:r>
            <a:r>
              <a:rPr lang="en-US" baseline="0" dirty="0"/>
              <a:t> med om problem, vid </a:t>
            </a:r>
            <a:r>
              <a:rPr lang="en-US" baseline="0" dirty="0" err="1"/>
              <a:t>minst</a:t>
            </a:r>
            <a:r>
              <a:rPr lang="en-US" baseline="0" dirty="0"/>
              <a:t> </a:t>
            </a:r>
            <a:r>
              <a:rPr lang="en-US" baseline="0" dirty="0" err="1"/>
              <a:t>ett</a:t>
            </a:r>
            <a:r>
              <a:rPr lang="en-US" baseline="0" dirty="0"/>
              <a:t> </a:t>
            </a:r>
            <a:r>
              <a:rPr lang="en-US" baseline="0" dirty="0" err="1"/>
              <a:t>tillfälle</a:t>
            </a:r>
            <a:r>
              <a:rPr lang="en-US" baseline="0" dirty="0"/>
              <a:t>, i </a:t>
            </a:r>
            <a:r>
              <a:rPr lang="en-US" baseline="0" dirty="0" err="1"/>
              <a:t>samband</a:t>
            </a:r>
            <a:r>
              <a:rPr lang="en-US" baseline="0" dirty="0"/>
              <a:t> med </a:t>
            </a:r>
            <a:r>
              <a:rPr lang="en-US" baseline="0" dirty="0" err="1"/>
              <a:t>alkohol</a:t>
            </a:r>
            <a:r>
              <a:rPr lang="en-US" baseline="0" dirty="0"/>
              <a:t>, Värmland, </a:t>
            </a:r>
            <a:r>
              <a:rPr lang="en-US" baseline="0" dirty="0" err="1"/>
              <a:t>år</a:t>
            </a:r>
            <a:r>
              <a:rPr lang="en-US" baseline="0" dirty="0"/>
              <a:t> 2017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0.29385207199200086"/>
          <c:y val="0.18967966232918565"/>
          <c:w val="0.68100060641410209"/>
          <c:h val="0.686168984696144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hänt_alkohol!$B$14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rgbClr val="F7964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hänt_alkohol!$A$15:$A$23</c:f>
              <c:strCache>
                <c:ptCount val="9"/>
                <c:pt idx="0">
                  <c:v>Utsatt för våld</c:v>
                </c:pt>
                <c:pt idx="1">
                  <c:v>Råkat i slagsmål</c:v>
                </c:pt>
                <c:pt idx="2">
                  <c:v>Medvetet skadat mig själv</c:v>
                </c:pt>
                <c:pt idx="3">
                  <c:v>Kört moped eller annat motorfordon</c:v>
                </c:pt>
                <c:pt idx="4">
                  <c:v>Behövt uppsöka sjukhus</c:v>
                </c:pt>
                <c:pt idx="5">
                  <c:v>Åkt motorfordon med berusad förare</c:v>
                </c:pt>
                <c:pt idx="6">
                  <c:v>Råkat ut för olycka</c:v>
                </c:pt>
                <c:pt idx="7">
                  <c:v>Haft sex ångrat dagen efter</c:v>
                </c:pt>
                <c:pt idx="8">
                  <c:v>Haft oskyddat sex</c:v>
                </c:pt>
              </c:strCache>
            </c:strRef>
          </c:cat>
          <c:val>
            <c:numRef>
              <c:f>hänt_alkohol!$B$15:$B$23</c:f>
              <c:numCache>
                <c:formatCode>0</c:formatCode>
                <c:ptCount val="9"/>
                <c:pt idx="0">
                  <c:v>5.3</c:v>
                </c:pt>
                <c:pt idx="1">
                  <c:v>7.6</c:v>
                </c:pt>
                <c:pt idx="2">
                  <c:v>1.9</c:v>
                </c:pt>
                <c:pt idx="3">
                  <c:v>7.1</c:v>
                </c:pt>
                <c:pt idx="4">
                  <c:v>4.3</c:v>
                </c:pt>
                <c:pt idx="5">
                  <c:v>6</c:v>
                </c:pt>
                <c:pt idx="6">
                  <c:v>8.6999999999999993</c:v>
                </c:pt>
                <c:pt idx="7">
                  <c:v>6.7</c:v>
                </c:pt>
                <c:pt idx="8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9B-45D4-B9CF-59060228179C}"/>
            </c:ext>
          </c:extLst>
        </c:ser>
        <c:ser>
          <c:idx val="1"/>
          <c:order val="1"/>
          <c:tx>
            <c:strRef>
              <c:f>hänt_alkohol!$C$14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hänt_alkohol!$A$15:$A$23</c:f>
              <c:strCache>
                <c:ptCount val="9"/>
                <c:pt idx="0">
                  <c:v>Utsatt för våld</c:v>
                </c:pt>
                <c:pt idx="1">
                  <c:v>Råkat i slagsmål</c:v>
                </c:pt>
                <c:pt idx="2">
                  <c:v>Medvetet skadat mig själv</c:v>
                </c:pt>
                <c:pt idx="3">
                  <c:v>Kört moped eller annat motorfordon</c:v>
                </c:pt>
                <c:pt idx="4">
                  <c:v>Behövt uppsöka sjukhus</c:v>
                </c:pt>
                <c:pt idx="5">
                  <c:v>Åkt motorfordon med berusad förare</c:v>
                </c:pt>
                <c:pt idx="6">
                  <c:v>Råkat ut för olycka</c:v>
                </c:pt>
                <c:pt idx="7">
                  <c:v>Haft sex ångrat dagen efter</c:v>
                </c:pt>
                <c:pt idx="8">
                  <c:v>Haft oskyddat sex</c:v>
                </c:pt>
              </c:strCache>
            </c:strRef>
          </c:cat>
          <c:val>
            <c:numRef>
              <c:f>hänt_alkohol!$C$15:$C$23</c:f>
              <c:numCache>
                <c:formatCode>0</c:formatCode>
                <c:ptCount val="9"/>
                <c:pt idx="0">
                  <c:v>3.4</c:v>
                </c:pt>
                <c:pt idx="1">
                  <c:v>4.7</c:v>
                </c:pt>
                <c:pt idx="2">
                  <c:v>4.9000000000000004</c:v>
                </c:pt>
                <c:pt idx="3">
                  <c:v>4.9000000000000004</c:v>
                </c:pt>
                <c:pt idx="4">
                  <c:v>5</c:v>
                </c:pt>
                <c:pt idx="5">
                  <c:v>7.2</c:v>
                </c:pt>
                <c:pt idx="6">
                  <c:v>9</c:v>
                </c:pt>
                <c:pt idx="7">
                  <c:v>9.5</c:v>
                </c:pt>
                <c:pt idx="8">
                  <c:v>18.5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9B-45D4-B9CF-59060228179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7394944"/>
        <c:axId val="497392320"/>
      </c:barChart>
      <c:catAx>
        <c:axId val="497394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4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2320"/>
        <c:crosses val="autoZero"/>
        <c:auto val="1"/>
        <c:lblAlgn val="ctr"/>
        <c:lblOffset val="100"/>
        <c:noMultiLvlLbl val="0"/>
      </c:catAx>
      <c:valAx>
        <c:axId val="497392320"/>
        <c:scaling>
          <c:orientation val="minMax"/>
          <c:max val="2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0.62525957763952156"/>
              <c:y val="0.9357916394706143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4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sv-SE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b="1" dirty="0"/>
              <a:t>Senast du drack alkohol - hur fick du tag på den? </a:t>
            </a:r>
          </a:p>
          <a:p>
            <a:pPr>
              <a:defRPr sz="2000" b="1"/>
            </a:pPr>
            <a:r>
              <a:rPr lang="sv-SE" b="1" dirty="0"/>
              <a:t>gymnasiet år 2, Värmland,</a:t>
            </a:r>
            <a:r>
              <a:rPr lang="sv-SE" b="1" baseline="0" dirty="0"/>
              <a:t> år 2017</a:t>
            </a:r>
            <a:endParaRPr lang="sv-SE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0.36216786289126734"/>
          <c:y val="0.18393179377375579"/>
          <c:w val="0.61289264461891746"/>
          <c:h val="0.663611871408227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'köpa alkohol'!$B$15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rgbClr val="F7964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'köpa alkohol'!$A$16:$A$24</c:f>
              <c:strCache>
                <c:ptCount val="9"/>
                <c:pt idx="0">
                  <c:v>Köpte själv på Systembolaget</c:v>
                </c:pt>
                <c:pt idx="1">
                  <c:v>Handlade själv utomlands</c:v>
                </c:pt>
                <c:pt idx="2">
                  <c:v>Annan vuxen bjöd</c:v>
                </c:pt>
                <c:pt idx="3">
                  <c:v>Egna föräldrar utan lov</c:v>
                </c:pt>
                <c:pt idx="4">
                  <c:v>Egna föräldrar med lov</c:v>
                </c:pt>
                <c:pt idx="5">
                  <c:v>Vet ej</c:v>
                </c:pt>
                <c:pt idx="6">
                  <c:v>Annat sätt</c:v>
                </c:pt>
                <c:pt idx="7">
                  <c:v>Langare köpt ut</c:v>
                </c:pt>
                <c:pt idx="8">
                  <c:v>Från syskon, pojk-/flickvän, kompis</c:v>
                </c:pt>
              </c:strCache>
            </c:strRef>
          </c:cat>
          <c:val>
            <c:numRef>
              <c:f>'köpa alkohol'!$B$16:$B$24</c:f>
              <c:numCache>
                <c:formatCode>0</c:formatCode>
                <c:ptCount val="9"/>
                <c:pt idx="0">
                  <c:v>4.9000000000000004</c:v>
                </c:pt>
                <c:pt idx="1">
                  <c:v>2.5</c:v>
                </c:pt>
                <c:pt idx="2">
                  <c:v>4.7</c:v>
                </c:pt>
                <c:pt idx="3">
                  <c:v>2.2000000000000002</c:v>
                </c:pt>
                <c:pt idx="4">
                  <c:v>7.2</c:v>
                </c:pt>
                <c:pt idx="5">
                  <c:v>16.3</c:v>
                </c:pt>
                <c:pt idx="6">
                  <c:v>24.4</c:v>
                </c:pt>
                <c:pt idx="7">
                  <c:v>12.3</c:v>
                </c:pt>
                <c:pt idx="8">
                  <c:v>25.4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0B-449F-93A9-A534EA16E84B}"/>
            </c:ext>
          </c:extLst>
        </c:ser>
        <c:ser>
          <c:idx val="1"/>
          <c:order val="1"/>
          <c:tx>
            <c:strRef>
              <c:f>'köpa alkohol'!$C$15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'köpa alkohol'!$A$16:$A$24</c:f>
              <c:strCache>
                <c:ptCount val="9"/>
                <c:pt idx="0">
                  <c:v>Köpte själv på Systembolaget</c:v>
                </c:pt>
                <c:pt idx="1">
                  <c:v>Handlade själv utomlands</c:v>
                </c:pt>
                <c:pt idx="2">
                  <c:v>Annan vuxen bjöd</c:v>
                </c:pt>
                <c:pt idx="3">
                  <c:v>Egna föräldrar utan lov</c:v>
                </c:pt>
                <c:pt idx="4">
                  <c:v>Egna föräldrar med lov</c:v>
                </c:pt>
                <c:pt idx="5">
                  <c:v>Vet ej</c:v>
                </c:pt>
                <c:pt idx="6">
                  <c:v>Annat sätt</c:v>
                </c:pt>
                <c:pt idx="7">
                  <c:v>Langare köpt ut</c:v>
                </c:pt>
                <c:pt idx="8">
                  <c:v>Från syskon, pojk-/flickvän, kompis</c:v>
                </c:pt>
              </c:strCache>
            </c:strRef>
          </c:cat>
          <c:val>
            <c:numRef>
              <c:f>'köpa alkohol'!$C$16:$C$24</c:f>
              <c:numCache>
                <c:formatCode>0</c:formatCode>
                <c:ptCount val="9"/>
                <c:pt idx="0">
                  <c:v>0.2</c:v>
                </c:pt>
                <c:pt idx="1">
                  <c:v>1.2</c:v>
                </c:pt>
                <c:pt idx="2">
                  <c:v>2</c:v>
                </c:pt>
                <c:pt idx="3">
                  <c:v>2.2000000000000002</c:v>
                </c:pt>
                <c:pt idx="4">
                  <c:v>7.1</c:v>
                </c:pt>
                <c:pt idx="5">
                  <c:v>10</c:v>
                </c:pt>
                <c:pt idx="6">
                  <c:v>15.6</c:v>
                </c:pt>
                <c:pt idx="7">
                  <c:v>16.100000000000001</c:v>
                </c:pt>
                <c:pt idx="8">
                  <c:v>45.5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0B-449F-93A9-A534EA16E84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7394944"/>
        <c:axId val="497392320"/>
      </c:barChart>
      <c:catAx>
        <c:axId val="497394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2320"/>
        <c:crosses val="autoZero"/>
        <c:auto val="1"/>
        <c:lblAlgn val="ctr"/>
        <c:lblOffset val="100"/>
        <c:noMultiLvlLbl val="0"/>
      </c:catAx>
      <c:valAx>
        <c:axId val="4973923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0.62024742888990292"/>
              <c:y val="0.938899676130261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4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Andelen</a:t>
            </a:r>
            <a:r>
              <a:rPr lang="en-US" dirty="0"/>
              <a:t> </a:t>
            </a:r>
            <a:r>
              <a:rPr lang="en-US" dirty="0" err="1"/>
              <a:t>elever</a:t>
            </a:r>
            <a:r>
              <a:rPr lang="en-US" dirty="0"/>
              <a:t> i gymnasiet </a:t>
            </a:r>
            <a:r>
              <a:rPr lang="en-US" dirty="0" err="1"/>
              <a:t>år</a:t>
            </a:r>
            <a:r>
              <a:rPr lang="en-US" dirty="0"/>
              <a:t> 2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blivit</a:t>
            </a:r>
            <a:r>
              <a:rPr lang="en-US" dirty="0"/>
              <a:t> </a:t>
            </a:r>
            <a:r>
              <a:rPr lang="en-US" dirty="0" err="1"/>
              <a:t>erbjudna</a:t>
            </a:r>
            <a:r>
              <a:rPr lang="en-US" dirty="0"/>
              <a:t> narkotika </a:t>
            </a:r>
          </a:p>
          <a:p>
            <a:pPr>
              <a:defRPr sz="2000" b="1"/>
            </a:pPr>
            <a:r>
              <a:rPr lang="en-US" dirty="0"/>
              <a:t>de </a:t>
            </a:r>
            <a:r>
              <a:rPr lang="en-US" dirty="0" err="1"/>
              <a:t>senaste</a:t>
            </a:r>
            <a:r>
              <a:rPr lang="en-US" dirty="0"/>
              <a:t> 12 </a:t>
            </a:r>
            <a:r>
              <a:rPr lang="en-US" dirty="0" err="1"/>
              <a:t>månaderna</a:t>
            </a:r>
            <a:r>
              <a:rPr lang="en-US" dirty="0"/>
              <a:t> </a:t>
            </a:r>
          </a:p>
          <a:p>
            <a:pPr>
              <a:defRPr sz="2000" b="1"/>
            </a:pPr>
            <a:r>
              <a:rPr lang="en-US" dirty="0"/>
              <a:t>Värmland med </a:t>
            </a:r>
            <a:r>
              <a:rPr lang="en-US" dirty="0" err="1"/>
              <a:t>kommuner</a:t>
            </a:r>
            <a:r>
              <a:rPr lang="en-US" dirty="0"/>
              <a:t>, </a:t>
            </a:r>
            <a:r>
              <a:rPr lang="en-US" dirty="0" err="1"/>
              <a:t>år</a:t>
            </a:r>
            <a:r>
              <a:rPr lang="en-US" dirty="0"/>
              <a:t> 2017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'erbjuden narkotika'!$B$24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6"/>
              <c:layout>
                <c:manualLayout>
                  <c:x val="-7.3487205125356446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31A-47D1-B9DE-BA9062F141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'erbjuden narkotika'!$A$25:$A$41</c:f>
              <c:strCache>
                <c:ptCount val="17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</c:strCache>
            </c:strRef>
          </c:cat>
          <c:val>
            <c:numRef>
              <c:f>'erbjuden narkotika'!$B$25:$B$41</c:f>
              <c:numCache>
                <c:formatCode>General</c:formatCode>
                <c:ptCount val="17"/>
                <c:pt idx="0" formatCode="0">
                  <c:v>19.600000000000001</c:v>
                </c:pt>
                <c:pt idx="2" formatCode="0">
                  <c:v>17.399999999999999</c:v>
                </c:pt>
                <c:pt idx="3" formatCode="0">
                  <c:v>24.5</c:v>
                </c:pt>
                <c:pt idx="5" formatCode="0">
                  <c:v>17.399999999999999</c:v>
                </c:pt>
                <c:pt idx="6" formatCode="0">
                  <c:v>27.1</c:v>
                </c:pt>
                <c:pt idx="7" formatCode="0">
                  <c:v>25.9</c:v>
                </c:pt>
                <c:pt idx="8" formatCode="0">
                  <c:v>32.4</c:v>
                </c:pt>
                <c:pt idx="9" formatCode="0">
                  <c:v>20.7</c:v>
                </c:pt>
                <c:pt idx="11" formatCode="0">
                  <c:v>22.6</c:v>
                </c:pt>
                <c:pt idx="12" formatCode="0">
                  <c:v>15.8</c:v>
                </c:pt>
                <c:pt idx="16" formatCode="0">
                  <c:v>22.2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56-4333-AFF4-2C5D3E38C5B0}"/>
            </c:ext>
          </c:extLst>
        </c:ser>
        <c:ser>
          <c:idx val="1"/>
          <c:order val="1"/>
          <c:tx>
            <c:strRef>
              <c:f>'erbjuden narkotika'!$C$24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'erbjuden narkotika'!$A$25:$A$41</c:f>
              <c:strCache>
                <c:ptCount val="17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</c:strCache>
            </c:strRef>
          </c:cat>
          <c:val>
            <c:numRef>
              <c:f>'erbjuden narkotika'!$C$25:$C$41</c:f>
              <c:numCache>
                <c:formatCode>General</c:formatCode>
                <c:ptCount val="17"/>
                <c:pt idx="16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56-4333-AFF4-2C5D3E38C5B0}"/>
            </c:ext>
          </c:extLst>
        </c:ser>
        <c:ser>
          <c:idx val="2"/>
          <c:order val="2"/>
          <c:tx>
            <c:strRef>
              <c:f>'erbjuden narkotika'!$D$24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6"/>
              <c:layout>
                <c:manualLayout>
                  <c:x val="1.028820871754979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31A-47D1-B9DE-BA9062F141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'erbjuden narkotika'!$A$25:$A$41</c:f>
              <c:strCache>
                <c:ptCount val="17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</c:strCache>
            </c:strRef>
          </c:cat>
          <c:val>
            <c:numRef>
              <c:f>'erbjuden narkotika'!$D$25:$D$41</c:f>
              <c:numCache>
                <c:formatCode>General</c:formatCode>
                <c:ptCount val="17"/>
                <c:pt idx="16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556-4333-AFF4-2C5D3E38C5B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0003720"/>
        <c:axId val="460004048"/>
      </c:barChart>
      <c:catAx>
        <c:axId val="460003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t" anchorCtr="0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4048"/>
        <c:crosses val="autoZero"/>
        <c:auto val="1"/>
        <c:lblAlgn val="l"/>
        <c:lblOffset val="100"/>
        <c:noMultiLvlLbl val="0"/>
      </c:catAx>
      <c:valAx>
        <c:axId val="460004048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372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2000" b="1" dirty="0"/>
              <a:t>Andelen elever i gymnasiet åk 2 som någon gång använt narkotika</a:t>
            </a:r>
          </a:p>
          <a:p>
            <a:pPr>
              <a:defRPr sz="2000" b="1"/>
            </a:pPr>
            <a:r>
              <a:rPr lang="sv-SE" sz="2000" b="1" dirty="0"/>
              <a:t>Värmland med kommuner år 2017,</a:t>
            </a:r>
            <a:r>
              <a:rPr lang="sv-SE" sz="2000" b="1" baseline="0" dirty="0"/>
              <a:t> </a:t>
            </a:r>
            <a:r>
              <a:rPr lang="sv-SE" sz="2000" b="1" dirty="0"/>
              <a:t>riket</a:t>
            </a:r>
            <a:r>
              <a:rPr lang="sv-SE" sz="2000" b="1" baseline="0" dirty="0"/>
              <a:t> </a:t>
            </a:r>
            <a:r>
              <a:rPr lang="sv-SE" sz="2000" b="1" dirty="0"/>
              <a:t>år 2016</a:t>
            </a:r>
          </a:p>
        </c:rich>
      </c:tx>
      <c:layout>
        <c:manualLayout>
          <c:xMode val="edge"/>
          <c:yMode val="edge"/>
          <c:x val="9.876350259807197E-2"/>
          <c:y val="3.4220907461360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Narkotika!$B$22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Narkotika!$A$23:$A$40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Narkotika!$B$23:$B$40</c:f>
              <c:numCache>
                <c:formatCode>General</c:formatCode>
                <c:ptCount val="18"/>
                <c:pt idx="0" formatCode="0">
                  <c:v>5.0999999999999996</c:v>
                </c:pt>
                <c:pt idx="2" formatCode="0">
                  <c:v>4.3</c:v>
                </c:pt>
                <c:pt idx="3" formatCode="0">
                  <c:v>8.1999999999999993</c:v>
                </c:pt>
                <c:pt idx="5" formatCode="0">
                  <c:v>2.1</c:v>
                </c:pt>
                <c:pt idx="6" formatCode="0">
                  <c:v>9.3000000000000007</c:v>
                </c:pt>
                <c:pt idx="7" formatCode="0">
                  <c:v>7.4</c:v>
                </c:pt>
                <c:pt idx="8" formatCode="0">
                  <c:v>16.2</c:v>
                </c:pt>
                <c:pt idx="9" formatCode="0">
                  <c:v>4.9000000000000004</c:v>
                </c:pt>
                <c:pt idx="11" formatCode="0">
                  <c:v>9.6999999999999993</c:v>
                </c:pt>
                <c:pt idx="12" formatCode="0">
                  <c:v>3.2</c:v>
                </c:pt>
                <c:pt idx="16" formatCode="0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FD-4084-8F58-46D3F4E13ED2}"/>
            </c:ext>
          </c:extLst>
        </c:ser>
        <c:ser>
          <c:idx val="1"/>
          <c:order val="1"/>
          <c:tx>
            <c:strRef>
              <c:f>Narkotika!$C$22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Narkotika!$A$23:$A$40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Narkotika!$C$23:$C$40</c:f>
              <c:numCache>
                <c:formatCode>General</c:formatCode>
                <c:ptCount val="18"/>
                <c:pt idx="16" formatCode="0">
                  <c:v>7.4</c:v>
                </c:pt>
                <c:pt idx="17" formatCode="0">
                  <c:v>20.9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FD-4084-8F58-46D3F4E13ED2}"/>
            </c:ext>
          </c:extLst>
        </c:ser>
        <c:ser>
          <c:idx val="2"/>
          <c:order val="2"/>
          <c:tx>
            <c:strRef>
              <c:f>Narkotika!$D$22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Narkotika!$A$23:$A$40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Narkotika!$D$23:$D$40</c:f>
              <c:numCache>
                <c:formatCode>General</c:formatCode>
                <c:ptCount val="18"/>
                <c:pt idx="16" formatCode="0">
                  <c:v>4.2</c:v>
                </c:pt>
                <c:pt idx="17" formatCode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FD-4084-8F58-46D3F4E13ED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0003720"/>
        <c:axId val="460004048"/>
      </c:barChart>
      <c:catAx>
        <c:axId val="460003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4048"/>
        <c:crosses val="autoZero"/>
        <c:auto val="1"/>
        <c:lblAlgn val="ctr"/>
        <c:lblOffset val="100"/>
        <c:noMultiLvlLbl val="0"/>
      </c:catAx>
      <c:valAx>
        <c:axId val="460004048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372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Andelen</a:t>
            </a:r>
            <a:r>
              <a:rPr lang="en-US" dirty="0"/>
              <a:t> </a:t>
            </a:r>
            <a:r>
              <a:rPr lang="en-US" dirty="0" err="1"/>
              <a:t>elever</a:t>
            </a:r>
            <a:r>
              <a:rPr lang="en-US" dirty="0"/>
              <a:t> i gymnasiet </a:t>
            </a:r>
            <a:r>
              <a:rPr lang="en-US" dirty="0" err="1"/>
              <a:t>år</a:t>
            </a:r>
            <a:r>
              <a:rPr lang="en-US" dirty="0"/>
              <a:t> 2 </a:t>
            </a:r>
            <a:r>
              <a:rPr lang="en-US" dirty="0" err="1"/>
              <a:t>använt</a:t>
            </a:r>
            <a:r>
              <a:rPr lang="en-US" dirty="0"/>
              <a:t> narkotika </a:t>
            </a:r>
            <a:r>
              <a:rPr lang="en-US" dirty="0" err="1"/>
              <a:t>senaste</a:t>
            </a:r>
            <a:r>
              <a:rPr lang="en-US" dirty="0"/>
              <a:t> 12 </a:t>
            </a:r>
            <a:r>
              <a:rPr lang="en-US" dirty="0" err="1"/>
              <a:t>mån</a:t>
            </a:r>
            <a:r>
              <a:rPr lang="en-US" dirty="0"/>
              <a:t>.</a:t>
            </a:r>
            <a:r>
              <a:rPr lang="en-US" baseline="0" dirty="0"/>
              <a:t> </a:t>
            </a:r>
            <a:r>
              <a:rPr lang="en-US" dirty="0"/>
              <a:t>Värmland med </a:t>
            </a:r>
            <a:r>
              <a:rPr lang="en-US" dirty="0" err="1"/>
              <a:t>kommuner</a:t>
            </a:r>
            <a:r>
              <a:rPr lang="en-US" dirty="0"/>
              <a:t> </a:t>
            </a:r>
            <a:r>
              <a:rPr lang="en-US" dirty="0" err="1"/>
              <a:t>år</a:t>
            </a:r>
            <a:r>
              <a:rPr lang="en-US" dirty="0"/>
              <a:t> 2017, </a:t>
            </a:r>
            <a:r>
              <a:rPr lang="en-US" dirty="0" err="1"/>
              <a:t>riket</a:t>
            </a:r>
            <a:r>
              <a:rPr lang="en-US" baseline="0" dirty="0"/>
              <a:t> </a:t>
            </a:r>
            <a:r>
              <a:rPr lang="en-US" dirty="0" err="1"/>
              <a:t>år</a:t>
            </a:r>
            <a:r>
              <a:rPr lang="en-US" dirty="0"/>
              <a:t> 2016</a:t>
            </a:r>
          </a:p>
        </c:rich>
      </c:tx>
      <c:layout>
        <c:manualLayout>
          <c:xMode val="edge"/>
          <c:yMode val="edge"/>
          <c:x val="0.11493557648782826"/>
          <c:y val="3.52738659964845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'Narkotika senaste 12 mån'!$B$24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'Narkotika senaste 12 mån'!$A$25:$A$42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'Narkotika senaste 12 mån'!$B$25:$B$42</c:f>
              <c:numCache>
                <c:formatCode>General</c:formatCode>
                <c:ptCount val="18"/>
                <c:pt idx="0" formatCode="0">
                  <c:v>3.6</c:v>
                </c:pt>
                <c:pt idx="2" formatCode="0">
                  <c:v>4.3</c:v>
                </c:pt>
                <c:pt idx="3" formatCode="0">
                  <c:v>4.0999999999999996</c:v>
                </c:pt>
                <c:pt idx="5" formatCode="0">
                  <c:v>0</c:v>
                </c:pt>
                <c:pt idx="6" formatCode="0">
                  <c:v>7.2</c:v>
                </c:pt>
                <c:pt idx="7" formatCode="0">
                  <c:v>7.2</c:v>
                </c:pt>
                <c:pt idx="8" formatCode="0">
                  <c:v>10.8</c:v>
                </c:pt>
                <c:pt idx="9" formatCode="0">
                  <c:v>3.3</c:v>
                </c:pt>
                <c:pt idx="11" formatCode="0">
                  <c:v>6.5</c:v>
                </c:pt>
                <c:pt idx="12" formatCode="0">
                  <c:v>1.1000000000000001</c:v>
                </c:pt>
                <c:pt idx="16" formatCode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A4-4B8B-B2E5-20B17C11C579}"/>
            </c:ext>
          </c:extLst>
        </c:ser>
        <c:ser>
          <c:idx val="1"/>
          <c:order val="1"/>
          <c:tx>
            <c:strRef>
              <c:f>'Narkotika senaste 12 mån'!$C$24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'Narkotika senaste 12 mån'!$A$25:$A$42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'Narkotika senaste 12 mån'!$C$25:$C$42</c:f>
              <c:numCache>
                <c:formatCode>General</c:formatCode>
                <c:ptCount val="18"/>
                <c:pt idx="16" formatCode="0">
                  <c:v>5.5</c:v>
                </c:pt>
                <c:pt idx="17" formatCode="0">
                  <c:v>15.3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A4-4B8B-B2E5-20B17C11C579}"/>
            </c:ext>
          </c:extLst>
        </c:ser>
        <c:ser>
          <c:idx val="2"/>
          <c:order val="2"/>
          <c:tx>
            <c:strRef>
              <c:f>'Narkotika senaste 12 mån'!$D$24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'Narkotika senaste 12 mån'!$A$25:$A$42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'Narkotika senaste 12 mån'!$D$25:$D$42</c:f>
              <c:numCache>
                <c:formatCode>General</c:formatCode>
                <c:ptCount val="18"/>
                <c:pt idx="16" formatCode="0">
                  <c:v>3.5</c:v>
                </c:pt>
                <c:pt idx="17" formatCode="0">
                  <c:v>9.8000000000000007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A4-4B8B-B2E5-20B17C11C57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0003720"/>
        <c:axId val="460004048"/>
      </c:barChart>
      <c:catAx>
        <c:axId val="460003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280000" spcFirstLastPara="1" vertOverflow="ellipsis" wrap="square" anchor="t" anchorCtr="0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4048"/>
        <c:crosses val="autoZero"/>
        <c:auto val="1"/>
        <c:lblAlgn val="ctr"/>
        <c:lblOffset val="100"/>
        <c:noMultiLvlLbl val="0"/>
      </c:catAx>
      <c:valAx>
        <c:axId val="460004048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372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Andel</a:t>
            </a:r>
            <a:r>
              <a:rPr lang="en-US" dirty="0"/>
              <a:t> </a:t>
            </a:r>
            <a:r>
              <a:rPr lang="en-US" dirty="0" err="1"/>
              <a:t>elever</a:t>
            </a:r>
            <a:r>
              <a:rPr lang="en-US" dirty="0"/>
              <a:t> i</a:t>
            </a:r>
            <a:r>
              <a:rPr lang="en-US" baseline="0" dirty="0"/>
              <a:t> gymnasiet </a:t>
            </a:r>
            <a:r>
              <a:rPr lang="en-US" baseline="0" dirty="0" err="1"/>
              <a:t>år</a:t>
            </a:r>
            <a:r>
              <a:rPr lang="en-US" baseline="0" dirty="0"/>
              <a:t> 2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rökt</a:t>
            </a:r>
            <a:r>
              <a:rPr lang="en-US" dirty="0"/>
              <a:t> vid 13 </a:t>
            </a:r>
            <a:r>
              <a:rPr lang="en-US" dirty="0" err="1"/>
              <a:t>års</a:t>
            </a:r>
            <a:r>
              <a:rPr lang="en-US" dirty="0"/>
              <a:t> </a:t>
            </a:r>
            <a:r>
              <a:rPr lang="en-US" dirty="0" err="1"/>
              <a:t>ålder</a:t>
            </a:r>
            <a:endParaRPr lang="en-US" dirty="0"/>
          </a:p>
          <a:p>
            <a:pPr>
              <a:defRPr sz="2000" b="1"/>
            </a:pPr>
            <a:r>
              <a:rPr lang="en-US" dirty="0"/>
              <a:t>Värmland med </a:t>
            </a:r>
            <a:r>
              <a:rPr lang="en-US" dirty="0" err="1"/>
              <a:t>kommuner</a:t>
            </a:r>
            <a:r>
              <a:rPr lang="en-US" dirty="0"/>
              <a:t> </a:t>
            </a:r>
            <a:r>
              <a:rPr lang="en-US" dirty="0" err="1"/>
              <a:t>år</a:t>
            </a:r>
            <a:r>
              <a:rPr lang="en-US" dirty="0"/>
              <a:t> 2017,</a:t>
            </a:r>
            <a:r>
              <a:rPr lang="en-US" baseline="0" dirty="0"/>
              <a:t> </a:t>
            </a:r>
            <a:r>
              <a:rPr lang="en-US" dirty="0" err="1"/>
              <a:t>riket</a:t>
            </a:r>
            <a:r>
              <a:rPr lang="en-US" dirty="0"/>
              <a:t> </a:t>
            </a:r>
            <a:r>
              <a:rPr lang="en-US" dirty="0" err="1"/>
              <a:t>år</a:t>
            </a:r>
            <a:r>
              <a:rPr lang="en-US" dirty="0"/>
              <a:t> 2016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'Rökdebut 13 år'!$B$24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'Rökdebut 13 år'!$A$25:$A$42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'Rökdebut 13 år'!$B$25:$B$42</c:f>
              <c:numCache>
                <c:formatCode>General</c:formatCode>
                <c:ptCount val="18"/>
                <c:pt idx="0" formatCode="0">
                  <c:v>13.6</c:v>
                </c:pt>
                <c:pt idx="2" formatCode="0">
                  <c:v>15.2</c:v>
                </c:pt>
                <c:pt idx="3" formatCode="0">
                  <c:v>18.8</c:v>
                </c:pt>
                <c:pt idx="5" formatCode="0">
                  <c:v>13.3</c:v>
                </c:pt>
                <c:pt idx="6" formatCode="0">
                  <c:v>8.5</c:v>
                </c:pt>
                <c:pt idx="7" formatCode="0">
                  <c:v>9.4</c:v>
                </c:pt>
                <c:pt idx="8" formatCode="0">
                  <c:v>16.7</c:v>
                </c:pt>
                <c:pt idx="9" formatCode="0">
                  <c:v>7.5</c:v>
                </c:pt>
                <c:pt idx="11" formatCode="0">
                  <c:v>10</c:v>
                </c:pt>
                <c:pt idx="12" formatCode="0">
                  <c:v>14.9</c:v>
                </c:pt>
                <c:pt idx="16" formatCode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43-43C0-8A9B-917C54C49C3A}"/>
            </c:ext>
          </c:extLst>
        </c:ser>
        <c:ser>
          <c:idx val="1"/>
          <c:order val="1"/>
          <c:tx>
            <c:strRef>
              <c:f>'Rökdebut 13 år'!$C$24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'Rökdebut 13 år'!$A$25:$A$42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'Rökdebut 13 år'!$C$25:$C$42</c:f>
              <c:numCache>
                <c:formatCode>General</c:formatCode>
                <c:ptCount val="18"/>
                <c:pt idx="16" formatCode="0">
                  <c:v>12.8</c:v>
                </c:pt>
                <c:pt idx="17" formatCode="0">
                  <c:v>13.7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43-43C0-8A9B-917C54C49C3A}"/>
            </c:ext>
          </c:extLst>
        </c:ser>
        <c:ser>
          <c:idx val="2"/>
          <c:order val="2"/>
          <c:tx>
            <c:strRef>
              <c:f>'Rökdebut 13 år'!$D$24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7"/>
              <c:layout>
                <c:manualLayout>
                  <c:x val="8.745584742191179E-3"/>
                  <c:y val="-5.426748614843781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B43-43C0-8A9B-917C54C49C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'Rökdebut 13 år'!$A$25:$A$42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'Rökdebut 13 år'!$D$25:$D$42</c:f>
              <c:numCache>
                <c:formatCode>General</c:formatCode>
                <c:ptCount val="18"/>
                <c:pt idx="16" formatCode="0">
                  <c:v>11</c:v>
                </c:pt>
                <c:pt idx="17" formatCode="0">
                  <c:v>13.9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B43-43C0-8A9B-917C54C49C3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0003720"/>
        <c:axId val="460004048"/>
      </c:barChart>
      <c:catAx>
        <c:axId val="460003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280000" spcFirstLastPara="1" vertOverflow="ellipsis" wrap="square" anchor="t" anchorCtr="0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4048"/>
        <c:crosses val="autoZero"/>
        <c:auto val="1"/>
        <c:lblAlgn val="ctr"/>
        <c:lblOffset val="100"/>
        <c:noMultiLvlLbl val="0"/>
      </c:catAx>
      <c:valAx>
        <c:axId val="460004048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372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/>
              <a:t>Användning</a:t>
            </a:r>
            <a:r>
              <a:rPr lang="en-US" b="1" baseline="0" dirty="0"/>
              <a:t> </a:t>
            </a:r>
            <a:r>
              <a:rPr lang="en-US" b="1" baseline="0" dirty="0" err="1"/>
              <a:t>av</a:t>
            </a:r>
            <a:r>
              <a:rPr lang="en-US" b="1" baseline="0" dirty="0"/>
              <a:t> </a:t>
            </a:r>
            <a:r>
              <a:rPr lang="en-US" b="1" baseline="0" dirty="0" err="1"/>
              <a:t>olika</a:t>
            </a:r>
            <a:r>
              <a:rPr lang="en-US" b="1" baseline="0" dirty="0"/>
              <a:t> </a:t>
            </a:r>
            <a:r>
              <a:rPr lang="en-US" b="1" dirty="0"/>
              <a:t>narkotika, bland </a:t>
            </a:r>
            <a:r>
              <a:rPr lang="en-US" b="1" dirty="0" err="1"/>
              <a:t>elever</a:t>
            </a:r>
            <a:r>
              <a:rPr lang="en-US" b="1" dirty="0"/>
              <a:t> i gymnasiet </a:t>
            </a:r>
            <a:r>
              <a:rPr lang="en-US" b="1" dirty="0" err="1"/>
              <a:t>år</a:t>
            </a:r>
            <a:r>
              <a:rPr lang="en-US" b="1" dirty="0"/>
              <a:t> 2</a:t>
            </a:r>
            <a:r>
              <a:rPr lang="en-US" b="1" baseline="0" dirty="0"/>
              <a:t> </a:t>
            </a:r>
            <a:r>
              <a:rPr lang="en-US" b="1" baseline="0" dirty="0" err="1"/>
              <a:t>som</a:t>
            </a:r>
            <a:r>
              <a:rPr lang="en-US" b="1" dirty="0"/>
              <a:t> </a:t>
            </a:r>
            <a:r>
              <a:rPr lang="en-US" b="1" dirty="0" err="1"/>
              <a:t>någon</a:t>
            </a:r>
            <a:r>
              <a:rPr lang="en-US" b="1" dirty="0"/>
              <a:t> </a:t>
            </a:r>
            <a:r>
              <a:rPr lang="en-US" b="1" dirty="0" err="1"/>
              <a:t>gång</a:t>
            </a:r>
            <a:r>
              <a:rPr lang="en-US" b="1" dirty="0"/>
              <a:t> </a:t>
            </a:r>
            <a:r>
              <a:rPr lang="en-US" b="1" dirty="0" err="1"/>
              <a:t>använt</a:t>
            </a:r>
            <a:r>
              <a:rPr lang="en-US" b="1" dirty="0"/>
              <a:t> narkotika,</a:t>
            </a:r>
            <a:r>
              <a:rPr lang="en-US" b="1" baseline="0" dirty="0"/>
              <a:t> </a:t>
            </a:r>
            <a:r>
              <a:rPr lang="en-US" b="1" dirty="0"/>
              <a:t>Värmland </a:t>
            </a:r>
            <a:r>
              <a:rPr lang="en-US" b="1" dirty="0" err="1"/>
              <a:t>år</a:t>
            </a:r>
            <a:r>
              <a:rPr lang="en-US" b="1" dirty="0"/>
              <a:t> 2017</a:t>
            </a:r>
          </a:p>
          <a:p>
            <a:pPr>
              <a:defRPr b="1"/>
            </a:pPr>
            <a:endParaRPr lang="en-US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0.37678733584239033"/>
          <c:y val="0.21308617224348808"/>
          <c:w val="0.58952758692560325"/>
          <c:h val="0.6513853258728827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Narkotika_sort!$B$14</c:f>
              <c:strCache>
                <c:ptCount val="1"/>
                <c:pt idx="0">
                  <c:v>Gy åk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Narkotika_sort!$A$15:$A$25</c:f>
              <c:strCache>
                <c:ptCount val="11"/>
                <c:pt idx="0">
                  <c:v>Annat</c:v>
                </c:pt>
                <c:pt idx="1">
                  <c:v>Heroin</c:v>
                </c:pt>
                <c:pt idx="2">
                  <c:v>GHB</c:v>
                </c:pt>
                <c:pt idx="3">
                  <c:v>Spice</c:v>
                </c:pt>
                <c:pt idx="4">
                  <c:v>Amfetamin</c:v>
                </c:pt>
                <c:pt idx="5">
                  <c:v>Kokain</c:v>
                </c:pt>
                <c:pt idx="6">
                  <c:v>Ecstasy</c:v>
                </c:pt>
                <c:pt idx="7">
                  <c:v>Receptbelagda sömnmedel</c:v>
                </c:pt>
                <c:pt idx="8">
                  <c:v>Receptbelagda smärtstillande medel</c:v>
                </c:pt>
                <c:pt idx="9">
                  <c:v>Hasch</c:v>
                </c:pt>
                <c:pt idx="10">
                  <c:v>Marijuana</c:v>
                </c:pt>
              </c:strCache>
            </c:strRef>
          </c:cat>
          <c:val>
            <c:numRef>
              <c:f>Narkotika_sort!$B$15:$B$25</c:f>
              <c:numCache>
                <c:formatCode>General</c:formatCode>
                <c:ptCount val="11"/>
                <c:pt idx="0">
                  <c:v>4</c:v>
                </c:pt>
                <c:pt idx="1">
                  <c:v>11</c:v>
                </c:pt>
                <c:pt idx="2">
                  <c:v>11</c:v>
                </c:pt>
                <c:pt idx="3">
                  <c:v>14</c:v>
                </c:pt>
                <c:pt idx="4">
                  <c:v>14</c:v>
                </c:pt>
                <c:pt idx="5">
                  <c:v>14</c:v>
                </c:pt>
                <c:pt idx="6">
                  <c:v>14</c:v>
                </c:pt>
                <c:pt idx="7">
                  <c:v>18</c:v>
                </c:pt>
                <c:pt idx="8">
                  <c:v>21</c:v>
                </c:pt>
                <c:pt idx="9">
                  <c:v>64</c:v>
                </c:pt>
                <c:pt idx="10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0F-4AAB-9F50-B132581775A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20037576"/>
        <c:axId val="520044136"/>
      </c:barChart>
      <c:catAx>
        <c:axId val="5200375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0044136"/>
        <c:crosses val="autoZero"/>
        <c:auto val="1"/>
        <c:lblAlgn val="ctr"/>
        <c:lblOffset val="100"/>
        <c:noMultiLvlLbl val="0"/>
      </c:catAx>
      <c:valAx>
        <c:axId val="520044136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0037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/>
              <a:t>Från</a:t>
            </a:r>
            <a:r>
              <a:rPr lang="en-US" b="1" dirty="0"/>
              <a:t> </a:t>
            </a:r>
            <a:r>
              <a:rPr lang="en-US" b="1" dirty="0" err="1"/>
              <a:t>vem</a:t>
            </a:r>
            <a:r>
              <a:rPr lang="en-US" b="1" dirty="0"/>
              <a:t> </a:t>
            </a:r>
            <a:r>
              <a:rPr lang="en-US" b="1" dirty="0" err="1"/>
              <a:t>har</a:t>
            </a:r>
            <a:r>
              <a:rPr lang="en-US" b="1" dirty="0"/>
              <a:t> du </a:t>
            </a:r>
            <a:r>
              <a:rPr lang="en-US" b="1" dirty="0" err="1"/>
              <a:t>fått</a:t>
            </a:r>
            <a:r>
              <a:rPr lang="en-US" b="1" dirty="0"/>
              <a:t> tag </a:t>
            </a:r>
            <a:r>
              <a:rPr lang="en-US" b="1" dirty="0" err="1"/>
              <a:t>på</a:t>
            </a:r>
            <a:r>
              <a:rPr lang="en-US" b="1" dirty="0"/>
              <a:t> narkotika? </a:t>
            </a:r>
          </a:p>
          <a:p>
            <a:pPr>
              <a:defRPr b="1"/>
            </a:pPr>
            <a:r>
              <a:rPr lang="en-US" b="0" dirty="0"/>
              <a:t>Bland </a:t>
            </a:r>
            <a:r>
              <a:rPr lang="en-US" b="0" dirty="0" err="1"/>
              <a:t>elever</a:t>
            </a:r>
            <a:r>
              <a:rPr lang="en-US" b="0" dirty="0"/>
              <a:t> </a:t>
            </a:r>
            <a:r>
              <a:rPr lang="en-US" b="0" dirty="0" err="1"/>
              <a:t>som</a:t>
            </a:r>
            <a:r>
              <a:rPr lang="en-US" b="0" dirty="0"/>
              <a:t> </a:t>
            </a:r>
            <a:r>
              <a:rPr lang="en-US" b="0" dirty="0" err="1"/>
              <a:t>använt</a:t>
            </a:r>
            <a:r>
              <a:rPr lang="en-US" b="0" dirty="0"/>
              <a:t> narkotika. </a:t>
            </a:r>
            <a:r>
              <a:rPr lang="en-US" b="0" dirty="0" err="1"/>
              <a:t>Flera</a:t>
            </a:r>
            <a:r>
              <a:rPr lang="en-US" b="0" dirty="0"/>
              <a:t> </a:t>
            </a:r>
            <a:r>
              <a:rPr lang="en-US" b="0" dirty="0" err="1"/>
              <a:t>alternativ</a:t>
            </a:r>
            <a:r>
              <a:rPr lang="en-US" b="0" dirty="0"/>
              <a:t> </a:t>
            </a:r>
            <a:r>
              <a:rPr lang="en-US" b="0" dirty="0" err="1"/>
              <a:t>kan</a:t>
            </a:r>
            <a:r>
              <a:rPr lang="en-US" b="0" dirty="0"/>
              <a:t> </a:t>
            </a:r>
            <a:r>
              <a:rPr lang="en-US" b="0" dirty="0" err="1"/>
              <a:t>markeras</a:t>
            </a:r>
            <a:endParaRPr lang="en-US" b="0" dirty="0"/>
          </a:p>
          <a:p>
            <a:pPr>
              <a:defRPr b="1"/>
            </a:pPr>
            <a:r>
              <a:rPr lang="en-US" b="1" dirty="0"/>
              <a:t>gymnasiet </a:t>
            </a:r>
            <a:r>
              <a:rPr lang="en-US" b="1" dirty="0" err="1"/>
              <a:t>år</a:t>
            </a:r>
            <a:r>
              <a:rPr lang="en-US" b="1" dirty="0"/>
              <a:t> 2, Värmland </a:t>
            </a:r>
            <a:r>
              <a:rPr lang="en-US" b="1" dirty="0" err="1"/>
              <a:t>år</a:t>
            </a:r>
            <a:r>
              <a:rPr lang="en-US" b="1" dirty="0"/>
              <a:t> 2017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Anskaffning_narkotika!$A$9:$A$14</c:f>
              <c:strCache>
                <c:ptCount val="6"/>
                <c:pt idx="0">
                  <c:v>Läkare</c:v>
                </c:pt>
                <c:pt idx="1">
                  <c:v>Syskon</c:v>
                </c:pt>
                <c:pt idx="2">
                  <c:v>Internet</c:v>
                </c:pt>
                <c:pt idx="3">
                  <c:v>Bekant</c:v>
                </c:pt>
                <c:pt idx="4">
                  <c:v>Langare, annan</c:v>
                </c:pt>
                <c:pt idx="5">
                  <c:v>Kompis, pojk-flickvän</c:v>
                </c:pt>
              </c:strCache>
            </c:strRef>
          </c:cat>
          <c:val>
            <c:numRef>
              <c:f>Anskaffning_narkotika!$B$9:$B$14</c:f>
              <c:numCache>
                <c:formatCode>General</c:formatCode>
                <c:ptCount val="6"/>
                <c:pt idx="0">
                  <c:v>0</c:v>
                </c:pt>
                <c:pt idx="1">
                  <c:v>11</c:v>
                </c:pt>
                <c:pt idx="2">
                  <c:v>11</c:v>
                </c:pt>
                <c:pt idx="3">
                  <c:v>25</c:v>
                </c:pt>
                <c:pt idx="4">
                  <c:v>46</c:v>
                </c:pt>
                <c:pt idx="5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04-45ED-AF95-D43334075AD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50691136"/>
        <c:axId val="350691464"/>
      </c:barChart>
      <c:catAx>
        <c:axId val="350691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0691464"/>
        <c:crosses val="autoZero"/>
        <c:auto val="1"/>
        <c:lblAlgn val="ctr"/>
        <c:lblOffset val="100"/>
        <c:noMultiLvlLbl val="0"/>
      </c:catAx>
      <c:valAx>
        <c:axId val="350691464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069113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/>
              <a:t>Andelen</a:t>
            </a:r>
            <a:r>
              <a:rPr lang="en-US" b="1" dirty="0"/>
              <a:t> </a:t>
            </a:r>
            <a:r>
              <a:rPr lang="en-US" b="1" dirty="0" err="1"/>
              <a:t>elever</a:t>
            </a:r>
            <a:r>
              <a:rPr lang="en-US" b="1" dirty="0"/>
              <a:t> i gymnasiet </a:t>
            </a:r>
            <a:r>
              <a:rPr lang="en-US" b="1" dirty="0" err="1"/>
              <a:t>åk</a:t>
            </a:r>
            <a:r>
              <a:rPr lang="en-US" b="1" dirty="0"/>
              <a:t> 2 </a:t>
            </a:r>
            <a:r>
              <a:rPr lang="en-US" b="1" dirty="0" err="1"/>
              <a:t>som</a:t>
            </a:r>
            <a:r>
              <a:rPr lang="en-US" b="1" dirty="0"/>
              <a:t> </a:t>
            </a:r>
            <a:r>
              <a:rPr lang="en-US" b="1" dirty="0" err="1"/>
              <a:t>använt</a:t>
            </a:r>
            <a:r>
              <a:rPr lang="en-US" b="1" dirty="0"/>
              <a:t> </a:t>
            </a:r>
            <a:r>
              <a:rPr lang="en-US" b="1" dirty="0" err="1"/>
              <a:t>Anabola</a:t>
            </a:r>
            <a:r>
              <a:rPr lang="en-US" b="1" dirty="0"/>
              <a:t> </a:t>
            </a:r>
            <a:r>
              <a:rPr lang="en-US" b="1" dirty="0" err="1"/>
              <a:t>steroider</a:t>
            </a:r>
            <a:r>
              <a:rPr lang="en-US" b="1" dirty="0"/>
              <a:t> </a:t>
            </a:r>
            <a:r>
              <a:rPr lang="en-US" b="1" dirty="0" err="1"/>
              <a:t>någon</a:t>
            </a:r>
            <a:r>
              <a:rPr lang="en-US" b="1" dirty="0"/>
              <a:t> </a:t>
            </a:r>
            <a:r>
              <a:rPr lang="en-US" b="1" dirty="0" err="1"/>
              <a:t>gång</a:t>
            </a:r>
            <a:r>
              <a:rPr lang="en-US" b="1" dirty="0"/>
              <a:t>, Värmland </a:t>
            </a:r>
            <a:r>
              <a:rPr lang="en-US" b="1" dirty="0" err="1"/>
              <a:t>år</a:t>
            </a:r>
            <a:r>
              <a:rPr lang="en-US" b="1" dirty="0"/>
              <a:t> 2017, </a:t>
            </a:r>
            <a:r>
              <a:rPr lang="en-US" b="1" dirty="0" err="1"/>
              <a:t>riket</a:t>
            </a:r>
            <a:r>
              <a:rPr lang="en-US" b="1" dirty="0"/>
              <a:t> </a:t>
            </a:r>
            <a:r>
              <a:rPr lang="en-US" b="1" dirty="0" err="1"/>
              <a:t>år</a:t>
            </a:r>
            <a:r>
              <a:rPr lang="en-US" b="1" dirty="0"/>
              <a:t> 2016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AAS!$I$40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AAS!$H$41:$H$42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AAS!$I$41:$I$42</c:f>
              <c:numCache>
                <c:formatCode>0</c:formatCode>
                <c:ptCount val="2"/>
                <c:pt idx="0">
                  <c:v>0.9</c:v>
                </c:pt>
                <c:pt idx="1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F5-4557-93C0-7F584562331D}"/>
            </c:ext>
          </c:extLst>
        </c:ser>
        <c:ser>
          <c:idx val="1"/>
          <c:order val="1"/>
          <c:tx>
            <c:strRef>
              <c:f>AAS!$J$40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AAS!$H$41:$H$42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AAS!$J$41:$J$42</c:f>
              <c:numCache>
                <c:formatCode>0</c:formatCode>
                <c:ptCount val="2"/>
                <c:pt idx="0">
                  <c:v>0</c:v>
                </c:pt>
                <c:pt idx="1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F5-4557-93C0-7F584562331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2878728"/>
        <c:axId val="308459872"/>
      </c:barChart>
      <c:catAx>
        <c:axId val="432878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08459872"/>
        <c:crosses val="autoZero"/>
        <c:auto val="1"/>
        <c:lblAlgn val="ctr"/>
        <c:lblOffset val="100"/>
        <c:noMultiLvlLbl val="0"/>
      </c:catAx>
      <c:valAx>
        <c:axId val="308459872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32878728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err="1"/>
              <a:t>Andelen</a:t>
            </a:r>
            <a:r>
              <a:rPr lang="en-US" sz="2000" b="1" dirty="0"/>
              <a:t> </a:t>
            </a:r>
            <a:r>
              <a:rPr lang="en-US" sz="2000" b="1" dirty="0" err="1"/>
              <a:t>elever</a:t>
            </a:r>
            <a:r>
              <a:rPr lang="en-US" sz="2000" b="1" dirty="0"/>
              <a:t> i gymnasiet </a:t>
            </a:r>
            <a:r>
              <a:rPr lang="en-US" sz="2000" b="1" dirty="0" err="1"/>
              <a:t>år</a:t>
            </a:r>
            <a:r>
              <a:rPr lang="en-US" sz="2000" b="1" dirty="0"/>
              <a:t> 2 </a:t>
            </a:r>
            <a:r>
              <a:rPr lang="en-US" sz="2000" b="1" dirty="0" err="1"/>
              <a:t>som</a:t>
            </a:r>
            <a:r>
              <a:rPr lang="en-US" sz="2000" b="1" dirty="0"/>
              <a:t> </a:t>
            </a:r>
            <a:r>
              <a:rPr lang="en-US" sz="2000" b="1" dirty="0" err="1"/>
              <a:t>någon</a:t>
            </a:r>
            <a:r>
              <a:rPr lang="en-US" sz="2000" b="1" dirty="0"/>
              <a:t> </a:t>
            </a:r>
            <a:r>
              <a:rPr lang="en-US" sz="2000" b="1" dirty="0" err="1"/>
              <a:t>gång</a:t>
            </a:r>
            <a:r>
              <a:rPr lang="en-US" sz="2000" b="1" dirty="0"/>
              <a:t> </a:t>
            </a:r>
          </a:p>
          <a:p>
            <a:pPr>
              <a:defRPr sz="2000" b="1"/>
            </a:pPr>
            <a:r>
              <a:rPr lang="en-US" sz="2000" b="1" dirty="0" err="1"/>
              <a:t>använt</a:t>
            </a:r>
            <a:r>
              <a:rPr lang="en-US" sz="2000" b="1" dirty="0"/>
              <a:t> </a:t>
            </a:r>
            <a:r>
              <a:rPr lang="en-US" sz="2000" b="1" dirty="0" err="1"/>
              <a:t>anabola</a:t>
            </a:r>
            <a:r>
              <a:rPr lang="en-US" sz="2000" b="1" dirty="0"/>
              <a:t> </a:t>
            </a:r>
            <a:r>
              <a:rPr lang="en-US" sz="2000" b="1" dirty="0" err="1"/>
              <a:t>steroider</a:t>
            </a:r>
            <a:endParaRPr lang="en-US" sz="2000" b="1" dirty="0"/>
          </a:p>
          <a:p>
            <a:pPr>
              <a:defRPr sz="2000" b="1"/>
            </a:pPr>
            <a:r>
              <a:rPr lang="en-US" sz="2000" b="1" baseline="0" dirty="0"/>
              <a:t>Värmland med </a:t>
            </a:r>
            <a:r>
              <a:rPr lang="en-US" sz="2000" b="1" baseline="0" dirty="0" err="1"/>
              <a:t>kommuner</a:t>
            </a:r>
            <a:r>
              <a:rPr lang="en-US" sz="2000" b="1" baseline="0" dirty="0"/>
              <a:t> </a:t>
            </a:r>
            <a:r>
              <a:rPr lang="en-US" sz="2000" b="1" baseline="0" dirty="0" err="1"/>
              <a:t>år</a:t>
            </a:r>
            <a:r>
              <a:rPr lang="en-US" sz="2000" b="1" baseline="0" dirty="0"/>
              <a:t> 2017, </a:t>
            </a:r>
            <a:r>
              <a:rPr lang="en-US" sz="2000" b="1" baseline="0" dirty="0" err="1"/>
              <a:t>riket</a:t>
            </a:r>
            <a:r>
              <a:rPr lang="en-US" sz="2000" b="1" baseline="0" dirty="0"/>
              <a:t> </a:t>
            </a:r>
            <a:r>
              <a:rPr lang="en-US" sz="2000" b="1" baseline="0" dirty="0" err="1"/>
              <a:t>år</a:t>
            </a:r>
            <a:r>
              <a:rPr lang="en-US" sz="2000" b="1" baseline="0" dirty="0"/>
              <a:t> 2016</a:t>
            </a:r>
            <a:endParaRPr lang="en-US" sz="20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AAS!$B$24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AAS!$A$25:$A$42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AAS!$B$25:$B$42</c:f>
              <c:numCache>
                <c:formatCode>General</c:formatCode>
                <c:ptCount val="18"/>
                <c:pt idx="0">
                  <c:v>1</c:v>
                </c:pt>
                <c:pt idx="2">
                  <c:v>0</c:v>
                </c:pt>
                <c:pt idx="3">
                  <c:v>2</c:v>
                </c:pt>
                <c:pt idx="5">
                  <c:v>0</c:v>
                </c:pt>
                <c:pt idx="6">
                  <c:v>0</c:v>
                </c:pt>
                <c:pt idx="7" formatCode="0">
                  <c:v>0.8</c:v>
                </c:pt>
                <c:pt idx="8">
                  <c:v>0</c:v>
                </c:pt>
                <c:pt idx="9">
                  <c:v>0</c:v>
                </c:pt>
                <c:pt idx="11">
                  <c:v>0</c:v>
                </c:pt>
                <c:pt idx="12" formatCode="0">
                  <c:v>1.1000000000000001</c:v>
                </c:pt>
                <c:pt idx="16" formatCode="0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92-46ED-9908-C0E131780262}"/>
            </c:ext>
          </c:extLst>
        </c:ser>
        <c:ser>
          <c:idx val="1"/>
          <c:order val="1"/>
          <c:tx>
            <c:strRef>
              <c:f>AAS!$C$24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AAS!$A$25:$A$42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AAS!$C$25:$C$42</c:f>
              <c:numCache>
                <c:formatCode>General</c:formatCode>
                <c:ptCount val="18"/>
                <c:pt idx="16" formatCode="0">
                  <c:v>0.9</c:v>
                </c:pt>
                <c:pt idx="17" formatCode="0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92-46ED-9908-C0E131780262}"/>
            </c:ext>
          </c:extLst>
        </c:ser>
        <c:ser>
          <c:idx val="2"/>
          <c:order val="2"/>
          <c:tx>
            <c:strRef>
              <c:f>AAS!$D$24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AAS!$A$25:$A$42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AAS!$D$25:$D$42</c:f>
              <c:numCache>
                <c:formatCode>General</c:formatCode>
                <c:ptCount val="18"/>
                <c:pt idx="16" formatCode="0">
                  <c:v>0</c:v>
                </c:pt>
                <c:pt idx="17" formatCode="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092-46ED-9908-C0E13178026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0003720"/>
        <c:axId val="460004048"/>
      </c:barChart>
      <c:catAx>
        <c:axId val="460003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220000" spcFirstLastPara="1" vertOverflow="ellipsis" wrap="square" anchor="t" anchorCtr="0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4048"/>
        <c:crosses val="autoZero"/>
        <c:auto val="1"/>
        <c:lblAlgn val="ctr"/>
        <c:lblOffset val="100"/>
        <c:noMultiLvlLbl val="0"/>
      </c:catAx>
      <c:valAx>
        <c:axId val="460004048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372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Andelen</a:t>
            </a:r>
            <a:r>
              <a:rPr lang="en-US" dirty="0"/>
              <a:t> </a:t>
            </a:r>
            <a:r>
              <a:rPr lang="en-US" dirty="0" err="1"/>
              <a:t>elever</a:t>
            </a:r>
            <a:r>
              <a:rPr lang="en-US" dirty="0"/>
              <a:t> i gymnasiet </a:t>
            </a:r>
            <a:r>
              <a:rPr lang="en-US" dirty="0" err="1"/>
              <a:t>år</a:t>
            </a:r>
            <a:r>
              <a:rPr lang="en-US" dirty="0"/>
              <a:t> 2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sniffat</a:t>
            </a:r>
            <a:r>
              <a:rPr lang="en-US" dirty="0"/>
              <a:t>/</a:t>
            </a:r>
            <a:r>
              <a:rPr lang="en-US" dirty="0" err="1"/>
              <a:t>boffat</a:t>
            </a:r>
            <a:r>
              <a:rPr lang="en-US" dirty="0"/>
              <a:t> </a:t>
            </a:r>
          </a:p>
          <a:p>
            <a:pPr>
              <a:defRPr sz="2000" b="1"/>
            </a:pPr>
            <a:r>
              <a:rPr lang="en-US" dirty="0" err="1"/>
              <a:t>någon</a:t>
            </a:r>
            <a:r>
              <a:rPr lang="en-US" dirty="0"/>
              <a:t> </a:t>
            </a:r>
            <a:r>
              <a:rPr lang="en-US" dirty="0" err="1"/>
              <a:t>gång</a:t>
            </a:r>
            <a:r>
              <a:rPr lang="en-US" dirty="0"/>
              <a:t> de </a:t>
            </a:r>
            <a:r>
              <a:rPr lang="en-US" dirty="0" err="1"/>
              <a:t>senaste</a:t>
            </a:r>
            <a:r>
              <a:rPr lang="en-US" dirty="0"/>
              <a:t> 12 </a:t>
            </a:r>
            <a:r>
              <a:rPr lang="en-US" dirty="0" err="1"/>
              <a:t>månaderna</a:t>
            </a:r>
            <a:r>
              <a:rPr lang="en-US" dirty="0"/>
              <a:t> </a:t>
            </a:r>
          </a:p>
          <a:p>
            <a:pPr>
              <a:defRPr sz="2000" b="1"/>
            </a:pPr>
            <a:r>
              <a:rPr lang="en-US" dirty="0"/>
              <a:t>Värmland </a:t>
            </a:r>
            <a:r>
              <a:rPr lang="en-US" dirty="0" err="1"/>
              <a:t>år</a:t>
            </a:r>
            <a:r>
              <a:rPr lang="en-US" dirty="0"/>
              <a:t> 2017, </a:t>
            </a:r>
            <a:r>
              <a:rPr lang="en-US" dirty="0" err="1"/>
              <a:t>riket</a:t>
            </a:r>
            <a:r>
              <a:rPr lang="en-US" dirty="0"/>
              <a:t> </a:t>
            </a:r>
            <a:r>
              <a:rPr lang="en-US" dirty="0" err="1"/>
              <a:t>år</a:t>
            </a:r>
            <a:r>
              <a:rPr lang="en-US" dirty="0"/>
              <a:t> 2016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sniffat!$B$23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sniffat!$A$24:$A$41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sniffat!$B$24:$B$41</c:f>
              <c:numCache>
                <c:formatCode>General</c:formatCode>
                <c:ptCount val="18"/>
                <c:pt idx="0" formatCode="0">
                  <c:v>1</c:v>
                </c:pt>
                <c:pt idx="2" formatCode="0">
                  <c:v>6.5</c:v>
                </c:pt>
                <c:pt idx="3" formatCode="0">
                  <c:v>0</c:v>
                </c:pt>
                <c:pt idx="5" formatCode="0">
                  <c:v>0</c:v>
                </c:pt>
                <c:pt idx="6" formatCode="0">
                  <c:v>3.1</c:v>
                </c:pt>
                <c:pt idx="7" formatCode="0">
                  <c:v>3</c:v>
                </c:pt>
                <c:pt idx="8" formatCode="0">
                  <c:v>2.7</c:v>
                </c:pt>
                <c:pt idx="9" formatCode="0">
                  <c:v>0</c:v>
                </c:pt>
                <c:pt idx="11" formatCode="0">
                  <c:v>0</c:v>
                </c:pt>
                <c:pt idx="12" formatCode="0">
                  <c:v>3.2</c:v>
                </c:pt>
                <c:pt idx="16" formatCode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10-4C87-93F4-E3584F1E86A5}"/>
            </c:ext>
          </c:extLst>
        </c:ser>
        <c:ser>
          <c:idx val="1"/>
          <c:order val="1"/>
          <c:tx>
            <c:strRef>
              <c:f>sniffat!$C$23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sniffat!$A$24:$A$41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sniffat!$C$24:$C$41</c:f>
              <c:numCache>
                <c:formatCode>General</c:formatCode>
                <c:ptCount val="18"/>
                <c:pt idx="16">
                  <c:v>2</c:v>
                </c:pt>
                <c:pt idx="1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10-4C87-93F4-E3584F1E86A5}"/>
            </c:ext>
          </c:extLst>
        </c:ser>
        <c:ser>
          <c:idx val="2"/>
          <c:order val="2"/>
          <c:tx>
            <c:strRef>
              <c:f>sniffat!$D$23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sniffat!$A$24:$A$41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sniffat!$D$24:$D$41</c:f>
              <c:numCache>
                <c:formatCode>General</c:formatCode>
                <c:ptCount val="18"/>
                <c:pt idx="16">
                  <c:v>2</c:v>
                </c:pt>
                <c:pt idx="1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10-4C87-93F4-E3584F1E86A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0003720"/>
        <c:axId val="460004048"/>
      </c:barChart>
      <c:catAx>
        <c:axId val="460003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t" anchorCtr="0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4048"/>
        <c:crosses val="autoZero"/>
        <c:auto val="1"/>
        <c:lblAlgn val="l"/>
        <c:lblOffset val="100"/>
        <c:noMultiLvlLbl val="0"/>
      </c:catAx>
      <c:valAx>
        <c:axId val="460004048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372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err="1"/>
              <a:t>Andelen</a:t>
            </a:r>
            <a:r>
              <a:rPr lang="en-US" sz="2000" b="1" dirty="0"/>
              <a:t> </a:t>
            </a:r>
            <a:r>
              <a:rPr lang="en-US" sz="2000" b="1" dirty="0" err="1"/>
              <a:t>elever</a:t>
            </a:r>
            <a:r>
              <a:rPr lang="en-US" sz="2000" b="1" dirty="0"/>
              <a:t> i gymnasiet </a:t>
            </a:r>
            <a:r>
              <a:rPr lang="en-US" sz="2000" b="1" dirty="0" err="1"/>
              <a:t>år</a:t>
            </a:r>
            <a:r>
              <a:rPr lang="en-US" sz="2000" b="1" dirty="0"/>
              <a:t> 2 </a:t>
            </a:r>
            <a:r>
              <a:rPr lang="en-US" sz="2000" b="1" dirty="0" err="1"/>
              <a:t>som</a:t>
            </a:r>
            <a:r>
              <a:rPr lang="en-US" sz="2000" b="1" dirty="0"/>
              <a:t> </a:t>
            </a:r>
            <a:r>
              <a:rPr lang="en-US" sz="2000" b="1" dirty="0" err="1"/>
              <a:t>använt</a:t>
            </a:r>
            <a:r>
              <a:rPr lang="en-US" sz="2000" b="1" dirty="0"/>
              <a:t> </a:t>
            </a:r>
            <a:r>
              <a:rPr lang="en-US" sz="2000" b="1" u="none" dirty="0" err="1"/>
              <a:t>receptbelagda</a:t>
            </a:r>
            <a:r>
              <a:rPr lang="en-US" sz="2000" b="1" u="none" dirty="0"/>
              <a:t> </a:t>
            </a:r>
            <a:r>
              <a:rPr lang="en-US" sz="2000" b="1" u="none" dirty="0" err="1"/>
              <a:t>sömn</a:t>
            </a:r>
            <a:r>
              <a:rPr lang="en-US" sz="2000" b="1" u="none" dirty="0"/>
              <a:t>- /</a:t>
            </a:r>
            <a:r>
              <a:rPr lang="en-US" sz="2000" b="1" u="none" dirty="0" err="1"/>
              <a:t>lugnande</a:t>
            </a:r>
            <a:r>
              <a:rPr lang="en-US" sz="2000" b="1" u="none" dirty="0"/>
              <a:t> </a:t>
            </a:r>
            <a:r>
              <a:rPr lang="en-US" sz="2000" b="1" u="none" dirty="0" err="1"/>
              <a:t>medel</a:t>
            </a:r>
            <a:r>
              <a:rPr lang="en-US" sz="2000" b="1" u="none" dirty="0"/>
              <a:t> </a:t>
            </a:r>
            <a:r>
              <a:rPr lang="en-US" sz="2000" b="1" u="sng" dirty="0" err="1"/>
              <a:t>utan</a:t>
            </a:r>
            <a:r>
              <a:rPr lang="en-US" sz="2000" b="1" u="sng" dirty="0"/>
              <a:t> ordination </a:t>
            </a:r>
            <a:r>
              <a:rPr lang="en-US" sz="2000" b="1" u="none" dirty="0" err="1"/>
              <a:t>senaste</a:t>
            </a:r>
            <a:r>
              <a:rPr lang="en-US" sz="2000" b="1" u="none" dirty="0"/>
              <a:t> 12 </a:t>
            </a:r>
            <a:r>
              <a:rPr lang="en-US" sz="2000" b="1" u="none" dirty="0" err="1"/>
              <a:t>månaderna</a:t>
            </a:r>
            <a:endParaRPr lang="en-US" sz="2000" b="1" u="none" dirty="0"/>
          </a:p>
          <a:p>
            <a:pPr>
              <a:defRPr sz="2000" b="1"/>
            </a:pPr>
            <a:r>
              <a:rPr lang="en-US" sz="2000" b="1" dirty="0"/>
              <a:t>Värmland </a:t>
            </a:r>
            <a:r>
              <a:rPr lang="en-US" sz="2000" b="1" dirty="0" err="1"/>
              <a:t>år</a:t>
            </a:r>
            <a:r>
              <a:rPr lang="en-US" sz="2000" b="1" dirty="0"/>
              <a:t> 2017, </a:t>
            </a:r>
            <a:r>
              <a:rPr lang="en-US" sz="2000" b="1" dirty="0" err="1"/>
              <a:t>riket</a:t>
            </a:r>
            <a:r>
              <a:rPr lang="en-US" sz="2000" b="1" dirty="0"/>
              <a:t> </a:t>
            </a:r>
            <a:r>
              <a:rPr lang="en-US" sz="2000" b="1" dirty="0" err="1"/>
              <a:t>år</a:t>
            </a:r>
            <a:r>
              <a:rPr lang="en-US" sz="2000" b="1" dirty="0"/>
              <a:t> 2016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'receptbelgda sömnmedel'!$D$28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rgbClr val="F7964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'receptbelgda sömnmedel'!$C$29:$C$30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'receptbelgda sömnmedel'!$D$29:$D$30</c:f>
              <c:numCache>
                <c:formatCode>General</c:formatCode>
                <c:ptCount val="2"/>
                <c:pt idx="0">
                  <c:v>3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DB-47B1-BDA4-415365A9CDEB}"/>
            </c:ext>
          </c:extLst>
        </c:ser>
        <c:ser>
          <c:idx val="1"/>
          <c:order val="1"/>
          <c:tx>
            <c:strRef>
              <c:f>'receptbelgda sömnmedel'!$E$28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'receptbelgda sömnmedel'!$C$29:$C$30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'receptbelgda sömnmedel'!$E$29:$E$30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DB-47B1-BDA4-415365A9CDE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21602304"/>
        <c:axId val="521601320"/>
      </c:barChart>
      <c:catAx>
        <c:axId val="52160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1601320"/>
        <c:crosses val="autoZero"/>
        <c:auto val="1"/>
        <c:lblAlgn val="ctr"/>
        <c:lblOffset val="100"/>
        <c:noMultiLvlLbl val="0"/>
      </c:catAx>
      <c:valAx>
        <c:axId val="521601320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1602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/>
              <a:t>Andelen</a:t>
            </a:r>
            <a:r>
              <a:rPr lang="en-US" b="1" dirty="0"/>
              <a:t> </a:t>
            </a:r>
            <a:r>
              <a:rPr lang="en-US" b="1" dirty="0" err="1"/>
              <a:t>elever</a:t>
            </a:r>
            <a:r>
              <a:rPr lang="en-US" b="1" dirty="0"/>
              <a:t> i gymnasiet </a:t>
            </a:r>
            <a:r>
              <a:rPr lang="en-US" b="1" dirty="0" err="1"/>
              <a:t>år</a:t>
            </a:r>
            <a:r>
              <a:rPr lang="en-US" b="1" dirty="0"/>
              <a:t> 2 </a:t>
            </a:r>
            <a:r>
              <a:rPr lang="en-US" b="1" dirty="0" err="1"/>
              <a:t>som</a:t>
            </a:r>
            <a:r>
              <a:rPr lang="en-US" b="1" dirty="0"/>
              <a:t> </a:t>
            </a:r>
            <a:r>
              <a:rPr lang="en-US" b="1" dirty="0" err="1"/>
              <a:t>använt</a:t>
            </a:r>
            <a:r>
              <a:rPr lang="en-US" b="1" dirty="0"/>
              <a:t> </a:t>
            </a:r>
            <a:r>
              <a:rPr lang="en-US" b="1" u="none" dirty="0" err="1"/>
              <a:t>receptbelagda</a:t>
            </a:r>
            <a:r>
              <a:rPr lang="en-US" b="1" u="none" dirty="0"/>
              <a:t> </a:t>
            </a:r>
            <a:r>
              <a:rPr lang="en-US" b="1" u="none" dirty="0" err="1"/>
              <a:t>smärtstillande</a:t>
            </a:r>
            <a:r>
              <a:rPr lang="en-US" b="1" u="none" dirty="0"/>
              <a:t> </a:t>
            </a:r>
            <a:r>
              <a:rPr lang="en-US" b="1" dirty="0" err="1"/>
              <a:t>medel</a:t>
            </a:r>
            <a:r>
              <a:rPr lang="en-US" b="1" dirty="0"/>
              <a:t> </a:t>
            </a:r>
            <a:r>
              <a:rPr lang="en-US" b="1" u="sng" dirty="0" err="1"/>
              <a:t>utan</a:t>
            </a:r>
            <a:r>
              <a:rPr lang="en-US" b="1" u="sng" dirty="0"/>
              <a:t> ordination </a:t>
            </a:r>
            <a:r>
              <a:rPr lang="en-US" b="1" dirty="0" err="1"/>
              <a:t>senaste</a:t>
            </a:r>
            <a:r>
              <a:rPr lang="en-US" b="1" dirty="0"/>
              <a:t> 12 </a:t>
            </a:r>
            <a:r>
              <a:rPr lang="en-US" b="1" dirty="0" err="1"/>
              <a:t>månaderna</a:t>
            </a:r>
            <a:r>
              <a:rPr lang="en-US" b="1" dirty="0"/>
              <a:t> Värmland </a:t>
            </a:r>
            <a:r>
              <a:rPr lang="en-US" b="1" dirty="0" err="1"/>
              <a:t>år</a:t>
            </a:r>
            <a:r>
              <a:rPr lang="en-US" b="1" dirty="0"/>
              <a:t> 2017, </a:t>
            </a:r>
            <a:r>
              <a:rPr lang="en-US" b="1" dirty="0" err="1"/>
              <a:t>riket</a:t>
            </a:r>
            <a:r>
              <a:rPr lang="en-US" b="1" dirty="0"/>
              <a:t> </a:t>
            </a:r>
            <a:r>
              <a:rPr lang="en-US" b="1" dirty="0" err="1"/>
              <a:t>år</a:t>
            </a:r>
            <a:r>
              <a:rPr lang="en-US" b="1" dirty="0"/>
              <a:t> 2016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'receptbelagda smärtstillande'!$C$27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rgbClr val="F7964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'receptbelagda smärtstillande'!$B$28:$B$29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'receptbelagda smärtstillande'!$C$28:$C$29</c:f>
              <c:numCache>
                <c:formatCode>General</c:formatCode>
                <c:ptCount val="2"/>
                <c:pt idx="0">
                  <c:v>3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7C-4BD5-89ED-A90C32C15373}"/>
            </c:ext>
          </c:extLst>
        </c:ser>
        <c:ser>
          <c:idx val="1"/>
          <c:order val="1"/>
          <c:tx>
            <c:strRef>
              <c:f>'receptbelagda smärtstillande'!$D$27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'receptbelagda smärtstillande'!$B$28:$B$29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'receptbelagda smärtstillande'!$D$28:$D$29</c:f>
              <c:numCache>
                <c:formatCode>General</c:formatCode>
                <c:ptCount val="2"/>
                <c:pt idx="0">
                  <c:v>5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7C-4BD5-89ED-A90C32C1537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95290184"/>
        <c:axId val="595288544"/>
      </c:barChart>
      <c:catAx>
        <c:axId val="595290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5288544"/>
        <c:crosses val="autoZero"/>
        <c:auto val="1"/>
        <c:lblAlgn val="ctr"/>
        <c:lblOffset val="100"/>
        <c:noMultiLvlLbl val="0"/>
      </c:catAx>
      <c:valAx>
        <c:axId val="595288544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5290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/>
              <a:t>Andelen</a:t>
            </a:r>
            <a:r>
              <a:rPr lang="en-US" b="1" dirty="0"/>
              <a:t> </a:t>
            </a:r>
            <a:r>
              <a:rPr lang="en-US" b="1" dirty="0" err="1"/>
              <a:t>elever</a:t>
            </a:r>
            <a:r>
              <a:rPr lang="en-US" b="1" dirty="0"/>
              <a:t> i </a:t>
            </a:r>
            <a:r>
              <a:rPr lang="en-US" b="1" dirty="0" err="1"/>
              <a:t>gymn</a:t>
            </a:r>
            <a:r>
              <a:rPr lang="en-US" b="1" dirty="0"/>
              <a:t> </a:t>
            </a:r>
            <a:r>
              <a:rPr lang="en-US" b="1" dirty="0" err="1"/>
              <a:t>år</a:t>
            </a:r>
            <a:r>
              <a:rPr lang="en-US" b="1" dirty="0"/>
              <a:t> 2 </a:t>
            </a:r>
            <a:r>
              <a:rPr lang="en-US" b="1" dirty="0" err="1"/>
              <a:t>kan</a:t>
            </a:r>
            <a:r>
              <a:rPr lang="en-US" b="1" dirty="0"/>
              <a:t> </a:t>
            </a:r>
            <a:r>
              <a:rPr lang="en-US" b="1" dirty="0" err="1"/>
              <a:t>få</a:t>
            </a:r>
            <a:r>
              <a:rPr lang="en-US" b="1" dirty="0"/>
              <a:t> tag </a:t>
            </a:r>
            <a:r>
              <a:rPr lang="en-US" b="1" dirty="0" err="1"/>
              <a:t>på</a:t>
            </a:r>
            <a:r>
              <a:rPr lang="en-US" b="1" dirty="0"/>
              <a:t> </a:t>
            </a:r>
            <a:r>
              <a:rPr lang="en-US" b="1" dirty="0" err="1"/>
              <a:t>följande</a:t>
            </a:r>
            <a:r>
              <a:rPr lang="en-US" b="1" dirty="0"/>
              <a:t> </a:t>
            </a:r>
            <a:r>
              <a:rPr lang="en-US" b="1" dirty="0" err="1"/>
              <a:t>inom</a:t>
            </a:r>
            <a:r>
              <a:rPr lang="en-US" b="1" dirty="0"/>
              <a:t> 24 </a:t>
            </a:r>
            <a:r>
              <a:rPr lang="en-US" b="1" dirty="0" err="1"/>
              <a:t>timmar</a:t>
            </a:r>
            <a:r>
              <a:rPr lang="en-US" b="1" dirty="0"/>
              <a:t>… Värmland </a:t>
            </a:r>
            <a:r>
              <a:rPr lang="en-US" b="1" dirty="0" err="1"/>
              <a:t>år</a:t>
            </a:r>
            <a:r>
              <a:rPr lang="en-US" b="1" dirty="0"/>
              <a:t> 2017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0.10815866648425657"/>
          <c:y val="0.18875533189914925"/>
          <c:w val="0.8758077614883929"/>
          <c:h val="0.6450653210249366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'få tag på 24 tim'!$A$12:$A$15</c:f>
              <c:strCache>
                <c:ptCount val="4"/>
                <c:pt idx="0">
                  <c:v>Alkohol</c:v>
                </c:pt>
                <c:pt idx="1">
                  <c:v>Cigaretter</c:v>
                </c:pt>
                <c:pt idx="2">
                  <c:v>Narkotika</c:v>
                </c:pt>
                <c:pt idx="3">
                  <c:v>Anabola steroider</c:v>
                </c:pt>
              </c:strCache>
            </c:strRef>
          </c:cat>
          <c:val>
            <c:numRef>
              <c:f>'få tag på 24 tim'!$B$12:$B$15</c:f>
              <c:numCache>
                <c:formatCode>General</c:formatCode>
                <c:ptCount val="4"/>
                <c:pt idx="0">
                  <c:v>67</c:v>
                </c:pt>
                <c:pt idx="1">
                  <c:v>66</c:v>
                </c:pt>
                <c:pt idx="2">
                  <c:v>24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C5-49FF-8D78-D837A5459B4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03019880"/>
        <c:axId val="503020536"/>
      </c:barChart>
      <c:catAx>
        <c:axId val="503019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03020536"/>
        <c:crosses val="autoZero"/>
        <c:auto val="1"/>
        <c:lblAlgn val="ctr"/>
        <c:lblOffset val="100"/>
        <c:noMultiLvlLbl val="0"/>
      </c:catAx>
      <c:valAx>
        <c:axId val="50302053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0301988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Andelen elever i gymnasiet år 2 som tycker att det är måttlig eller stor risk för människors hälsa att...</a:t>
            </a:r>
          </a:p>
          <a:p>
            <a:pPr>
              <a:defRPr b="1"/>
            </a:pPr>
            <a:r>
              <a:rPr lang="en-US" b="1"/>
              <a:t>Värmland år 2017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'risk för skada'!$B$9</c:f>
              <c:strCache>
                <c:ptCount val="1"/>
                <c:pt idx="0">
                  <c:v>Gy åk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'risk för skada'!$A$10:$A$14</c:f>
              <c:strCache>
                <c:ptCount val="5"/>
                <c:pt idx="0">
                  <c:v>Riskfyllt röka varje dag</c:v>
                </c:pt>
                <c:pt idx="1">
                  <c:v>Riskfyllt snusa varje dag</c:v>
                </c:pt>
                <c:pt idx="2">
                  <c:v>Riskfyllt berusad varje helg</c:v>
                </c:pt>
                <c:pt idx="3">
                  <c:v>Riskfyllt prova cannabis</c:v>
                </c:pt>
                <c:pt idx="4">
                  <c:v>Riskfyllt regelbundet använda cannabis</c:v>
                </c:pt>
              </c:strCache>
            </c:strRef>
          </c:cat>
          <c:val>
            <c:numRef>
              <c:f>'risk för skada'!$B$10:$B$14</c:f>
              <c:numCache>
                <c:formatCode>General</c:formatCode>
                <c:ptCount val="5"/>
                <c:pt idx="0">
                  <c:v>68</c:v>
                </c:pt>
                <c:pt idx="1">
                  <c:v>51</c:v>
                </c:pt>
                <c:pt idx="2">
                  <c:v>76</c:v>
                </c:pt>
                <c:pt idx="3">
                  <c:v>53</c:v>
                </c:pt>
                <c:pt idx="4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B0-49E0-8EB8-927881CE495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03227032"/>
        <c:axId val="403229656"/>
      </c:barChart>
      <c:catAx>
        <c:axId val="403227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03229656"/>
        <c:crosses val="autoZero"/>
        <c:auto val="1"/>
        <c:lblAlgn val="ctr"/>
        <c:lblOffset val="100"/>
        <c:noMultiLvlLbl val="0"/>
      </c:catAx>
      <c:valAx>
        <c:axId val="40322965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0322703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dirty="0"/>
              <a:t>Andelen elever i</a:t>
            </a:r>
            <a:r>
              <a:rPr lang="sv-SE" baseline="0" dirty="0"/>
              <a:t> gymnasiet år 2, Värmland år 2017</a:t>
            </a:r>
          </a:p>
          <a:p>
            <a:pPr>
              <a:defRPr sz="2000" b="1"/>
            </a:pPr>
            <a:r>
              <a:rPr lang="sv-SE" dirty="0"/>
              <a:t>Om jag blir erbjuden narkotika säger jag...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'om erbjuden...'!$B$10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'om erbjuden...'!$A$11:$A$14</c:f>
              <c:strCache>
                <c:ptCount val="4"/>
                <c:pt idx="0">
                  <c:v>Ja</c:v>
                </c:pt>
                <c:pt idx="1">
                  <c:v>Kanske ja</c:v>
                </c:pt>
                <c:pt idx="2">
                  <c:v>Troligen nej</c:v>
                </c:pt>
                <c:pt idx="3">
                  <c:v>Bestämt nej</c:v>
                </c:pt>
              </c:strCache>
            </c:strRef>
          </c:cat>
          <c:val>
            <c:numRef>
              <c:f>'om erbjuden...'!$B$11:$B$14</c:f>
              <c:numCache>
                <c:formatCode>0</c:formatCode>
                <c:ptCount val="4"/>
                <c:pt idx="0">
                  <c:v>0.9</c:v>
                </c:pt>
                <c:pt idx="1">
                  <c:v>3.3</c:v>
                </c:pt>
                <c:pt idx="2">
                  <c:v>11.5</c:v>
                </c:pt>
                <c:pt idx="3">
                  <c:v>84.3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61-4C8C-B1CA-3B3E0807620D}"/>
            </c:ext>
          </c:extLst>
        </c:ser>
        <c:ser>
          <c:idx val="1"/>
          <c:order val="1"/>
          <c:tx>
            <c:strRef>
              <c:f>'om erbjuden...'!$C$10</c:f>
              <c:strCache>
                <c:ptCount val="1"/>
                <c:pt idx="0">
                  <c:v>Killar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'om erbjuden...'!$A$11:$A$14</c:f>
              <c:strCache>
                <c:ptCount val="4"/>
                <c:pt idx="0">
                  <c:v>Ja</c:v>
                </c:pt>
                <c:pt idx="1">
                  <c:v>Kanske ja</c:v>
                </c:pt>
                <c:pt idx="2">
                  <c:v>Troligen nej</c:v>
                </c:pt>
                <c:pt idx="3">
                  <c:v>Bestämt nej</c:v>
                </c:pt>
              </c:strCache>
            </c:strRef>
          </c:cat>
          <c:val>
            <c:numRef>
              <c:f>'om erbjuden...'!$C$11:$C$14</c:f>
              <c:numCache>
                <c:formatCode>0</c:formatCode>
                <c:ptCount val="4"/>
                <c:pt idx="0">
                  <c:v>1.4</c:v>
                </c:pt>
                <c:pt idx="1">
                  <c:v>4.5</c:v>
                </c:pt>
                <c:pt idx="2">
                  <c:v>13.5</c:v>
                </c:pt>
                <c:pt idx="3">
                  <c:v>80.599999999999994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61-4C8C-B1CA-3B3E0807620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7394944"/>
        <c:axId val="497392320"/>
      </c:barChart>
      <c:catAx>
        <c:axId val="497394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2320"/>
        <c:crosses val="autoZero"/>
        <c:auto val="1"/>
        <c:lblAlgn val="ctr"/>
        <c:lblOffset val="100"/>
        <c:noMultiLvlLbl val="0"/>
      </c:catAx>
      <c:valAx>
        <c:axId val="497392320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 dirty="0"/>
                  <a:t>Procent</a:t>
                </a:r>
              </a:p>
            </c:rich>
          </c:tx>
          <c:layout>
            <c:manualLayout>
              <c:xMode val="edge"/>
              <c:yMode val="edge"/>
              <c:x val="0.61574581990889887"/>
              <c:y val="0.8152072846606787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4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sv-SE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Hur</a:t>
            </a:r>
            <a:r>
              <a:rPr lang="en-US" dirty="0"/>
              <a:t> </a:t>
            </a:r>
            <a:r>
              <a:rPr lang="en-US" dirty="0" err="1"/>
              <a:t>får</a:t>
            </a:r>
            <a:r>
              <a:rPr lang="en-US" dirty="0"/>
              <a:t> du </a:t>
            </a:r>
            <a:r>
              <a:rPr lang="en-US" dirty="0" err="1"/>
              <a:t>vanligtvis</a:t>
            </a:r>
            <a:r>
              <a:rPr lang="en-US" dirty="0"/>
              <a:t> tag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cigaretter</a:t>
            </a:r>
            <a:r>
              <a:rPr lang="en-US" dirty="0"/>
              <a:t>? </a:t>
            </a:r>
          </a:p>
          <a:p>
            <a:pPr>
              <a:defRPr sz="2000" b="1"/>
            </a:pPr>
            <a:r>
              <a:rPr lang="en-US" dirty="0"/>
              <a:t>gymnasiet </a:t>
            </a:r>
            <a:r>
              <a:rPr lang="en-US" dirty="0" err="1"/>
              <a:t>år</a:t>
            </a:r>
            <a:r>
              <a:rPr lang="en-US" dirty="0"/>
              <a:t> 2, </a:t>
            </a:r>
            <a:r>
              <a:rPr lang="en-US" dirty="0" err="1"/>
              <a:t>elever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ej</a:t>
            </a:r>
            <a:r>
              <a:rPr lang="en-US" dirty="0"/>
              <a:t> </a:t>
            </a:r>
            <a:r>
              <a:rPr lang="en-US" dirty="0" err="1"/>
              <a:t>fyllt</a:t>
            </a:r>
            <a:r>
              <a:rPr lang="en-US" dirty="0"/>
              <a:t> 18 </a:t>
            </a:r>
            <a:r>
              <a:rPr lang="en-US" dirty="0" err="1"/>
              <a:t>år</a:t>
            </a:r>
            <a:r>
              <a:rPr lang="en-US" dirty="0"/>
              <a:t>, Värmland </a:t>
            </a:r>
            <a:r>
              <a:rPr lang="en-US" dirty="0" err="1"/>
              <a:t>år</a:t>
            </a:r>
            <a:r>
              <a:rPr lang="en-US" dirty="0"/>
              <a:t> 2017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'köpa cigg'!$B$11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'köpa cigg'!$A$12:$A$16</c:f>
              <c:strCache>
                <c:ptCount val="5"/>
                <c:pt idx="0">
                  <c:v>Från föräldrar/vårdnadshavare</c:v>
                </c:pt>
                <c:pt idx="1">
                  <c:v>Försäljare smuggelcigaretter</c:v>
                </c:pt>
                <c:pt idx="2">
                  <c:v>Annan person</c:v>
                </c:pt>
                <c:pt idx="3">
                  <c:v>Köper själv</c:v>
                </c:pt>
                <c:pt idx="4">
                  <c:v>Från kompisar</c:v>
                </c:pt>
              </c:strCache>
            </c:strRef>
          </c:cat>
          <c:val>
            <c:numRef>
              <c:f>'köpa cigg'!$B$12:$B$16</c:f>
              <c:numCache>
                <c:formatCode>0</c:formatCode>
                <c:ptCount val="5"/>
                <c:pt idx="0">
                  <c:v>2.4</c:v>
                </c:pt>
                <c:pt idx="1">
                  <c:v>2.4</c:v>
                </c:pt>
                <c:pt idx="2">
                  <c:v>24.1</c:v>
                </c:pt>
                <c:pt idx="3">
                  <c:v>8</c:v>
                </c:pt>
                <c:pt idx="4">
                  <c:v>62.7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D6-47D3-8F7A-49B20BE55460}"/>
            </c:ext>
          </c:extLst>
        </c:ser>
        <c:ser>
          <c:idx val="1"/>
          <c:order val="1"/>
          <c:tx>
            <c:strRef>
              <c:f>'köpa cigg'!$C$11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'köpa cigg'!$A$12:$A$16</c:f>
              <c:strCache>
                <c:ptCount val="5"/>
                <c:pt idx="0">
                  <c:v>Från föräldrar/vårdnadshavare</c:v>
                </c:pt>
                <c:pt idx="1">
                  <c:v>Försäljare smuggelcigaretter</c:v>
                </c:pt>
                <c:pt idx="2">
                  <c:v>Annan person</c:v>
                </c:pt>
                <c:pt idx="3">
                  <c:v>Köper själv</c:v>
                </c:pt>
                <c:pt idx="4">
                  <c:v>Från kompisar</c:v>
                </c:pt>
              </c:strCache>
            </c:strRef>
          </c:cat>
          <c:val>
            <c:numRef>
              <c:f>'köpa cigg'!$C$12:$C$16</c:f>
              <c:numCache>
                <c:formatCode>0</c:formatCode>
                <c:ptCount val="5"/>
                <c:pt idx="0">
                  <c:v>0</c:v>
                </c:pt>
                <c:pt idx="1">
                  <c:v>1.6</c:v>
                </c:pt>
                <c:pt idx="2">
                  <c:v>21.9</c:v>
                </c:pt>
                <c:pt idx="3">
                  <c:v>25</c:v>
                </c:pt>
                <c:pt idx="4">
                  <c:v>51.6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D6-47D3-8F7A-49B20BE5546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7394944"/>
        <c:axId val="497392320"/>
      </c:barChart>
      <c:catAx>
        <c:axId val="497394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2320"/>
        <c:crosses val="autoZero"/>
        <c:auto val="1"/>
        <c:lblAlgn val="ctr"/>
        <c:lblOffset val="100"/>
        <c:noMultiLvlLbl val="0"/>
      </c:catAx>
      <c:valAx>
        <c:axId val="497392320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0.49184918719012388"/>
              <c:y val="0.8953907691848500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4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sv-SE"/>
    </a:p>
  </c:txPr>
  <c:externalData r:id="rId4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Var sätter du gränsen när det gäller cannabis? </a:t>
            </a:r>
          </a:p>
          <a:p>
            <a:pPr>
              <a:defRPr sz="2000" b="1"/>
            </a:pPr>
            <a:r>
              <a:rPr lang="en-US" dirty="0"/>
              <a:t>gymnasiet </a:t>
            </a:r>
            <a:r>
              <a:rPr lang="en-US" dirty="0" err="1"/>
              <a:t>år</a:t>
            </a:r>
            <a:r>
              <a:rPr lang="en-US" dirty="0"/>
              <a:t> 2, Värmland </a:t>
            </a:r>
            <a:r>
              <a:rPr lang="en-US" dirty="0" err="1"/>
              <a:t>år</a:t>
            </a:r>
            <a:r>
              <a:rPr lang="en-US" dirty="0"/>
              <a:t> 2017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'gräns cannabis'!$B$10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'gräns cannabis'!$A$11:$A$14</c:f>
              <c:strCache>
                <c:ptCount val="4"/>
                <c:pt idx="0">
                  <c:v>Tycker det är ok att röka varje helg</c:v>
                </c:pt>
                <c:pt idx="1">
                  <c:v>Tycker det är ok att röka ibland</c:v>
                </c:pt>
                <c:pt idx="2">
                  <c:v>Tycker det är ok att prova</c:v>
                </c:pt>
                <c:pt idx="3">
                  <c:v>Tycker man ska avstå</c:v>
                </c:pt>
              </c:strCache>
            </c:strRef>
          </c:cat>
          <c:val>
            <c:numRef>
              <c:f>'gräns cannabis'!$B$11:$B$14</c:f>
              <c:numCache>
                <c:formatCode>0</c:formatCode>
                <c:ptCount val="4"/>
                <c:pt idx="0">
                  <c:v>0.5</c:v>
                </c:pt>
                <c:pt idx="1">
                  <c:v>4.4000000000000004</c:v>
                </c:pt>
                <c:pt idx="2">
                  <c:v>12.3</c:v>
                </c:pt>
                <c:pt idx="3">
                  <c:v>82.8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E8-4E70-B19F-88F8CD7D6428}"/>
            </c:ext>
          </c:extLst>
        </c:ser>
        <c:ser>
          <c:idx val="1"/>
          <c:order val="1"/>
          <c:tx>
            <c:strRef>
              <c:f>'gräns cannabis'!$C$10</c:f>
              <c:strCache>
                <c:ptCount val="1"/>
                <c:pt idx="0">
                  <c:v>Killar </c:v>
                </c:pt>
              </c:strCache>
            </c:strRef>
          </c:tx>
          <c:spPr>
            <a:solidFill>
              <a:srgbClr val="F7964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'gräns cannabis'!$A$11:$A$14</c:f>
              <c:strCache>
                <c:ptCount val="4"/>
                <c:pt idx="0">
                  <c:v>Tycker det är ok att röka varje helg</c:v>
                </c:pt>
                <c:pt idx="1">
                  <c:v>Tycker det är ok att röka ibland</c:v>
                </c:pt>
                <c:pt idx="2">
                  <c:v>Tycker det är ok att prova</c:v>
                </c:pt>
                <c:pt idx="3">
                  <c:v>Tycker man ska avstå</c:v>
                </c:pt>
              </c:strCache>
            </c:strRef>
          </c:cat>
          <c:val>
            <c:numRef>
              <c:f>'gräns cannabis'!$C$11:$C$14</c:f>
              <c:numCache>
                <c:formatCode>0</c:formatCode>
                <c:ptCount val="4"/>
                <c:pt idx="0">
                  <c:v>2.4</c:v>
                </c:pt>
                <c:pt idx="1">
                  <c:v>7</c:v>
                </c:pt>
                <c:pt idx="2">
                  <c:v>19.600000000000001</c:v>
                </c:pt>
                <c:pt idx="3">
                  <c:v>70.900000000000006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E8-4E70-B19F-88F8CD7D642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7394944"/>
        <c:axId val="497392320"/>
      </c:barChart>
      <c:catAx>
        <c:axId val="497394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2320"/>
        <c:crosses val="autoZero"/>
        <c:auto val="1"/>
        <c:lblAlgn val="ctr"/>
        <c:lblOffset val="100"/>
        <c:noMultiLvlLbl val="0"/>
      </c:catAx>
      <c:valAx>
        <c:axId val="497392320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0.6477185308075013"/>
              <c:y val="0.8328296855904899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4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sv-SE"/>
    </a:p>
  </c:txPr>
  <c:externalData r:id="rId4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Andelen</a:t>
            </a:r>
            <a:r>
              <a:rPr lang="en-US" dirty="0"/>
              <a:t> </a:t>
            </a:r>
            <a:r>
              <a:rPr lang="en-US" dirty="0" err="1"/>
              <a:t>elever</a:t>
            </a:r>
            <a:r>
              <a:rPr lang="en-US" dirty="0"/>
              <a:t> i</a:t>
            </a:r>
            <a:r>
              <a:rPr lang="en-US" baseline="0" dirty="0"/>
              <a:t> </a:t>
            </a:r>
            <a:r>
              <a:rPr lang="en-US" dirty="0"/>
              <a:t>gymnasiet </a:t>
            </a:r>
            <a:r>
              <a:rPr lang="en-US" dirty="0" err="1"/>
              <a:t>år</a:t>
            </a:r>
            <a:r>
              <a:rPr lang="en-US" dirty="0"/>
              <a:t> 2, Värmland </a:t>
            </a:r>
            <a:r>
              <a:rPr lang="en-US" dirty="0" err="1"/>
              <a:t>år</a:t>
            </a:r>
            <a:r>
              <a:rPr lang="en-US" dirty="0"/>
              <a:t> 2017 </a:t>
            </a:r>
          </a:p>
          <a:p>
            <a:pPr>
              <a:defRPr sz="2000" b="1"/>
            </a:pPr>
            <a:r>
              <a:rPr lang="en-US" dirty="0"/>
              <a:t>“Det är upp till var och en om man vill använda</a:t>
            </a:r>
            <a:r>
              <a:rPr lang="en-US" baseline="0" dirty="0"/>
              <a:t> c</a:t>
            </a:r>
            <a:r>
              <a:rPr lang="en-US" dirty="0"/>
              <a:t>annabis”</a:t>
            </a:r>
          </a:p>
          <a:p>
            <a:pPr>
              <a:defRPr sz="2000" b="1"/>
            </a:pPr>
            <a:r>
              <a:rPr lang="en-US" dirty="0"/>
              <a:t>Jag </a:t>
            </a:r>
            <a:r>
              <a:rPr lang="en-US" dirty="0" err="1"/>
              <a:t>håller</a:t>
            </a:r>
            <a:r>
              <a:rPr lang="en-US" dirty="0"/>
              <a:t>…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'Upp till var och en'!$B$9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'Upp till var och en'!$A$10:$A$12</c:f>
              <c:strCache>
                <c:ptCount val="3"/>
                <c:pt idx="0">
                  <c:v>inte alls med</c:v>
                </c:pt>
                <c:pt idx="1">
                  <c:v>delvis med</c:v>
                </c:pt>
                <c:pt idx="2">
                  <c:v>helt med</c:v>
                </c:pt>
              </c:strCache>
            </c:strRef>
          </c:cat>
          <c:val>
            <c:numRef>
              <c:f>'Upp till var och en'!$B$10:$B$12</c:f>
              <c:numCache>
                <c:formatCode>0</c:formatCode>
                <c:ptCount val="3"/>
                <c:pt idx="0">
                  <c:v>26</c:v>
                </c:pt>
                <c:pt idx="1">
                  <c:v>50.4</c:v>
                </c:pt>
                <c:pt idx="2">
                  <c:v>23.7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2F-4DBC-909E-B56ACB3494B0}"/>
            </c:ext>
          </c:extLst>
        </c:ser>
        <c:ser>
          <c:idx val="1"/>
          <c:order val="1"/>
          <c:tx>
            <c:strRef>
              <c:f>'Upp till var och en'!$C$9</c:f>
              <c:strCache>
                <c:ptCount val="1"/>
                <c:pt idx="0">
                  <c:v>Killar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'Upp till var och en'!$A$10:$A$12</c:f>
              <c:strCache>
                <c:ptCount val="3"/>
                <c:pt idx="0">
                  <c:v>inte alls med</c:v>
                </c:pt>
                <c:pt idx="1">
                  <c:v>delvis med</c:v>
                </c:pt>
                <c:pt idx="2">
                  <c:v>helt med</c:v>
                </c:pt>
              </c:strCache>
            </c:strRef>
          </c:cat>
          <c:val>
            <c:numRef>
              <c:f>'Upp till var och en'!$C$10:$C$12</c:f>
              <c:numCache>
                <c:formatCode>0</c:formatCode>
                <c:ptCount val="3"/>
                <c:pt idx="0">
                  <c:v>30.9</c:v>
                </c:pt>
                <c:pt idx="1">
                  <c:v>36.200000000000003</c:v>
                </c:pt>
                <c:pt idx="2">
                  <c:v>32.9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2F-4DBC-909E-B56ACB3494B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7394944"/>
        <c:axId val="497392320"/>
      </c:barChart>
      <c:catAx>
        <c:axId val="497394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2320"/>
        <c:crosses val="autoZero"/>
        <c:auto val="1"/>
        <c:lblAlgn val="ctr"/>
        <c:lblOffset val="100"/>
        <c:noMultiLvlLbl val="0"/>
      </c:catAx>
      <c:valAx>
        <c:axId val="497392320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0.61427605149381159"/>
              <c:y val="0.9044941187090322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4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sv-SE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Andel</a:t>
            </a:r>
            <a:r>
              <a:rPr lang="en-US" dirty="0"/>
              <a:t> </a:t>
            </a:r>
            <a:r>
              <a:rPr lang="en-US" dirty="0" err="1"/>
              <a:t>elever</a:t>
            </a:r>
            <a:r>
              <a:rPr lang="en-US" dirty="0"/>
              <a:t> i gymnasiet </a:t>
            </a:r>
            <a:r>
              <a:rPr lang="en-US" dirty="0" err="1"/>
              <a:t>år</a:t>
            </a:r>
            <a:r>
              <a:rPr lang="en-US" dirty="0"/>
              <a:t> 2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rökt</a:t>
            </a:r>
            <a:r>
              <a:rPr lang="en-US" dirty="0"/>
              <a:t> </a:t>
            </a:r>
            <a:r>
              <a:rPr lang="en-US" dirty="0" err="1"/>
              <a:t>vattenpipa</a:t>
            </a:r>
            <a:r>
              <a:rPr lang="en-US" dirty="0"/>
              <a:t> </a:t>
            </a:r>
          </a:p>
          <a:p>
            <a:pPr>
              <a:defRPr sz="2000" b="1"/>
            </a:pPr>
            <a:r>
              <a:rPr lang="en-US" dirty="0" err="1"/>
              <a:t>senaste</a:t>
            </a:r>
            <a:r>
              <a:rPr lang="en-US" dirty="0"/>
              <a:t> 12 </a:t>
            </a:r>
            <a:r>
              <a:rPr lang="en-US" dirty="0" err="1"/>
              <a:t>månaderna</a:t>
            </a:r>
            <a:r>
              <a:rPr lang="en-US" dirty="0"/>
              <a:t> </a:t>
            </a:r>
          </a:p>
          <a:p>
            <a:pPr>
              <a:defRPr sz="2000" b="1"/>
            </a:pPr>
            <a:r>
              <a:rPr lang="en-US" dirty="0"/>
              <a:t>Värmland med </a:t>
            </a:r>
            <a:r>
              <a:rPr lang="en-US" dirty="0" err="1"/>
              <a:t>kommuner</a:t>
            </a:r>
            <a:r>
              <a:rPr lang="en-US" baseline="0" dirty="0"/>
              <a:t> </a:t>
            </a:r>
            <a:r>
              <a:rPr lang="en-US" dirty="0" err="1"/>
              <a:t>år</a:t>
            </a:r>
            <a:r>
              <a:rPr lang="en-US" dirty="0"/>
              <a:t> 2017, </a:t>
            </a:r>
            <a:r>
              <a:rPr lang="en-US" dirty="0" err="1"/>
              <a:t>riket</a:t>
            </a:r>
            <a:r>
              <a:rPr lang="en-US" dirty="0"/>
              <a:t> </a:t>
            </a:r>
            <a:r>
              <a:rPr lang="en-US" dirty="0" err="1"/>
              <a:t>år</a:t>
            </a:r>
            <a:r>
              <a:rPr lang="en-US" dirty="0"/>
              <a:t> 2016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vattenpipa!$B$24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6"/>
              <c:layout>
                <c:manualLayout>
                  <c:x val="-1.0288208717549902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292-41BE-8F3B-C919C97FF9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vattenpipa!$A$25:$A$42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vattenpipa!$B$25:$B$42</c:f>
              <c:numCache>
                <c:formatCode>General</c:formatCode>
                <c:ptCount val="18"/>
                <c:pt idx="0" formatCode="0">
                  <c:v>15.4</c:v>
                </c:pt>
                <c:pt idx="2" formatCode="0">
                  <c:v>19.5</c:v>
                </c:pt>
                <c:pt idx="3" formatCode="0">
                  <c:v>6.1</c:v>
                </c:pt>
                <c:pt idx="5" formatCode="0">
                  <c:v>6.4</c:v>
                </c:pt>
                <c:pt idx="6" formatCode="0">
                  <c:v>6.2</c:v>
                </c:pt>
                <c:pt idx="7" formatCode="0">
                  <c:v>10.9</c:v>
                </c:pt>
                <c:pt idx="8" formatCode="0">
                  <c:v>10.8</c:v>
                </c:pt>
                <c:pt idx="9" formatCode="0">
                  <c:v>14</c:v>
                </c:pt>
                <c:pt idx="11" formatCode="0">
                  <c:v>29</c:v>
                </c:pt>
                <c:pt idx="12" formatCode="0">
                  <c:v>13.7</c:v>
                </c:pt>
                <c:pt idx="16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6D-40E6-BB54-324AB3C6353E}"/>
            </c:ext>
          </c:extLst>
        </c:ser>
        <c:ser>
          <c:idx val="1"/>
          <c:order val="1"/>
          <c:tx>
            <c:strRef>
              <c:f>vattenpipa!$C$24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vattenpipa!$A$25:$A$42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vattenpipa!$C$25:$C$42</c:f>
              <c:numCache>
                <c:formatCode>General</c:formatCode>
                <c:ptCount val="18"/>
                <c:pt idx="16" formatCode="0">
                  <c:v>13.7</c:v>
                </c:pt>
                <c:pt idx="17" formatCode="0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6D-40E6-BB54-324AB3C6353E}"/>
            </c:ext>
          </c:extLst>
        </c:ser>
        <c:ser>
          <c:idx val="2"/>
          <c:order val="2"/>
          <c:tx>
            <c:strRef>
              <c:f>vattenpipa!$D$24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vattenpipa!$A$25:$A$42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vattenpipa!$D$25:$D$42</c:f>
              <c:numCache>
                <c:formatCode>General</c:formatCode>
                <c:ptCount val="18"/>
                <c:pt idx="16" formatCode="0">
                  <c:v>9.6</c:v>
                </c:pt>
                <c:pt idx="17" formatCode="0">
                  <c:v>18.899999999999999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6D-40E6-BB54-324AB3C6353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0003720"/>
        <c:axId val="460004048"/>
      </c:barChart>
      <c:catAx>
        <c:axId val="460003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t" anchorCtr="0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4048"/>
        <c:crosses val="autoZero"/>
        <c:auto val="1"/>
        <c:lblAlgn val="l"/>
        <c:lblOffset val="100"/>
        <c:noMultiLvlLbl val="0"/>
      </c:catAx>
      <c:valAx>
        <c:axId val="460004048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372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Andel</a:t>
            </a:r>
            <a:r>
              <a:rPr lang="en-US" dirty="0"/>
              <a:t> </a:t>
            </a:r>
            <a:r>
              <a:rPr lang="en-US" dirty="0" err="1"/>
              <a:t>elever</a:t>
            </a:r>
            <a:r>
              <a:rPr lang="en-US" dirty="0"/>
              <a:t> i gymnasiet </a:t>
            </a:r>
            <a:r>
              <a:rPr lang="en-US" dirty="0" err="1"/>
              <a:t>år</a:t>
            </a:r>
            <a:r>
              <a:rPr lang="en-US" dirty="0"/>
              <a:t> 2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rökt</a:t>
            </a:r>
            <a:r>
              <a:rPr lang="en-US" dirty="0"/>
              <a:t> e-</a:t>
            </a:r>
            <a:r>
              <a:rPr lang="en-US" dirty="0" err="1"/>
              <a:t>cigarett</a:t>
            </a:r>
            <a:r>
              <a:rPr lang="en-US" dirty="0"/>
              <a:t> </a:t>
            </a:r>
            <a:r>
              <a:rPr lang="en-US" dirty="0" err="1"/>
              <a:t>senaste</a:t>
            </a:r>
            <a:r>
              <a:rPr lang="en-US" dirty="0"/>
              <a:t> 12 </a:t>
            </a:r>
            <a:r>
              <a:rPr lang="en-US" dirty="0" err="1"/>
              <a:t>mån</a:t>
            </a:r>
            <a:r>
              <a:rPr lang="en-US" dirty="0"/>
              <a:t> Värmland med </a:t>
            </a:r>
            <a:r>
              <a:rPr lang="en-US" dirty="0" err="1"/>
              <a:t>kommuner</a:t>
            </a:r>
            <a:r>
              <a:rPr lang="en-US" dirty="0"/>
              <a:t>, </a:t>
            </a:r>
            <a:r>
              <a:rPr lang="en-US" dirty="0" err="1"/>
              <a:t>år</a:t>
            </a:r>
            <a:r>
              <a:rPr lang="en-US" dirty="0"/>
              <a:t> 2017</a:t>
            </a:r>
          </a:p>
          <a:p>
            <a:pPr>
              <a:defRPr sz="2000" b="1"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'e-cigg'!$B$23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6"/>
              <c:layout>
                <c:manualLayout>
                  <c:x val="-7.287987285159316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7A5-4C39-9A95-E26F917B14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'e-cigg'!$A$24:$A$40</c:f>
              <c:strCache>
                <c:ptCount val="17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</c:strCache>
            </c:strRef>
          </c:cat>
          <c:val>
            <c:numRef>
              <c:f>'e-cigg'!$B$24:$B$40</c:f>
              <c:numCache>
                <c:formatCode>General</c:formatCode>
                <c:ptCount val="17"/>
                <c:pt idx="0" formatCode="0">
                  <c:v>19.5</c:v>
                </c:pt>
                <c:pt idx="2" formatCode="0">
                  <c:v>17.399999999999999</c:v>
                </c:pt>
                <c:pt idx="3" formatCode="0">
                  <c:v>28.5</c:v>
                </c:pt>
                <c:pt idx="5" formatCode="0">
                  <c:v>19.2</c:v>
                </c:pt>
                <c:pt idx="6" formatCode="0">
                  <c:v>12.4</c:v>
                </c:pt>
                <c:pt idx="7" formatCode="0">
                  <c:v>13.9</c:v>
                </c:pt>
                <c:pt idx="8" formatCode="0">
                  <c:v>10.8</c:v>
                </c:pt>
                <c:pt idx="9" formatCode="0">
                  <c:v>12.3</c:v>
                </c:pt>
                <c:pt idx="11" formatCode="0">
                  <c:v>9.6999999999999993</c:v>
                </c:pt>
                <c:pt idx="12" formatCode="0">
                  <c:v>25.2</c:v>
                </c:pt>
                <c:pt idx="16" formatCode="0">
                  <c:v>17.3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15-4530-8CCA-64566D3A5100}"/>
            </c:ext>
          </c:extLst>
        </c:ser>
        <c:ser>
          <c:idx val="1"/>
          <c:order val="1"/>
          <c:tx>
            <c:strRef>
              <c:f>'e-cigg'!$C$23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'e-cigg'!$A$24:$A$40</c:f>
              <c:strCache>
                <c:ptCount val="17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</c:strCache>
            </c:strRef>
          </c:cat>
          <c:val>
            <c:numRef>
              <c:f>'e-cigg'!$C$24:$C$40</c:f>
              <c:numCache>
                <c:formatCode>General</c:formatCode>
                <c:ptCount val="17"/>
                <c:pt idx="16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15-4530-8CCA-64566D3A5100}"/>
            </c:ext>
          </c:extLst>
        </c:ser>
        <c:ser>
          <c:idx val="2"/>
          <c:order val="2"/>
          <c:tx>
            <c:strRef>
              <c:f>'e-cigg'!$D$23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'e-cigg'!$A$24:$A$40</c:f>
              <c:strCache>
                <c:ptCount val="17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</c:strCache>
            </c:strRef>
          </c:cat>
          <c:val>
            <c:numRef>
              <c:f>'e-cigg'!$D$24:$D$40</c:f>
              <c:numCache>
                <c:formatCode>General</c:formatCode>
                <c:ptCount val="17"/>
                <c:pt idx="16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15-4530-8CCA-64566D3A510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0003720"/>
        <c:axId val="460004048"/>
      </c:barChart>
      <c:catAx>
        <c:axId val="460003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t" anchorCtr="0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4048"/>
        <c:crosses val="autoZero"/>
        <c:auto val="1"/>
        <c:lblAlgn val="l"/>
        <c:lblOffset val="100"/>
        <c:noMultiLvlLbl val="0"/>
      </c:catAx>
      <c:valAx>
        <c:axId val="460004048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372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err="1"/>
              <a:t>Andelen</a:t>
            </a:r>
            <a:r>
              <a:rPr lang="en-US" sz="2000" b="1" dirty="0"/>
              <a:t> </a:t>
            </a:r>
            <a:r>
              <a:rPr lang="en-US" sz="2000" b="1" dirty="0" err="1"/>
              <a:t>rökare</a:t>
            </a:r>
            <a:r>
              <a:rPr lang="en-US" sz="2000" b="1" dirty="0"/>
              <a:t> </a:t>
            </a:r>
            <a:r>
              <a:rPr lang="en-US" sz="2000" b="1" dirty="0" err="1"/>
              <a:t>som</a:t>
            </a:r>
            <a:r>
              <a:rPr lang="en-US" sz="2000" b="1" dirty="0"/>
              <a:t> vill </a:t>
            </a:r>
            <a:r>
              <a:rPr lang="en-US" sz="2000" b="1" dirty="0" err="1"/>
              <a:t>sluta</a:t>
            </a:r>
            <a:r>
              <a:rPr lang="en-US" sz="2000" b="1" dirty="0"/>
              <a:t> </a:t>
            </a:r>
            <a:r>
              <a:rPr lang="en-US" sz="2000" b="1" dirty="0" err="1"/>
              <a:t>röka</a:t>
            </a:r>
            <a:r>
              <a:rPr lang="en-US" sz="2000" b="1" dirty="0"/>
              <a:t> </a:t>
            </a:r>
          </a:p>
          <a:p>
            <a:pPr>
              <a:defRPr sz="2000" b="1"/>
            </a:pPr>
            <a:r>
              <a:rPr lang="en-US" sz="2000" b="1" dirty="0" err="1"/>
              <a:t>årskurs</a:t>
            </a:r>
            <a:r>
              <a:rPr lang="en-US" sz="2000" b="1" dirty="0"/>
              <a:t> 9 och gymnasiet </a:t>
            </a:r>
            <a:r>
              <a:rPr lang="en-US" sz="2000" b="1" dirty="0" err="1"/>
              <a:t>år</a:t>
            </a:r>
            <a:r>
              <a:rPr lang="en-US" sz="2000" b="1" dirty="0"/>
              <a:t> 2</a:t>
            </a:r>
          </a:p>
          <a:p>
            <a:pPr>
              <a:defRPr sz="2000" b="1"/>
            </a:pPr>
            <a:r>
              <a:rPr lang="en-US" sz="2000" b="1" dirty="0"/>
              <a:t>Värmland </a:t>
            </a:r>
            <a:r>
              <a:rPr lang="en-US" sz="2000" b="1" dirty="0" err="1"/>
              <a:t>år</a:t>
            </a:r>
            <a:r>
              <a:rPr lang="en-US" sz="2000" b="1" dirty="0"/>
              <a:t> 2017</a:t>
            </a:r>
          </a:p>
          <a:p>
            <a:pPr>
              <a:defRPr sz="2000" b="1"/>
            </a:pPr>
            <a:endParaRPr lang="en-US" sz="20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'Sluta röka'!$M$2</c:f>
              <c:strCache>
                <c:ptCount val="1"/>
                <c:pt idx="0">
                  <c:v>Killar </c:v>
                </c:pt>
              </c:strCache>
            </c:strRef>
          </c:tx>
          <c:spPr>
            <a:solidFill>
              <a:srgbClr val="F7964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'Sluta röka'!$L$3:$L$4</c:f>
              <c:strCache>
                <c:ptCount val="2"/>
                <c:pt idx="0">
                  <c:v>Åk 9</c:v>
                </c:pt>
                <c:pt idx="1">
                  <c:v>Gy åk 2</c:v>
                </c:pt>
              </c:strCache>
            </c:strRef>
          </c:cat>
          <c:val>
            <c:numRef>
              <c:f>'Sluta röka'!$M$3:$M$4</c:f>
              <c:numCache>
                <c:formatCode>General</c:formatCode>
                <c:ptCount val="2"/>
                <c:pt idx="0">
                  <c:v>60</c:v>
                </c:pt>
                <c:pt idx="1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3B-43E8-A3BD-53EFF7A0471B}"/>
            </c:ext>
          </c:extLst>
        </c:ser>
        <c:ser>
          <c:idx val="1"/>
          <c:order val="1"/>
          <c:tx>
            <c:strRef>
              <c:f>'Sluta röka'!$N$2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'Sluta röka'!$L$3:$L$4</c:f>
              <c:strCache>
                <c:ptCount val="2"/>
                <c:pt idx="0">
                  <c:v>Åk 9</c:v>
                </c:pt>
                <c:pt idx="1">
                  <c:v>Gy åk 2</c:v>
                </c:pt>
              </c:strCache>
            </c:strRef>
          </c:cat>
          <c:val>
            <c:numRef>
              <c:f>'Sluta röka'!$N$3:$N$4</c:f>
              <c:numCache>
                <c:formatCode>General</c:formatCode>
                <c:ptCount val="2"/>
                <c:pt idx="0">
                  <c:v>68</c:v>
                </c:pt>
                <c:pt idx="1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3B-43E8-A3BD-53EFF7A0471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35771712"/>
        <c:axId val="535772040"/>
      </c:barChart>
      <c:catAx>
        <c:axId val="535771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5772040"/>
        <c:crosses val="autoZero"/>
        <c:auto val="1"/>
        <c:lblAlgn val="ctr"/>
        <c:lblOffset val="100"/>
        <c:noMultiLvlLbl val="0"/>
      </c:catAx>
      <c:valAx>
        <c:axId val="53577204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5771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2000" b="1"/>
              <a:t>Andelen snusare i gymnasiet år 2</a:t>
            </a:r>
          </a:p>
          <a:p>
            <a:pPr>
              <a:defRPr sz="2000" b="1"/>
            </a:pPr>
            <a:r>
              <a:rPr lang="sv-SE" sz="2000" b="1"/>
              <a:t>Värmland med kommuner</a:t>
            </a:r>
            <a:r>
              <a:rPr lang="sv-SE" sz="2000" b="1" baseline="0"/>
              <a:t> år 2017 och riket</a:t>
            </a:r>
            <a:r>
              <a:rPr lang="sv-SE" sz="2000" b="1"/>
              <a:t> år 2016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Snusare!$B$24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Snusare!$A$25:$A$42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Snusare!$B$25:$B$42</c:f>
              <c:numCache>
                <c:formatCode>General</c:formatCode>
                <c:ptCount val="18"/>
                <c:pt idx="0" formatCode="0">
                  <c:v>17.399999999999999</c:v>
                </c:pt>
                <c:pt idx="2" formatCode="0">
                  <c:v>23.9</c:v>
                </c:pt>
                <c:pt idx="3" formatCode="0">
                  <c:v>16.3</c:v>
                </c:pt>
                <c:pt idx="5" formatCode="0">
                  <c:v>12.8</c:v>
                </c:pt>
                <c:pt idx="6" formatCode="0">
                  <c:v>10.3</c:v>
                </c:pt>
                <c:pt idx="7" formatCode="0">
                  <c:v>10.6</c:v>
                </c:pt>
                <c:pt idx="8" formatCode="0">
                  <c:v>8.1</c:v>
                </c:pt>
                <c:pt idx="9" formatCode="0">
                  <c:v>4.9000000000000004</c:v>
                </c:pt>
                <c:pt idx="11" formatCode="0">
                  <c:v>3.2</c:v>
                </c:pt>
                <c:pt idx="12" formatCode="0">
                  <c:v>18.899999999999999</c:v>
                </c:pt>
                <c:pt idx="16" formatCode="0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C5-4EC9-8FC2-20700001D63C}"/>
            </c:ext>
          </c:extLst>
        </c:ser>
        <c:ser>
          <c:idx val="1"/>
          <c:order val="1"/>
          <c:tx>
            <c:strRef>
              <c:f>Snusare!$C$24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Snusare!$A$25:$A$42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Snusare!$C$25:$C$42</c:f>
              <c:numCache>
                <c:formatCode>General</c:formatCode>
                <c:ptCount val="18"/>
                <c:pt idx="16" formatCode="0">
                  <c:v>19</c:v>
                </c:pt>
                <c:pt idx="17" formatCode="0">
                  <c:v>20.100000000000001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C5-4EC9-8FC2-20700001D63C}"/>
            </c:ext>
          </c:extLst>
        </c:ser>
        <c:ser>
          <c:idx val="2"/>
          <c:order val="2"/>
          <c:tx>
            <c:strRef>
              <c:f>Snusare!$D$24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Snusare!$A$25:$A$42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Snusare!$D$25:$D$42</c:f>
              <c:numCache>
                <c:formatCode>General</c:formatCode>
                <c:ptCount val="18"/>
                <c:pt idx="16" formatCode="0">
                  <c:v>6.8</c:v>
                </c:pt>
                <c:pt idx="17" formatCode="0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C5-4EC9-8FC2-20700001D63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4501768"/>
        <c:axId val="434502752"/>
      </c:barChart>
      <c:catAx>
        <c:axId val="434501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34502752"/>
        <c:crosses val="autoZero"/>
        <c:auto val="1"/>
        <c:lblAlgn val="ctr"/>
        <c:lblOffset val="100"/>
        <c:noMultiLvlLbl val="0"/>
      </c:catAx>
      <c:valAx>
        <c:axId val="434502752"/>
        <c:scaling>
          <c:orientation val="minMax"/>
          <c:max val="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3450176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Andel</a:t>
            </a:r>
            <a:r>
              <a:rPr lang="en-US" dirty="0"/>
              <a:t> </a:t>
            </a:r>
            <a:r>
              <a:rPr lang="en-US" dirty="0" err="1"/>
              <a:t>elever</a:t>
            </a:r>
            <a:r>
              <a:rPr lang="en-US" dirty="0"/>
              <a:t> i</a:t>
            </a:r>
            <a:r>
              <a:rPr lang="en-US" baseline="0" dirty="0"/>
              <a:t> </a:t>
            </a:r>
            <a:r>
              <a:rPr lang="en-US" dirty="0"/>
              <a:t>gymnasiet </a:t>
            </a:r>
            <a:r>
              <a:rPr lang="en-US" dirty="0" err="1"/>
              <a:t>år</a:t>
            </a:r>
            <a:r>
              <a:rPr lang="en-US" dirty="0"/>
              <a:t> 2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snusat</a:t>
            </a:r>
            <a:r>
              <a:rPr lang="en-US" dirty="0"/>
              <a:t> vid 13</a:t>
            </a:r>
            <a:r>
              <a:rPr lang="en-US" baseline="0" dirty="0"/>
              <a:t> </a:t>
            </a:r>
            <a:r>
              <a:rPr lang="en-US" dirty="0" err="1"/>
              <a:t>års</a:t>
            </a:r>
            <a:r>
              <a:rPr lang="en-US" dirty="0"/>
              <a:t> </a:t>
            </a:r>
            <a:r>
              <a:rPr lang="en-US" dirty="0" err="1"/>
              <a:t>ålder</a:t>
            </a:r>
            <a:endParaRPr lang="en-US" dirty="0"/>
          </a:p>
          <a:p>
            <a:pPr>
              <a:defRPr sz="2000" b="1"/>
            </a:pPr>
            <a:r>
              <a:rPr lang="en-US" dirty="0"/>
              <a:t>Värmland med </a:t>
            </a:r>
            <a:r>
              <a:rPr lang="en-US" dirty="0" err="1"/>
              <a:t>kommuner</a:t>
            </a:r>
            <a:r>
              <a:rPr lang="en-US" dirty="0"/>
              <a:t> </a:t>
            </a:r>
            <a:r>
              <a:rPr lang="en-US" dirty="0" err="1"/>
              <a:t>år</a:t>
            </a:r>
            <a:r>
              <a:rPr lang="en-US" dirty="0"/>
              <a:t> 2017,</a:t>
            </a:r>
            <a:r>
              <a:rPr lang="en-US" baseline="0" dirty="0"/>
              <a:t> </a:t>
            </a:r>
            <a:r>
              <a:rPr lang="en-US" dirty="0" err="1"/>
              <a:t>riket</a:t>
            </a:r>
            <a:r>
              <a:rPr lang="en-US" dirty="0"/>
              <a:t> </a:t>
            </a:r>
            <a:r>
              <a:rPr lang="en-US" dirty="0" err="1"/>
              <a:t>år</a:t>
            </a:r>
            <a:r>
              <a:rPr lang="en-US" dirty="0"/>
              <a:t> 2016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'Snusdebut 13 år'!$B$25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'Snusdebut 13 år'!$A$26:$A$43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'Snusdebut 13 år'!$B$26:$B$43</c:f>
              <c:numCache>
                <c:formatCode>General</c:formatCode>
                <c:ptCount val="18"/>
                <c:pt idx="0" formatCode="0">
                  <c:v>9.4</c:v>
                </c:pt>
                <c:pt idx="2" formatCode="0">
                  <c:v>8.6999999999999993</c:v>
                </c:pt>
                <c:pt idx="3" formatCode="0">
                  <c:v>12.5</c:v>
                </c:pt>
                <c:pt idx="5" formatCode="0">
                  <c:v>4.4000000000000004</c:v>
                </c:pt>
                <c:pt idx="6" formatCode="0">
                  <c:v>3.2</c:v>
                </c:pt>
                <c:pt idx="7" formatCode="0">
                  <c:v>7.5</c:v>
                </c:pt>
                <c:pt idx="8" formatCode="0">
                  <c:v>8.1</c:v>
                </c:pt>
                <c:pt idx="9" formatCode="0">
                  <c:v>3.3</c:v>
                </c:pt>
                <c:pt idx="11" formatCode="0">
                  <c:v>6.9</c:v>
                </c:pt>
                <c:pt idx="12">
                  <c:v>12</c:v>
                </c:pt>
                <c:pt idx="16" formatCode="0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DB-422F-BD00-60E557C39C7B}"/>
            </c:ext>
          </c:extLst>
        </c:ser>
        <c:ser>
          <c:idx val="1"/>
          <c:order val="1"/>
          <c:tx>
            <c:strRef>
              <c:f>'Snusdebut 13 år'!$C$25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'Snusdebut 13 år'!$A$26:$A$43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'Snusdebut 13 år'!$C$26:$C$43</c:f>
              <c:numCache>
                <c:formatCode>General</c:formatCode>
                <c:ptCount val="18"/>
                <c:pt idx="16" formatCode="0">
                  <c:v>12</c:v>
                </c:pt>
                <c:pt idx="17" formatCode="0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DB-422F-BD00-60E557C39C7B}"/>
            </c:ext>
          </c:extLst>
        </c:ser>
        <c:ser>
          <c:idx val="2"/>
          <c:order val="2"/>
          <c:tx>
            <c:strRef>
              <c:f>'Snusdebut 13 år'!$D$25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'Snusdebut 13 år'!$A$26:$A$43</c:f>
              <c:strCache>
                <c:ptCount val="18"/>
                <c:pt idx="0">
                  <c:v>Arvika</c:v>
                </c:pt>
                <c:pt idx="1">
                  <c:v>Eda*</c:v>
                </c:pt>
                <c:pt idx="2">
                  <c:v>Filipstad</c:v>
                </c:pt>
                <c:pt idx="3">
                  <c:v>Forshaga</c:v>
                </c:pt>
                <c:pt idx="4">
                  <c:v>Grums*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Munkfors*</c:v>
                </c:pt>
                <c:pt idx="11">
                  <c:v>Storfors</c:v>
                </c:pt>
                <c:pt idx="12">
                  <c:v>Sunne</c:v>
                </c:pt>
                <c:pt idx="13">
                  <c:v>Säffle*</c:v>
                </c:pt>
                <c:pt idx="14">
                  <c:v>Torsby*</c:v>
                </c:pt>
                <c:pt idx="15">
                  <c:v>Årjäng*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'Snusdebut 13 år'!$D$26:$D$43</c:f>
              <c:numCache>
                <c:formatCode>General</c:formatCode>
                <c:ptCount val="18"/>
                <c:pt idx="16" formatCode="0">
                  <c:v>4.4000000000000004</c:v>
                </c:pt>
                <c:pt idx="17" formatCode="0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DB-422F-BD00-60E557C39C7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0003720"/>
        <c:axId val="460004048"/>
      </c:barChart>
      <c:catAx>
        <c:axId val="460003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280000" spcFirstLastPara="1" vertOverflow="ellipsis" wrap="square" anchor="t" anchorCtr="0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4048"/>
        <c:crosses val="autoZero"/>
        <c:auto val="1"/>
        <c:lblAlgn val="ctr"/>
        <c:lblOffset val="100"/>
        <c:noMultiLvlLbl val="0"/>
      </c:catAx>
      <c:valAx>
        <c:axId val="460004048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372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dirty="0"/>
              <a:t>Hur får du vanligen tag på snus? Andelar bland snusande</a:t>
            </a:r>
          </a:p>
          <a:p>
            <a:pPr>
              <a:defRPr sz="2000" b="1"/>
            </a:pPr>
            <a:r>
              <a:rPr lang="sv-SE" dirty="0"/>
              <a:t>elever i gymnasiet år 2, ej fyllt 18 år, Värmland år 2017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0.34192346683701813"/>
          <c:y val="0.21099128716337914"/>
          <c:w val="0.620700130541051"/>
          <c:h val="0.607934766507424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'köpa snus'!$B$9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'köpa snus'!$A$10:$A$13</c:f>
              <c:strCache>
                <c:ptCount val="4"/>
                <c:pt idx="0">
                  <c:v>Från föräldrar/vårdnadshavare</c:v>
                </c:pt>
                <c:pt idx="1">
                  <c:v>Från annan person</c:v>
                </c:pt>
                <c:pt idx="2">
                  <c:v>Köper själv</c:v>
                </c:pt>
                <c:pt idx="3">
                  <c:v>Från kompisar</c:v>
                </c:pt>
              </c:strCache>
            </c:strRef>
          </c:cat>
          <c:val>
            <c:numRef>
              <c:f>'köpa snus'!$B$10:$B$13</c:f>
              <c:numCache>
                <c:formatCode>0</c:formatCode>
                <c:ptCount val="4"/>
                <c:pt idx="0">
                  <c:v>8.6</c:v>
                </c:pt>
                <c:pt idx="1">
                  <c:v>20</c:v>
                </c:pt>
                <c:pt idx="2">
                  <c:v>5.7</c:v>
                </c:pt>
                <c:pt idx="3">
                  <c:v>65.7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D0-4649-949A-3FC8EC79373E}"/>
            </c:ext>
          </c:extLst>
        </c:ser>
        <c:ser>
          <c:idx val="1"/>
          <c:order val="1"/>
          <c:tx>
            <c:strRef>
              <c:f>'köpa snus'!$C$9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'köpa snus'!$A$10:$A$13</c:f>
              <c:strCache>
                <c:ptCount val="4"/>
                <c:pt idx="0">
                  <c:v>Från föräldrar/vårdnadshavare</c:v>
                </c:pt>
                <c:pt idx="1">
                  <c:v>Från annan person</c:v>
                </c:pt>
                <c:pt idx="2">
                  <c:v>Köper själv</c:v>
                </c:pt>
                <c:pt idx="3">
                  <c:v>Från kompisar</c:v>
                </c:pt>
              </c:strCache>
            </c:strRef>
          </c:cat>
          <c:val>
            <c:numRef>
              <c:f>'köpa snus'!$C$10:$C$13</c:f>
              <c:numCache>
                <c:formatCode>0</c:formatCode>
                <c:ptCount val="4"/>
                <c:pt idx="0">
                  <c:v>3.1</c:v>
                </c:pt>
                <c:pt idx="1">
                  <c:v>23.7</c:v>
                </c:pt>
                <c:pt idx="2">
                  <c:v>27.8</c:v>
                </c:pt>
                <c:pt idx="3">
                  <c:v>45.4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D0-4649-949A-3FC8EC79373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7394944"/>
        <c:axId val="497392320"/>
      </c:barChart>
      <c:catAx>
        <c:axId val="497394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2320"/>
        <c:crosses val="autoZero"/>
        <c:auto val="1"/>
        <c:lblAlgn val="ctr"/>
        <c:lblOffset val="100"/>
        <c:noMultiLvlLbl val="0"/>
      </c:catAx>
      <c:valAx>
        <c:axId val="497392320"/>
        <c:scaling>
          <c:orientation val="minMax"/>
          <c:max val="1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Procent</a:t>
                </a:r>
              </a:p>
            </c:rich>
          </c:tx>
          <c:layout>
            <c:manualLayout>
              <c:xMode val="edge"/>
              <c:yMode val="edge"/>
              <c:x val="0.62456417484851434"/>
              <c:y val="0.9164430515264538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494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sv-S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9CE30-1747-4124-A097-D7F1A16A4E39}" type="datetimeFigureOut">
              <a:rPr lang="sv-SE" smtClean="0"/>
              <a:t>2018-10-18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869AE-54DD-4CC3-946F-361921C8AE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Rökare; Andelen elever som röker varje dag, röker nästan varje dag, röker ibland. Nationell ANDT-indikator 2006-2016.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69AE-54DD-4CC3-946F-361921C8AE4F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59495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Berusad av alkohol - andelen elever som varit berusade vid 13 års ålder eller tidigare, gymnasiet åk 2. Nationell ANDT-indikator 2006-2016.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69AE-54DD-4CC3-946F-361921C8AE4F}" type="slidenum">
              <a:rPr lang="sv-SE" smtClean="0"/>
              <a:t>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02990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69AE-54DD-4CC3-946F-361921C8AE4F}" type="slidenum">
              <a:rPr lang="sv-SE" smtClean="0"/>
              <a:t>24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27932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Andelen elever som någon gång använt narkotika. Nationell ANDT-indikator 2006-2016.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69AE-54DD-4CC3-946F-361921C8AE4F}" type="slidenum">
              <a:rPr lang="sv-SE" smtClean="0"/>
              <a:t>27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91341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Andelen elever som använt narkotika senaste 12 månaderna. Nationell ANDT-indikator 2006-2016.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69AE-54DD-4CC3-946F-361921C8AE4F}" type="slidenum">
              <a:rPr lang="sv-SE" smtClean="0"/>
              <a:t>28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98382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Andelen elever som någon gång använt anabola androgena steroider. Nationell ANDT-indikator 2006-2016.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69AE-54DD-4CC3-946F-361921C8AE4F}" type="slidenum">
              <a:rPr lang="sv-SE" smtClean="0"/>
              <a:t>32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5251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Andelen elever som 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rökdebuterat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vid 13 års ålder eller tidigare, gymnasiet åk 2. Nationell ANDT-indikator 2006-2016.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69AE-54DD-4CC3-946F-361921C8AE4F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3103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De elever som svarat att de har fyllt 18 år (154 stycken) ingår inte i redovisningen över hur de vanligtvis får tag på cigaretter.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69AE-54DD-4CC3-946F-361921C8AE4F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3473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Andelen rökare som vill sluta röka; svarat att de vill sluta nu eller sluta i framtiden.</a:t>
            </a:r>
            <a:r>
              <a:rPr lang="sv-SE" dirty="0"/>
              <a:t>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69AE-54DD-4CC3-946F-361921C8AE4F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3247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Snusare; andelen elever som snusar varje dag, snusar nästan varje dag, snusar ibland. Nationell ANDT-indikator 2006-2016.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69AE-54DD-4CC3-946F-361921C8AE4F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27460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Andel elever med snusdebut vid 13 år eller yngre, gymnasiet åk 2. Nationell ANDT-indikator 2006-2016.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69AE-54DD-4CC3-946F-361921C8AE4F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2165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De elever som svarat att de har fyllt 18 år (154 stycken) ingår inte i redovisningen över hur de vanligtvis får tag på snus.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69AE-54DD-4CC3-946F-361921C8AE4F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70423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Alkoholkonsument; andelen elever som druckit alkohol de senaste 12 månaderna. Nationell ANDT-indikator 2006-2016.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69AE-54DD-4CC3-946F-361921C8AE4F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36741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Intensivkonsument; andelen elever som under de senaste 12 månaderna, vid ett och samma tillfälle druckit alkohol motsvarande minst fyra stora burkar starköl/cider eller 25 cl sprit eller en helflaska vin eller 6 burkar folköl. Minst en gång/månad. Nationell ANDT-indikator 2006-2016.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69AE-54DD-4CC3-946F-361921C8AE4F}" type="slidenum">
              <a:rPr lang="sv-SE" smtClean="0"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9535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rgbClr val="003A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311165" cy="2054051"/>
          </a:xfrm>
        </p:spPr>
        <p:txBody>
          <a:bodyPr>
            <a:normAutofit/>
          </a:bodyPr>
          <a:lstStyle>
            <a:lvl1pPr algn="ctr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159" y="4005086"/>
            <a:ext cx="783338" cy="99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654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993127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6255" y="195486"/>
            <a:ext cx="1774967" cy="4456493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275040" cy="4446000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5597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19256" cy="857250"/>
          </a:xfrm>
        </p:spPr>
        <p:txBody>
          <a:bodyPr/>
          <a:lstStyle>
            <a:lvl1pPr>
              <a:defRPr b="1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19256" cy="343909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2684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00561"/>
            <a:ext cx="7666111" cy="134302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563638"/>
            <a:ext cx="7666111" cy="112514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105788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3970784" cy="34480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016" y="1200150"/>
            <a:ext cx="4032448" cy="34480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26740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4"/>
            <a:ext cx="3970784" cy="4600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131590"/>
            <a:ext cx="4097923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1611411"/>
            <a:ext cx="4097923" cy="30170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970784" cy="30170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487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903093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2691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5896" y="195485"/>
            <a:ext cx="4968552" cy="444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623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170495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660972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91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91264" cy="3439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532" y="4443959"/>
            <a:ext cx="706968" cy="706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100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003A70"/>
          </a:solidFill>
          <a:latin typeface="+mj-lt"/>
          <a:ea typeface="+mj-ea"/>
          <a:cs typeface="+mj-cs"/>
        </a:defRPr>
      </a:lvl1pPr>
    </p:titleStyle>
    <p:bodyStyle>
      <a:lvl1pPr marL="3429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52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144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80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1440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630616" cy="2054051"/>
          </a:xfrm>
        </p:spPr>
        <p:txBody>
          <a:bodyPr>
            <a:normAutofit fontScale="90000"/>
          </a:bodyPr>
          <a:lstStyle/>
          <a:p>
            <a:r>
              <a:rPr lang="sv-SE" dirty="0"/>
              <a:t>Elevers drogvanor 2017</a:t>
            </a:r>
            <a:br>
              <a:rPr lang="sv-SE" dirty="0"/>
            </a:br>
            <a:r>
              <a:rPr lang="sv-SE" sz="4400" dirty="0"/>
              <a:t>gymnasiet årskurs 2</a:t>
            </a:r>
            <a:br>
              <a:rPr lang="sv-SE" sz="4400" dirty="0"/>
            </a:br>
            <a:r>
              <a:rPr lang="sv-SE" sz="4400" dirty="0"/>
              <a:t>Läns- och kommunrapport</a:t>
            </a:r>
          </a:p>
        </p:txBody>
      </p:sp>
    </p:spTree>
    <p:extLst>
      <p:ext uri="{BB962C8B-B14F-4D97-AF65-F5344CB8AC3E}">
        <p14:creationId xmlns:p14="http://schemas.microsoft.com/office/powerpoint/2010/main" val="1761763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03AADA7C-62B7-4884-9EC2-3BF9E0A624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4934596"/>
              </p:ext>
            </p:extLst>
          </p:nvPr>
        </p:nvGraphicFramePr>
        <p:xfrm>
          <a:off x="251520" y="195486"/>
          <a:ext cx="864096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5005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CDB2EE3-485A-4CA5-BEE9-B02704650D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9852129"/>
              </p:ext>
            </p:extLst>
          </p:nvPr>
        </p:nvGraphicFramePr>
        <p:xfrm>
          <a:off x="179512" y="195486"/>
          <a:ext cx="871296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6220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B3AB6760-4934-4D79-B029-828BBEF326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8003692"/>
              </p:ext>
            </p:extLst>
          </p:nvPr>
        </p:nvGraphicFramePr>
        <p:xfrm>
          <a:off x="179512" y="195486"/>
          <a:ext cx="871296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58376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9F3403C-F26C-4E5D-B915-87593DC02D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1134217"/>
              </p:ext>
            </p:extLst>
          </p:nvPr>
        </p:nvGraphicFramePr>
        <p:xfrm>
          <a:off x="179512" y="195486"/>
          <a:ext cx="871296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ruta 3">
            <a:extLst>
              <a:ext uri="{FF2B5EF4-FFF2-40B4-BE49-F238E27FC236}">
                <a16:creationId xmlns:a16="http://schemas.microsoft.com/office/drawing/2014/main" id="{C08059D2-D993-4CA6-86A6-983196A825E1}"/>
              </a:ext>
            </a:extLst>
          </p:cNvPr>
          <p:cNvSpPr txBox="1"/>
          <p:nvPr/>
        </p:nvSpPr>
        <p:spPr>
          <a:xfrm>
            <a:off x="7236296" y="-4539"/>
            <a:ext cx="190770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dirty="0"/>
              <a:t>ANDT-indikator</a:t>
            </a:r>
          </a:p>
        </p:txBody>
      </p:sp>
    </p:spTree>
    <p:extLst>
      <p:ext uri="{BB962C8B-B14F-4D97-AF65-F5344CB8AC3E}">
        <p14:creationId xmlns:p14="http://schemas.microsoft.com/office/powerpoint/2010/main" val="2700515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1989262-1BAE-4613-95EE-43B22A7D61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0548988"/>
              </p:ext>
            </p:extLst>
          </p:nvPr>
        </p:nvGraphicFramePr>
        <p:xfrm>
          <a:off x="251520" y="195486"/>
          <a:ext cx="8568952" cy="4680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ruta 2">
            <a:extLst>
              <a:ext uri="{FF2B5EF4-FFF2-40B4-BE49-F238E27FC236}">
                <a16:creationId xmlns:a16="http://schemas.microsoft.com/office/drawing/2014/main" id="{31A6529F-D972-4CCB-AACD-374845A5303B}"/>
              </a:ext>
            </a:extLst>
          </p:cNvPr>
          <p:cNvSpPr txBox="1"/>
          <p:nvPr/>
        </p:nvSpPr>
        <p:spPr>
          <a:xfrm>
            <a:off x="7236296" y="-4539"/>
            <a:ext cx="190770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dirty="0"/>
              <a:t>ANDT-indikator</a:t>
            </a:r>
          </a:p>
        </p:txBody>
      </p:sp>
    </p:spTree>
    <p:extLst>
      <p:ext uri="{BB962C8B-B14F-4D97-AF65-F5344CB8AC3E}">
        <p14:creationId xmlns:p14="http://schemas.microsoft.com/office/powerpoint/2010/main" val="2818626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DFB1565-7C17-4790-B5E5-F86ABA8D40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2218886"/>
              </p:ext>
            </p:extLst>
          </p:nvPr>
        </p:nvGraphicFramePr>
        <p:xfrm>
          <a:off x="179512" y="195486"/>
          <a:ext cx="864096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051138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A620B18A-F973-4B07-BDE5-995F4780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Kosttillskott och energidryck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70CD723-AA4A-4610-852F-352F1134D9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15440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7C5BC07-E46C-49A4-A563-CBB8291E7F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4775088"/>
              </p:ext>
            </p:extLst>
          </p:nvPr>
        </p:nvGraphicFramePr>
        <p:xfrm>
          <a:off x="251520" y="195486"/>
          <a:ext cx="856895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70174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F33E3BD0-0A25-4AE4-AF3E-3C580363AE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2656069"/>
              </p:ext>
            </p:extLst>
          </p:nvPr>
        </p:nvGraphicFramePr>
        <p:xfrm>
          <a:off x="179512" y="195486"/>
          <a:ext cx="871296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65323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A60328-174E-4564-87F9-05E84664C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Alkoholkonsumtion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E922928-1481-4DCD-BB54-51C368691F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6696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/>
              <a:t>Drogvaneundersökningen ska bidra med aktuellt kunskapsunderlag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4294967295"/>
          </p:nvPr>
        </p:nvSpPr>
        <p:spPr>
          <a:xfrm>
            <a:off x="457200" y="1221601"/>
            <a:ext cx="7316670" cy="3366373"/>
          </a:xfrm>
        </p:spPr>
        <p:txBody>
          <a:bodyPr>
            <a:normAutofit fontScale="92500" lnSpcReduction="20000"/>
          </a:bodyPr>
          <a:lstStyle/>
          <a:p>
            <a:pPr lvl="0"/>
            <a:endParaRPr lang="sv-SE" sz="600" dirty="0"/>
          </a:p>
          <a:p>
            <a:pPr lvl="0"/>
            <a:r>
              <a:rPr lang="sv-SE" sz="2100" dirty="0"/>
              <a:t>över attityder till droger och drogvanor</a:t>
            </a:r>
          </a:p>
          <a:p>
            <a:pPr lvl="0"/>
            <a:endParaRPr lang="sv-SE" sz="1300" dirty="0"/>
          </a:p>
          <a:p>
            <a:pPr lvl="0"/>
            <a:r>
              <a:rPr lang="sv-SE" sz="2100" dirty="0"/>
              <a:t>för planering och beslut av främjande och förebyggande ANDT-insatser på läns-, kommun och skolnivå</a:t>
            </a:r>
          </a:p>
          <a:p>
            <a:pPr lvl="0"/>
            <a:endParaRPr lang="sv-SE" sz="1300" dirty="0"/>
          </a:p>
          <a:p>
            <a:pPr lvl="0"/>
            <a:endParaRPr lang="sv-SE" sz="600" dirty="0"/>
          </a:p>
          <a:p>
            <a:r>
              <a:rPr lang="sv-SE" sz="2100" dirty="0"/>
              <a:t>för att över tid kunna följa utvecklingen av ungdomars attityd till och bruk av ANDT </a:t>
            </a:r>
          </a:p>
          <a:p>
            <a:endParaRPr lang="sv-SE" sz="1400" dirty="0"/>
          </a:p>
          <a:p>
            <a:r>
              <a:rPr lang="sv-SE" sz="2100" dirty="0">
                <a:ea typeface="Times New Roman"/>
              </a:rPr>
              <a:t>för jämförelser av resultaten för de så kallade ANDT-kärnindikatorerna med resultaten i riket</a:t>
            </a:r>
          </a:p>
          <a:p>
            <a:endParaRPr lang="sv-SE" sz="1400" dirty="0">
              <a:ea typeface="Times New Roman"/>
            </a:endParaRPr>
          </a:p>
          <a:p>
            <a:pPr marL="144900" lvl="0" indent="0">
              <a:buNone/>
            </a:pPr>
            <a:endParaRPr lang="sv-SE" sz="600" dirty="0"/>
          </a:p>
          <a:p>
            <a:pPr lvl="0"/>
            <a:r>
              <a:rPr lang="sv-SE" sz="2100" dirty="0"/>
              <a:t>för att samla olika aktörer i det förebyggande ANDT-arbetet</a:t>
            </a:r>
          </a:p>
          <a:p>
            <a:pPr marL="0" indent="0">
              <a:buNone/>
            </a:pPr>
            <a:endParaRPr lang="sv-SE" dirty="0"/>
          </a:p>
          <a:p>
            <a:pPr marL="14490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77347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AA08526-378C-4A15-9DB8-5B80383CCE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6682102"/>
              </p:ext>
            </p:extLst>
          </p:nvPr>
        </p:nvGraphicFramePr>
        <p:xfrm>
          <a:off x="179512" y="195486"/>
          <a:ext cx="864096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ruta 3">
            <a:extLst>
              <a:ext uri="{FF2B5EF4-FFF2-40B4-BE49-F238E27FC236}">
                <a16:creationId xmlns:a16="http://schemas.microsoft.com/office/drawing/2014/main" id="{359C4D70-D544-4A9E-99D9-242E1B79BA6F}"/>
              </a:ext>
            </a:extLst>
          </p:cNvPr>
          <p:cNvSpPr txBox="1"/>
          <p:nvPr/>
        </p:nvSpPr>
        <p:spPr>
          <a:xfrm>
            <a:off x="7236296" y="-4539"/>
            <a:ext cx="190770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dirty="0"/>
              <a:t>ANDT-indikator</a:t>
            </a:r>
          </a:p>
        </p:txBody>
      </p:sp>
    </p:spTree>
    <p:extLst>
      <p:ext uri="{BB962C8B-B14F-4D97-AF65-F5344CB8AC3E}">
        <p14:creationId xmlns:p14="http://schemas.microsoft.com/office/powerpoint/2010/main" val="15900394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5D0F2A5-739B-4D95-81CD-DAB4C5B8F5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0590725"/>
              </p:ext>
            </p:extLst>
          </p:nvPr>
        </p:nvGraphicFramePr>
        <p:xfrm>
          <a:off x="179512" y="195486"/>
          <a:ext cx="8712968" cy="4752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ruta 2">
            <a:extLst>
              <a:ext uri="{FF2B5EF4-FFF2-40B4-BE49-F238E27FC236}">
                <a16:creationId xmlns:a16="http://schemas.microsoft.com/office/drawing/2014/main" id="{9CB4BBB4-4F46-4FBE-AF11-A4F45FC761B4}"/>
              </a:ext>
            </a:extLst>
          </p:cNvPr>
          <p:cNvSpPr txBox="1"/>
          <p:nvPr/>
        </p:nvSpPr>
        <p:spPr>
          <a:xfrm>
            <a:off x="7236296" y="-4539"/>
            <a:ext cx="190770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dirty="0"/>
              <a:t>ANDT-indikator</a:t>
            </a:r>
          </a:p>
        </p:txBody>
      </p:sp>
    </p:spTree>
    <p:extLst>
      <p:ext uri="{BB962C8B-B14F-4D97-AF65-F5344CB8AC3E}">
        <p14:creationId xmlns:p14="http://schemas.microsoft.com/office/powerpoint/2010/main" val="3778741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08C53114-7E5C-499B-8272-5495F2A4B6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3610799"/>
              </p:ext>
            </p:extLst>
          </p:nvPr>
        </p:nvGraphicFramePr>
        <p:xfrm>
          <a:off x="179512" y="195486"/>
          <a:ext cx="8712968" cy="4680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ruta 3">
            <a:extLst>
              <a:ext uri="{FF2B5EF4-FFF2-40B4-BE49-F238E27FC236}">
                <a16:creationId xmlns:a16="http://schemas.microsoft.com/office/drawing/2014/main" id="{D0C66313-0CAE-466C-80F8-9A491131A147}"/>
              </a:ext>
            </a:extLst>
          </p:cNvPr>
          <p:cNvSpPr txBox="1"/>
          <p:nvPr/>
        </p:nvSpPr>
        <p:spPr>
          <a:xfrm>
            <a:off x="7236296" y="-4539"/>
            <a:ext cx="190770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dirty="0"/>
              <a:t>ANDT-indikator</a:t>
            </a:r>
          </a:p>
        </p:txBody>
      </p:sp>
    </p:spTree>
    <p:extLst>
      <p:ext uri="{BB962C8B-B14F-4D97-AF65-F5344CB8AC3E}">
        <p14:creationId xmlns:p14="http://schemas.microsoft.com/office/powerpoint/2010/main" val="8985388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F371FA7A-9C5E-4BAE-9A37-451426A280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8882371"/>
              </p:ext>
            </p:extLst>
          </p:nvPr>
        </p:nvGraphicFramePr>
        <p:xfrm>
          <a:off x="179512" y="123478"/>
          <a:ext cx="871296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55197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711B24F-6EA1-4A2E-8965-578FF487B6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975242"/>
              </p:ext>
            </p:extLst>
          </p:nvPr>
        </p:nvGraphicFramePr>
        <p:xfrm>
          <a:off x="179512" y="195486"/>
          <a:ext cx="871296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121401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AD9604-F4CB-41CC-9D2D-371C0EBC4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Narkotika, Läkemedel och anabola steroider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EB02D27-08F9-4CAE-9943-23BC733AAB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81732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F257435-9F91-4200-894E-A8FBF1BC8C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1009100"/>
              </p:ext>
            </p:extLst>
          </p:nvPr>
        </p:nvGraphicFramePr>
        <p:xfrm>
          <a:off x="251520" y="195486"/>
          <a:ext cx="864096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29311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0EC81D47-2934-40B1-9185-FBE37A4295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8686995"/>
              </p:ext>
            </p:extLst>
          </p:nvPr>
        </p:nvGraphicFramePr>
        <p:xfrm>
          <a:off x="107504" y="195486"/>
          <a:ext cx="878497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ruta 3">
            <a:extLst>
              <a:ext uri="{FF2B5EF4-FFF2-40B4-BE49-F238E27FC236}">
                <a16:creationId xmlns:a16="http://schemas.microsoft.com/office/drawing/2014/main" id="{730C3D9E-BEEB-40FC-981B-C7A185041AE3}"/>
              </a:ext>
            </a:extLst>
          </p:cNvPr>
          <p:cNvSpPr txBox="1"/>
          <p:nvPr/>
        </p:nvSpPr>
        <p:spPr>
          <a:xfrm>
            <a:off x="7236296" y="-4539"/>
            <a:ext cx="190770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dirty="0"/>
              <a:t>ANDT-indikator</a:t>
            </a:r>
          </a:p>
        </p:txBody>
      </p:sp>
    </p:spTree>
    <p:extLst>
      <p:ext uri="{BB962C8B-B14F-4D97-AF65-F5344CB8AC3E}">
        <p14:creationId xmlns:p14="http://schemas.microsoft.com/office/powerpoint/2010/main" val="34939855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E2297C2-4E19-41FC-9E2A-9EBB96967B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4384836"/>
              </p:ext>
            </p:extLst>
          </p:nvPr>
        </p:nvGraphicFramePr>
        <p:xfrm>
          <a:off x="0" y="195486"/>
          <a:ext cx="889248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ruta 2">
            <a:extLst>
              <a:ext uri="{FF2B5EF4-FFF2-40B4-BE49-F238E27FC236}">
                <a16:creationId xmlns:a16="http://schemas.microsoft.com/office/drawing/2014/main" id="{A205A355-1747-46CC-B70F-DFEE90D78B79}"/>
              </a:ext>
            </a:extLst>
          </p:cNvPr>
          <p:cNvSpPr txBox="1"/>
          <p:nvPr/>
        </p:nvSpPr>
        <p:spPr>
          <a:xfrm>
            <a:off x="7236296" y="-4539"/>
            <a:ext cx="190770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dirty="0"/>
              <a:t>ANDT-indikator</a:t>
            </a:r>
          </a:p>
        </p:txBody>
      </p:sp>
    </p:spTree>
    <p:extLst>
      <p:ext uri="{BB962C8B-B14F-4D97-AF65-F5344CB8AC3E}">
        <p14:creationId xmlns:p14="http://schemas.microsoft.com/office/powerpoint/2010/main" val="27968403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B23A184-9DD6-49F8-8E3C-6E151EC640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8400978"/>
              </p:ext>
            </p:extLst>
          </p:nvPr>
        </p:nvGraphicFramePr>
        <p:xfrm>
          <a:off x="179512" y="195486"/>
          <a:ext cx="878497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8904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b="1" dirty="0">
                <a:solidFill>
                  <a:prstClr val="black"/>
                </a:solidFill>
              </a:rPr>
              <a:t>Undersökningens genomförande</a:t>
            </a:r>
            <a:endParaRPr lang="sv-SE" sz="32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4294967295"/>
          </p:nvPr>
        </p:nvSpPr>
        <p:spPr>
          <a:xfrm>
            <a:off x="457201" y="1006079"/>
            <a:ext cx="7543800" cy="3797919"/>
          </a:xfrm>
        </p:spPr>
        <p:txBody>
          <a:bodyPr>
            <a:noAutofit/>
          </a:bodyPr>
          <a:lstStyle/>
          <a:p>
            <a:r>
              <a:rPr lang="sv-SE" sz="2100" dirty="0"/>
              <a:t>Webbenkät till elever i åk 9 och gymnasiet åk 2</a:t>
            </a:r>
          </a:p>
          <a:p>
            <a:endParaRPr lang="sv-SE" sz="600" dirty="0"/>
          </a:p>
          <a:p>
            <a:r>
              <a:rPr lang="sv-SE" sz="2100" dirty="0"/>
              <a:t>Enkäten innehåller cirka 35 frågor</a:t>
            </a:r>
          </a:p>
          <a:p>
            <a:endParaRPr lang="sv-SE" sz="600" dirty="0"/>
          </a:p>
          <a:p>
            <a:r>
              <a:rPr lang="sv-SE" sz="2100" dirty="0"/>
              <a:t>Enkäten besvarades anonymt under lektionstid </a:t>
            </a:r>
          </a:p>
          <a:p>
            <a:endParaRPr lang="sv-SE" sz="600" dirty="0"/>
          </a:p>
          <a:p>
            <a:r>
              <a:rPr lang="sv-SE" sz="2100" dirty="0"/>
              <a:t>Besvarades vecka 39-43, år 2017</a:t>
            </a:r>
          </a:p>
          <a:p>
            <a:pPr marL="0" indent="0">
              <a:buNone/>
            </a:pPr>
            <a:endParaRPr lang="sv-SE" sz="600" dirty="0"/>
          </a:p>
          <a:p>
            <a:r>
              <a:rPr lang="sv-SE" sz="2100" dirty="0">
                <a:solidFill>
                  <a:prstClr val="black"/>
                </a:solidFill>
              </a:rPr>
              <a:t>16 kommuner genomförde undersökningen och någon friskola deltog</a:t>
            </a:r>
          </a:p>
          <a:p>
            <a:endParaRPr lang="sv-SE" sz="600" dirty="0">
              <a:solidFill>
                <a:prstClr val="black"/>
              </a:solidFill>
              <a:cs typeface="Raavi" panose="020B0502040204020203" pitchFamily="34" charset="0"/>
            </a:endParaRPr>
          </a:p>
          <a:p>
            <a:pPr lvl="0"/>
            <a:r>
              <a:rPr lang="sv-SE" sz="2100" dirty="0">
                <a:solidFill>
                  <a:prstClr val="black"/>
                </a:solidFill>
                <a:cs typeface="Raavi" panose="020B0502040204020203" pitchFamily="34" charset="0"/>
              </a:rPr>
              <a:t>Totalt </a:t>
            </a:r>
            <a:r>
              <a:rPr lang="sv-SE" sz="2100" dirty="0">
                <a:cs typeface="Raavi" panose="020B0502040204020203" pitchFamily="34" charset="0"/>
              </a:rPr>
              <a:t>2 962 svar, 1708 elever i åk 9 och 1254 </a:t>
            </a:r>
            <a:r>
              <a:rPr lang="sv-SE" sz="2100" dirty="0">
                <a:solidFill>
                  <a:prstClr val="black"/>
                </a:solidFill>
                <a:cs typeface="Raavi" panose="020B0502040204020203" pitchFamily="34" charset="0"/>
              </a:rPr>
              <a:t>i gymnasiet åk 2</a:t>
            </a:r>
          </a:p>
        </p:txBody>
      </p:sp>
    </p:spTree>
    <p:extLst>
      <p:ext uri="{BB962C8B-B14F-4D97-AF65-F5344CB8AC3E}">
        <p14:creationId xmlns:p14="http://schemas.microsoft.com/office/powerpoint/2010/main" val="24774150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2E1A3DC-8727-4523-872A-D6A57824DD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1888058"/>
              </p:ext>
            </p:extLst>
          </p:nvPr>
        </p:nvGraphicFramePr>
        <p:xfrm>
          <a:off x="179512" y="195486"/>
          <a:ext cx="871296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57129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CE698895-C784-4702-A140-E706F096CB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1133857"/>
              </p:ext>
            </p:extLst>
          </p:nvPr>
        </p:nvGraphicFramePr>
        <p:xfrm>
          <a:off x="251520" y="195486"/>
          <a:ext cx="8496944" cy="4608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43530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40813AB-9643-4257-A410-5A7BB3577C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6781422"/>
              </p:ext>
            </p:extLst>
          </p:nvPr>
        </p:nvGraphicFramePr>
        <p:xfrm>
          <a:off x="179512" y="195486"/>
          <a:ext cx="8712968" cy="4752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ruta 2">
            <a:extLst>
              <a:ext uri="{FF2B5EF4-FFF2-40B4-BE49-F238E27FC236}">
                <a16:creationId xmlns:a16="http://schemas.microsoft.com/office/drawing/2014/main" id="{DEEA6761-92A8-45FA-9F0C-267A05C545E4}"/>
              </a:ext>
            </a:extLst>
          </p:cNvPr>
          <p:cNvSpPr txBox="1"/>
          <p:nvPr/>
        </p:nvSpPr>
        <p:spPr>
          <a:xfrm>
            <a:off x="7236296" y="-4539"/>
            <a:ext cx="190770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dirty="0"/>
              <a:t>ANDT-indikator</a:t>
            </a:r>
          </a:p>
        </p:txBody>
      </p:sp>
    </p:spTree>
    <p:extLst>
      <p:ext uri="{BB962C8B-B14F-4D97-AF65-F5344CB8AC3E}">
        <p14:creationId xmlns:p14="http://schemas.microsoft.com/office/powerpoint/2010/main" val="18678667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B23A1CD-B825-4796-A422-1E7B0C14A0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1967673"/>
              </p:ext>
            </p:extLst>
          </p:nvPr>
        </p:nvGraphicFramePr>
        <p:xfrm>
          <a:off x="251520" y="195486"/>
          <a:ext cx="864096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99180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5DDB903-21FF-42BB-9D2F-4604BC829D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2177764"/>
              </p:ext>
            </p:extLst>
          </p:nvPr>
        </p:nvGraphicFramePr>
        <p:xfrm>
          <a:off x="251520" y="195486"/>
          <a:ext cx="856895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25421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B3FD4DD3-E0A9-4ECE-8ABB-590B554F42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6800587"/>
              </p:ext>
            </p:extLst>
          </p:nvPr>
        </p:nvGraphicFramePr>
        <p:xfrm>
          <a:off x="323528" y="195486"/>
          <a:ext cx="842493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12276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4BB8778-7898-4AA8-90B3-67FA7FB687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0815816"/>
              </p:ext>
            </p:extLst>
          </p:nvPr>
        </p:nvGraphicFramePr>
        <p:xfrm>
          <a:off x="179512" y="195486"/>
          <a:ext cx="871296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62242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4B4FA2-793B-4611-B5D4-380EBE1C2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Attityder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91620CE-03FB-41AC-88F4-D9340BF659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Hur riskabel är ANDT-användning och inställning till bruk av narkotika</a:t>
            </a:r>
          </a:p>
        </p:txBody>
      </p:sp>
    </p:spTree>
    <p:extLst>
      <p:ext uri="{BB962C8B-B14F-4D97-AF65-F5344CB8AC3E}">
        <p14:creationId xmlns:p14="http://schemas.microsoft.com/office/powerpoint/2010/main" val="29707829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DFBED65-83CE-4AB5-A1EE-0A77F4EEB4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9967916"/>
              </p:ext>
            </p:extLst>
          </p:nvPr>
        </p:nvGraphicFramePr>
        <p:xfrm>
          <a:off x="179512" y="195486"/>
          <a:ext cx="856895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74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BE62B03-62E0-40E8-834A-E25804B518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36586"/>
              </p:ext>
            </p:extLst>
          </p:nvPr>
        </p:nvGraphicFramePr>
        <p:xfrm>
          <a:off x="251520" y="195486"/>
          <a:ext cx="864096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9375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9552" y="195485"/>
            <a:ext cx="6894106" cy="972109"/>
          </a:xfrm>
        </p:spPr>
        <p:txBody>
          <a:bodyPr>
            <a:normAutofit/>
          </a:bodyPr>
          <a:lstStyle/>
          <a:p>
            <a:r>
              <a:rPr lang="sv-SE" sz="3200" b="1" dirty="0"/>
              <a:t>Resultatredovisning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4294967295"/>
          </p:nvPr>
        </p:nvSpPr>
        <p:spPr>
          <a:xfrm>
            <a:off x="539552" y="1167595"/>
            <a:ext cx="7234318" cy="3204355"/>
          </a:xfrm>
        </p:spPr>
        <p:txBody>
          <a:bodyPr>
            <a:normAutofit fontScale="92500" lnSpcReduction="20000"/>
          </a:bodyPr>
          <a:lstStyle/>
          <a:p>
            <a:r>
              <a:rPr lang="sv-SE" sz="2100" dirty="0">
                <a:latin typeface="+mj-lt"/>
                <a:ea typeface="Times New Roman"/>
                <a:cs typeface="Raavi" panose="020B0502040204020203" pitchFamily="34" charset="0"/>
              </a:rPr>
              <a:t>Resultat återrapporteras på länsnivå samt kommun- och skolnivå om det är minst 30 svarande elever. </a:t>
            </a:r>
            <a:endParaRPr lang="sv-SE" sz="675" dirty="0">
              <a:latin typeface="+mj-lt"/>
              <a:ea typeface="Times New Roman"/>
              <a:cs typeface="Raavi" panose="020B0502040204020203" pitchFamily="34" charset="0"/>
            </a:endParaRPr>
          </a:p>
          <a:p>
            <a:pPr marL="144900" indent="0">
              <a:buNone/>
            </a:pPr>
            <a:endParaRPr lang="sv-SE" sz="600" dirty="0">
              <a:latin typeface="+mj-lt"/>
              <a:cs typeface="Raavi" panose="020B0502040204020203" pitchFamily="34" charset="0"/>
            </a:endParaRPr>
          </a:p>
          <a:p>
            <a:r>
              <a:rPr lang="sv-SE" sz="2100" dirty="0"/>
              <a:t>Resultat redovisas i procent. </a:t>
            </a:r>
          </a:p>
          <a:p>
            <a:pPr marL="0" indent="0">
              <a:buNone/>
            </a:pPr>
            <a:endParaRPr lang="sv-SE" sz="600" dirty="0"/>
          </a:p>
          <a:p>
            <a:r>
              <a:rPr lang="sv-SE" sz="2100" dirty="0"/>
              <a:t>Procentandelarna i diagrammen visar procent av de som svarat på den aktuella frågan (om ej annat anges).</a:t>
            </a:r>
          </a:p>
          <a:p>
            <a:endParaRPr lang="sv-SE" sz="900" dirty="0"/>
          </a:p>
          <a:p>
            <a:r>
              <a:rPr lang="sv-SE" sz="2100" dirty="0"/>
              <a:t>Vid beteckningen * är antalet svar i gruppen mindre än 30 och uppgiften är då för osäker för att återges.</a:t>
            </a:r>
          </a:p>
          <a:p>
            <a:pPr marL="0" indent="0">
              <a:buNone/>
            </a:pPr>
            <a:endParaRPr lang="sv-SE" sz="1500" dirty="0">
              <a:latin typeface="+mj-lt"/>
              <a:cs typeface="Raavi" panose="020B0502040204020203" pitchFamily="34" charset="0"/>
            </a:endParaRPr>
          </a:p>
          <a:p>
            <a:pPr marL="0" indent="0">
              <a:buNone/>
            </a:pPr>
            <a:endParaRPr lang="sv-SE" sz="1350" dirty="0">
              <a:latin typeface="+mj-lt"/>
              <a:cs typeface="Raavi" panose="020B0502040204020203" pitchFamily="34" charset="0"/>
            </a:endParaRPr>
          </a:p>
          <a:p>
            <a:pPr marL="0" indent="0">
              <a:buNone/>
            </a:pPr>
            <a:endParaRPr lang="sv-SE" sz="1350" dirty="0">
              <a:latin typeface="+mj-lt"/>
              <a:cs typeface="Raavi" panose="020B0502040204020203" pitchFamily="34" charset="0"/>
            </a:endParaRPr>
          </a:p>
          <a:p>
            <a:pPr marL="0" indent="0">
              <a:buNone/>
            </a:pPr>
            <a:r>
              <a:rPr lang="sv-SE" sz="1350" dirty="0">
                <a:latin typeface="+mj-lt"/>
                <a:cs typeface="Raavi" panose="020B0502040204020203" pitchFamily="34" charset="0"/>
              </a:rPr>
              <a:t>Mer information om resultatredovisning finns sist i presentationen.</a:t>
            </a:r>
          </a:p>
          <a:p>
            <a:endParaRPr lang="sv-SE" sz="2100" dirty="0">
              <a:solidFill>
                <a:srgbClr val="FF0000"/>
              </a:solidFill>
              <a:latin typeface="+mj-lt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7746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4621062-335E-44D3-8A04-37BDB4F3BA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0686492"/>
              </p:ext>
            </p:extLst>
          </p:nvPr>
        </p:nvGraphicFramePr>
        <p:xfrm>
          <a:off x="251520" y="195486"/>
          <a:ext cx="856895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28184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0B5D425-F850-48FF-B7C3-57517AA0D7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1927838"/>
              </p:ext>
            </p:extLst>
          </p:nvPr>
        </p:nvGraphicFramePr>
        <p:xfrm>
          <a:off x="251520" y="195486"/>
          <a:ext cx="856895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11161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b="1" dirty="0"/>
              <a:t>Resultatredovisning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4294967295"/>
          </p:nvPr>
        </p:nvSpPr>
        <p:spPr>
          <a:xfrm>
            <a:off x="457200" y="951310"/>
            <a:ext cx="7787208" cy="3924695"/>
          </a:xfrm>
        </p:spPr>
        <p:txBody>
          <a:bodyPr>
            <a:normAutofit/>
          </a:bodyPr>
          <a:lstStyle/>
          <a:p>
            <a:r>
              <a:rPr lang="sv-SE" sz="1300" dirty="0">
                <a:solidFill>
                  <a:prstClr val="black"/>
                </a:solidFill>
              </a:rPr>
              <a:t>Sammanställningar på kommun- och skolnivå och grupper om det är minst 30 svarande elever. För gymnasiet årskurs 2 har färre än 30 elever svarat ”Annan könsidentitet” vilket innebär att den gruppen inte särredovisas utan ingår i länstotalen.</a:t>
            </a:r>
          </a:p>
          <a:p>
            <a:r>
              <a:rPr lang="sv-SE" sz="1300" dirty="0">
                <a:solidFill>
                  <a:prstClr val="black"/>
                </a:solidFill>
              </a:rPr>
              <a:t>Könsuppdelade resultat redovisas för alla ANDT-kärnindikatorer samt fördelning över killar och tjejer för övriga frågor på länsnivå. </a:t>
            </a:r>
          </a:p>
          <a:p>
            <a:r>
              <a:rPr lang="sv-SE" sz="1300" dirty="0">
                <a:solidFill>
                  <a:prstClr val="black"/>
                </a:solidFill>
              </a:rPr>
              <a:t>Har en skola färre än 30 svar har dessa svar lagts in i kommunrapporten och redovisas ej separat. </a:t>
            </a:r>
          </a:p>
          <a:p>
            <a:r>
              <a:rPr lang="sv-SE" sz="1300" dirty="0">
                <a:solidFill>
                  <a:prstClr val="black"/>
                </a:solidFill>
              </a:rPr>
              <a:t>Svarsfrekvensen för en skola måste vara minst 50 procent för en skolrapport.</a:t>
            </a:r>
          </a:p>
          <a:p>
            <a:r>
              <a:rPr lang="sv-SE" sz="1300" dirty="0">
                <a:solidFill>
                  <a:prstClr val="black"/>
                </a:solidFill>
              </a:rPr>
              <a:t>Resultat för kommuner, skolor eller grupper (annan könsidentitet) med få elever bör tolkas med försiktighet. </a:t>
            </a:r>
          </a:p>
          <a:p>
            <a:pPr lvl="0"/>
            <a:r>
              <a:rPr lang="sv-SE" sz="1300" dirty="0">
                <a:solidFill>
                  <a:prstClr val="black"/>
                </a:solidFill>
              </a:rPr>
              <a:t>Sammanslagning av svarsalternativ för att redovisa hur stor andel som exempelvis röker, har gjorts. Dels för att minska risken för bakvägsidentifiering men även för att underlätta läsning av resultaten. </a:t>
            </a:r>
          </a:p>
          <a:p>
            <a:pPr lvl="0"/>
            <a:r>
              <a:rPr lang="sv-SE" sz="1300" dirty="0">
                <a:solidFill>
                  <a:prstClr val="black"/>
                </a:solidFill>
              </a:rPr>
              <a:t>Klassbortfall - i årskurs 9 påverkas sannolikt inte resultaten lika mycket som vid individbortfall. Detta eftersom man kan anta att ej deltagande klasser inte avviker från deltagande klasser. Klassbortfall antas påverka resultaten mer i gymnasiet där klassammansättningen i högre grad speglar elevernas egenskaper och intressen.</a:t>
            </a:r>
          </a:p>
          <a:p>
            <a:r>
              <a:rPr lang="sv-SE" sz="1300" dirty="0">
                <a:solidFill>
                  <a:prstClr val="black"/>
                </a:solidFill>
              </a:rPr>
              <a:t>Det interna bortfallet var lågt för de frågor som ställdes till alla elever. Internt bortfall = elever besvarar inte alla frågor t.ex. hoppar över vissa frågor eller slutar efter att ha besvarat halva enkäten.</a:t>
            </a:r>
          </a:p>
        </p:txBody>
      </p:sp>
    </p:spTree>
    <p:extLst>
      <p:ext uri="{BB962C8B-B14F-4D97-AF65-F5344CB8AC3E}">
        <p14:creationId xmlns:p14="http://schemas.microsoft.com/office/powerpoint/2010/main" val="4125872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AB6F17-7BA0-4E01-B479-2FE78D315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Antal svarande i gymnasiet årskurs 2</a:t>
            </a:r>
          </a:p>
        </p:txBody>
      </p:sp>
      <p:graphicFrame>
        <p:nvGraphicFramePr>
          <p:cNvPr id="11" name="Platshållare för innehåll 10">
            <a:extLst>
              <a:ext uri="{FF2B5EF4-FFF2-40B4-BE49-F238E27FC236}">
                <a16:creationId xmlns:a16="http://schemas.microsoft.com/office/drawing/2014/main" id="{299E0A34-1703-4FCF-B5B2-70B577EC01A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09886493"/>
              </p:ext>
            </p:extLst>
          </p:nvPr>
        </p:nvGraphicFramePr>
        <p:xfrm>
          <a:off x="428625" y="845114"/>
          <a:ext cx="2559200" cy="4174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089">
                  <a:extLst>
                    <a:ext uri="{9D8B030D-6E8A-4147-A177-3AD203B41FA5}">
                      <a16:colId xmlns:a16="http://schemas.microsoft.com/office/drawing/2014/main" val="3946137162"/>
                    </a:ext>
                  </a:extLst>
                </a:gridCol>
                <a:gridCol w="1011111">
                  <a:extLst>
                    <a:ext uri="{9D8B030D-6E8A-4147-A177-3AD203B41FA5}">
                      <a16:colId xmlns:a16="http://schemas.microsoft.com/office/drawing/2014/main" val="3693214531"/>
                    </a:ext>
                  </a:extLst>
                </a:gridCol>
              </a:tblGrid>
              <a:tr h="289163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Boendekommun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u="none" strike="noStrike" dirty="0">
                          <a:effectLst/>
                        </a:rPr>
                        <a:t>Totalt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09604396"/>
                  </a:ext>
                </a:extLst>
              </a:tr>
              <a:tr h="216872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Arvika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29726249"/>
                  </a:ext>
                </a:extLst>
              </a:tr>
              <a:tr h="216872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Eda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25740177"/>
                  </a:ext>
                </a:extLst>
              </a:tr>
              <a:tr h="216872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Filipstad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73779012"/>
                  </a:ext>
                </a:extLst>
              </a:tr>
              <a:tr h="216872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Forshaga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3091321"/>
                  </a:ext>
                </a:extLst>
              </a:tr>
              <a:tr h="216872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Grums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25654317"/>
                  </a:ext>
                </a:extLst>
              </a:tr>
              <a:tr h="216872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Hagfors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78777855"/>
                  </a:ext>
                </a:extLst>
              </a:tr>
              <a:tr h="216872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Hammarö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40561515"/>
                  </a:ext>
                </a:extLst>
              </a:tr>
              <a:tr h="216872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Karlstad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78404823"/>
                  </a:ext>
                </a:extLst>
              </a:tr>
              <a:tr h="216872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Kil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39277973"/>
                  </a:ext>
                </a:extLst>
              </a:tr>
              <a:tr h="216872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Kristinehamn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09267542"/>
                  </a:ext>
                </a:extLst>
              </a:tr>
              <a:tr h="216872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Munkfors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24515235"/>
                  </a:ext>
                </a:extLst>
              </a:tr>
              <a:tr h="216872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Storfors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53716071"/>
                  </a:ext>
                </a:extLst>
              </a:tr>
              <a:tr h="216872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Sunne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43659196"/>
                  </a:ext>
                </a:extLst>
              </a:tr>
              <a:tr h="216872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Säffle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86402542"/>
                  </a:ext>
                </a:extLst>
              </a:tr>
              <a:tr h="216872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Torsby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53385672"/>
                  </a:ext>
                </a:extLst>
              </a:tr>
              <a:tr h="216872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Årjäng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20174261"/>
                  </a:ext>
                </a:extLst>
              </a:tr>
              <a:tr h="198920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Annan kommun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75892971"/>
                  </a:ext>
                </a:extLst>
              </a:tr>
              <a:tr h="216872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b="1" u="none" strike="noStrike" dirty="0">
                          <a:effectLst/>
                        </a:rPr>
                        <a:t>Värmland</a:t>
                      </a:r>
                      <a:endParaRPr lang="sv-SE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54983941"/>
                  </a:ext>
                </a:extLst>
              </a:tr>
            </a:tbl>
          </a:graphicData>
        </a:graphic>
      </p:graphicFrame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622B439-B3ED-4610-AD21-A122078E1DF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144900" indent="0">
              <a:buNone/>
            </a:pPr>
            <a:r>
              <a:rPr lang="sv-SE" sz="2400" dirty="0"/>
              <a:t>Könsfördelning på länsnivå; </a:t>
            </a:r>
          </a:p>
          <a:p>
            <a:r>
              <a:rPr lang="sv-SE" sz="2400" dirty="0"/>
              <a:t> 657 killar </a:t>
            </a:r>
          </a:p>
          <a:p>
            <a:r>
              <a:rPr lang="sv-SE" sz="2400" dirty="0"/>
              <a:t>575 tjejer</a:t>
            </a:r>
          </a:p>
          <a:p>
            <a:r>
              <a:rPr lang="sv-SE" sz="2400" dirty="0"/>
              <a:t>22 annan könsidentitet</a:t>
            </a:r>
          </a:p>
        </p:txBody>
      </p:sp>
    </p:spTree>
    <p:extLst>
      <p:ext uri="{BB962C8B-B14F-4D97-AF65-F5344CB8AC3E}">
        <p14:creationId xmlns:p14="http://schemas.microsoft.com/office/powerpoint/2010/main" val="3251959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B8E48D10-13FD-4292-8A8B-367080EC1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Tobaksbruk	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0929A8D-E464-4D3A-B52B-2E76EB0F41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Rökning och snusning</a:t>
            </a:r>
          </a:p>
        </p:txBody>
      </p:sp>
    </p:spTree>
    <p:extLst>
      <p:ext uri="{BB962C8B-B14F-4D97-AF65-F5344CB8AC3E}">
        <p14:creationId xmlns:p14="http://schemas.microsoft.com/office/powerpoint/2010/main" val="3371875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7535C04-734B-408F-A73B-3B93CFCC42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3315894"/>
              </p:ext>
            </p:extLst>
          </p:nvPr>
        </p:nvGraphicFramePr>
        <p:xfrm>
          <a:off x="179512" y="195486"/>
          <a:ext cx="871296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ruta 5">
            <a:extLst>
              <a:ext uri="{FF2B5EF4-FFF2-40B4-BE49-F238E27FC236}">
                <a16:creationId xmlns:a16="http://schemas.microsoft.com/office/drawing/2014/main" id="{15E52F2E-97C9-4BFB-86E2-172E2B344391}"/>
              </a:ext>
            </a:extLst>
          </p:cNvPr>
          <p:cNvSpPr txBox="1"/>
          <p:nvPr/>
        </p:nvSpPr>
        <p:spPr>
          <a:xfrm>
            <a:off x="7236296" y="-4539"/>
            <a:ext cx="190770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dirty="0"/>
              <a:t>ANDT-indikator</a:t>
            </a:r>
          </a:p>
        </p:txBody>
      </p:sp>
    </p:spTree>
    <p:extLst>
      <p:ext uri="{BB962C8B-B14F-4D97-AF65-F5344CB8AC3E}">
        <p14:creationId xmlns:p14="http://schemas.microsoft.com/office/powerpoint/2010/main" val="1320797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47BEA0D7-9E35-4DEF-8C25-0E7B527F34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4056173"/>
              </p:ext>
            </p:extLst>
          </p:nvPr>
        </p:nvGraphicFramePr>
        <p:xfrm>
          <a:off x="179512" y="195486"/>
          <a:ext cx="8712968" cy="4680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ruta 3">
            <a:extLst>
              <a:ext uri="{FF2B5EF4-FFF2-40B4-BE49-F238E27FC236}">
                <a16:creationId xmlns:a16="http://schemas.microsoft.com/office/drawing/2014/main" id="{5165FB20-9E7C-4D8D-BD97-FF75B58FA2F8}"/>
              </a:ext>
            </a:extLst>
          </p:cNvPr>
          <p:cNvSpPr txBox="1"/>
          <p:nvPr/>
        </p:nvSpPr>
        <p:spPr>
          <a:xfrm>
            <a:off x="7236296" y="-4539"/>
            <a:ext cx="190770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dirty="0"/>
              <a:t>ANDT-indikator</a:t>
            </a:r>
          </a:p>
        </p:txBody>
      </p:sp>
    </p:spTree>
    <p:extLst>
      <p:ext uri="{BB962C8B-B14F-4D97-AF65-F5344CB8AC3E}">
        <p14:creationId xmlns:p14="http://schemas.microsoft.com/office/powerpoint/2010/main" val="3401072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A9C48D1-EAEA-46B9-9782-8655F9A9FB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048412"/>
              </p:ext>
            </p:extLst>
          </p:nvPr>
        </p:nvGraphicFramePr>
        <p:xfrm>
          <a:off x="395536" y="123478"/>
          <a:ext cx="849694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93914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19EE710-DC52-4CFC-99B2-412B136C8435}" vid="{C03DEFA5-E84C-4BF0-931E-2A012CBE02A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Landstinget vit bakgrund</Template>
  <TotalTime>2317</TotalTime>
  <Words>1478</Words>
  <Application>Microsoft Office PowerPoint</Application>
  <PresentationFormat>Bildspel på skärmen (16:9)</PresentationFormat>
  <Paragraphs>237</Paragraphs>
  <Slides>42</Slides>
  <Notes>14</Notes>
  <HiddenSlides>2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42</vt:i4>
      </vt:variant>
    </vt:vector>
  </HeadingPairs>
  <TitlesOfParts>
    <vt:vector size="47" baseType="lpstr">
      <vt:lpstr>Arial</vt:lpstr>
      <vt:lpstr>Calibri</vt:lpstr>
      <vt:lpstr>Raavi</vt:lpstr>
      <vt:lpstr>Times New Roman</vt:lpstr>
      <vt:lpstr>Office-tema</vt:lpstr>
      <vt:lpstr>Elevers drogvanor 2017 gymnasiet årskurs 2 Läns- och kommunrapport</vt:lpstr>
      <vt:lpstr>Drogvaneundersökningen ska bidra med aktuellt kunskapsunderlag</vt:lpstr>
      <vt:lpstr>Undersökningens genomförande</vt:lpstr>
      <vt:lpstr>Resultatredovisning</vt:lpstr>
      <vt:lpstr>Antal svarande i gymnasiet årskurs 2</vt:lpstr>
      <vt:lpstr>Tobaksbruk 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Kosttillskott och energidryck</vt:lpstr>
      <vt:lpstr>PowerPoint-presentation</vt:lpstr>
      <vt:lpstr>PowerPoint-presentation</vt:lpstr>
      <vt:lpstr>Alkoholkonsumtion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Narkotika, Läkemedel och anabola steroider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Attityder</vt:lpstr>
      <vt:lpstr>PowerPoint-presentation</vt:lpstr>
      <vt:lpstr>PowerPoint-presentation</vt:lpstr>
      <vt:lpstr>PowerPoint-presentation</vt:lpstr>
      <vt:lpstr>PowerPoint-presentation</vt:lpstr>
      <vt:lpstr>Resultatredovisning</vt:lpstr>
    </vt:vector>
  </TitlesOfParts>
  <Company>Landstinget i Värmland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Cecilia Nyberg</dc:creator>
  <dc:description>OH Landstinget vit.potx_x000d_
2016-04-08</dc:description>
  <cp:lastModifiedBy>Cecilia Nyberg</cp:lastModifiedBy>
  <cp:revision>1</cp:revision>
  <dcterms:created xsi:type="dcterms:W3CDTF">2017-11-21T07:26:26Z</dcterms:created>
  <dcterms:modified xsi:type="dcterms:W3CDTF">2018-10-18T08:53:02Z</dcterms:modified>
</cp:coreProperties>
</file>