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charts/chart35.xml" ContentType="application/vnd.openxmlformats-officedocument.drawingml.chart+xml"/>
  <Override PartName="/ppt/charts/chart36.xml" ContentType="application/vnd.openxmlformats-officedocument.drawingml.chart+xml"/>
  <Override PartName="/ppt/charts/chart37.xml" ContentType="application/vnd.openxmlformats-officedocument.drawingml.chart+xml"/>
  <Override PartName="/ppt/charts/chart38.xml" ContentType="application/vnd.openxmlformats-officedocument.drawingml.chart+xml"/>
  <Override PartName="/ppt/charts/chart39.xml" ContentType="application/vnd.openxmlformats-officedocument.drawingml.chart+xml"/>
  <Override PartName="/ppt/charts/chart40.xml" ContentType="application/vnd.openxmlformats-officedocument.drawingml.chart+xml"/>
  <Override PartName="/ppt/charts/chart41.xml" ContentType="application/vnd.openxmlformats-officedocument.drawingml.chart+xml"/>
  <Override PartName="/ppt/charts/chart42.xml" ContentType="application/vnd.openxmlformats-officedocument.drawingml.chart+xml"/>
  <Override PartName="/ppt/charts/chart43.xml" ContentType="application/vnd.openxmlformats-officedocument.drawingml.chart+xml"/>
  <Override PartName="/ppt/charts/chart44.xml" ContentType="application/vnd.openxmlformats-officedocument.drawingml.chart+xml"/>
  <Override PartName="/ppt/charts/chart45.xml" ContentType="application/vnd.openxmlformats-officedocument.drawingml.chart+xml"/>
  <Override PartName="/ppt/charts/chart46.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Lst>
  <p:sldIdLst>
    <p:sldId id="342" r:id="rId3"/>
    <p:sldId id="343" r:id="rId4"/>
    <p:sldId id="345" r:id="rId5"/>
    <p:sldId id="339" r:id="rId6"/>
    <p:sldId id="325" r:id="rId7"/>
    <p:sldId id="320" r:id="rId8"/>
    <p:sldId id="321" r:id="rId9"/>
    <p:sldId id="323" r:id="rId10"/>
    <p:sldId id="322"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338"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6" r:id="rId44"/>
    <p:sldId id="304" r:id="rId45"/>
    <p:sldId id="305" r:id="rId46"/>
    <p:sldId id="307" r:id="rId47"/>
    <p:sldId id="308" r:id="rId48"/>
    <p:sldId id="309" r:id="rId49"/>
    <p:sldId id="310" r:id="rId50"/>
    <p:sldId id="311" r:id="rId51"/>
    <p:sldId id="312" r:id="rId52"/>
    <p:sldId id="313" r:id="rId53"/>
    <p:sldId id="314" r:id="rId54"/>
    <p:sldId id="344" r:id="rId55"/>
  </p:sldIdLst>
  <p:sldSz cx="9144000" cy="6858000" type="screen4x3"/>
  <p:notesSz cx="6858000" cy="9144000"/>
  <p:custDataLst>
    <p:tags r:id="rId5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FC2374-8297-4526-A282-AC6FD6FC1245}" v="7" dt="2018-10-18T09:04:07.473"/>
  </p1510:revLst>
</p1510:revInfo>
</file>

<file path=ppt/tableStyles.xml><?xml version="1.0" encoding="utf-8"?>
<a:tblStyleLst xmlns:a="http://schemas.openxmlformats.org/drawingml/2006/main" def="{5C22544A-7EE6-4342-B048-85BDC9FD1C3A}">
  <a:tblStyle styleId="{073A0DAA-6AF3-43AB-8588-CEC1D06C72B9}" styleName="Mellanmörkt forma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llanmörkt format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Mellanmörkt format 4 - Dekorfärg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Mellanmörkt format 4 - Dekorfärg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llanmörkt format 4 - Dekorfärg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0" d="100"/>
          <a:sy n="40" d="100"/>
        </p:scale>
        <p:origin x="1555" y="4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61"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gs" Target="tags/tag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cilia Nyberg" userId="ccffea21-8d7c-47a3-9397-b8726338f9b9" providerId="ADAL" clId="{6AFC2374-8297-4526-A282-AC6FD6FC1245}"/>
    <pc:docChg chg="modSld">
      <pc:chgData name="Cecilia Nyberg" userId="ccffea21-8d7c-47a3-9397-b8726338f9b9" providerId="ADAL" clId="{6AFC2374-8297-4526-A282-AC6FD6FC1245}" dt="2018-10-18T09:04:07.473" v="6" actId="14100"/>
      <pc:docMkLst>
        <pc:docMk/>
      </pc:docMkLst>
      <pc:sldChg chg="modSp">
        <pc:chgData name="Cecilia Nyberg" userId="ccffea21-8d7c-47a3-9397-b8726338f9b9" providerId="ADAL" clId="{6AFC2374-8297-4526-A282-AC6FD6FC1245}" dt="2018-10-18T09:04:07.473" v="6" actId="14100"/>
        <pc:sldMkLst>
          <pc:docMk/>
          <pc:sldMk cId="0" sldId="287"/>
        </pc:sldMkLst>
        <pc:spChg chg="mod">
          <ac:chgData name="Cecilia Nyberg" userId="ccffea21-8d7c-47a3-9397-b8726338f9b9" providerId="ADAL" clId="{6AFC2374-8297-4526-A282-AC6FD6FC1245}" dt="2018-10-18T09:04:07.473" v="6" actId="14100"/>
          <ac:spMkLst>
            <pc:docMk/>
            <pc:sldMk cId="0" sldId="287"/>
            <ac:spMk id="2" creationId="{00000000-0000-0000-0000-000000000000}"/>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3.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Worksheet34.xlsx"/></Relationships>
</file>

<file path=ppt/charts/_rels/chart36.xml.rels><?xml version="1.0" encoding="UTF-8" standalone="yes"?>
<Relationships xmlns="http://schemas.openxmlformats.org/package/2006/relationships"><Relationship Id="rId1" Type="http://schemas.openxmlformats.org/officeDocument/2006/relationships/package" Target="../embeddings/Microsoft_Excel_Worksheet35.xlsx"/></Relationships>
</file>

<file path=ppt/charts/_rels/chart37.xml.rels><?xml version="1.0" encoding="UTF-8" standalone="yes"?>
<Relationships xmlns="http://schemas.openxmlformats.org/package/2006/relationships"><Relationship Id="rId1" Type="http://schemas.openxmlformats.org/officeDocument/2006/relationships/package" Target="../embeddings/Microsoft_Excel_Worksheet36.xlsx"/></Relationships>
</file>

<file path=ppt/charts/_rels/chart38.xml.rels><?xml version="1.0" encoding="UTF-8" standalone="yes"?>
<Relationships xmlns="http://schemas.openxmlformats.org/package/2006/relationships"><Relationship Id="rId1" Type="http://schemas.openxmlformats.org/officeDocument/2006/relationships/package" Target="../embeddings/Microsoft_Excel_Worksheet37.xlsx"/></Relationships>
</file>

<file path=ppt/charts/_rels/chart39.xml.rels><?xml version="1.0" encoding="UTF-8" standalone="yes"?>
<Relationships xmlns="http://schemas.openxmlformats.org/package/2006/relationships"><Relationship Id="rId1" Type="http://schemas.openxmlformats.org/officeDocument/2006/relationships/package" Target="../embeddings/Microsoft_Excel_Worksheet38.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0.xml.rels><?xml version="1.0" encoding="UTF-8" standalone="yes"?>
<Relationships xmlns="http://schemas.openxmlformats.org/package/2006/relationships"><Relationship Id="rId1" Type="http://schemas.openxmlformats.org/officeDocument/2006/relationships/package" Target="../embeddings/Microsoft_Excel_Worksheet39.xlsx"/></Relationships>
</file>

<file path=ppt/charts/_rels/chart41.xml.rels><?xml version="1.0" encoding="UTF-8" standalone="yes"?>
<Relationships xmlns="http://schemas.openxmlformats.org/package/2006/relationships"><Relationship Id="rId1" Type="http://schemas.openxmlformats.org/officeDocument/2006/relationships/package" Target="../embeddings/Microsoft_Excel_Worksheet40.xlsx"/></Relationships>
</file>

<file path=ppt/charts/_rels/chart42.xml.rels><?xml version="1.0" encoding="UTF-8" standalone="yes"?>
<Relationships xmlns="http://schemas.openxmlformats.org/package/2006/relationships"><Relationship Id="rId1" Type="http://schemas.openxmlformats.org/officeDocument/2006/relationships/package" Target="../embeddings/Microsoft_Excel_Worksheet41.xlsx"/></Relationships>
</file>

<file path=ppt/charts/_rels/chart43.xml.rels><?xml version="1.0" encoding="UTF-8" standalone="yes"?>
<Relationships xmlns="http://schemas.openxmlformats.org/package/2006/relationships"><Relationship Id="rId1" Type="http://schemas.openxmlformats.org/officeDocument/2006/relationships/package" Target="../embeddings/Microsoft_Excel_Worksheet42.xlsx"/></Relationships>
</file>

<file path=ppt/charts/_rels/chart44.xml.rels><?xml version="1.0" encoding="UTF-8" standalone="yes"?>
<Relationships xmlns="http://schemas.openxmlformats.org/package/2006/relationships"><Relationship Id="rId1" Type="http://schemas.openxmlformats.org/officeDocument/2006/relationships/package" Target="../embeddings/Microsoft_Excel_Worksheet43.xlsx"/></Relationships>
</file>

<file path=ppt/charts/_rels/chart45.xml.rels><?xml version="1.0" encoding="UTF-8" standalone="yes"?>
<Relationships xmlns="http://schemas.openxmlformats.org/package/2006/relationships"><Relationship Id="rId1" Type="http://schemas.openxmlformats.org/officeDocument/2006/relationships/package" Target="../embeddings/Microsoft_Excel_Worksheet44.xlsx"/></Relationships>
</file>

<file path=ppt/charts/_rels/chart46.xml.rels><?xml version="1.0" encoding="UTF-8" standalone="yes"?>
<Relationships xmlns="http://schemas.openxmlformats.org/package/2006/relationships"><Relationship Id="rId1" Type="http://schemas.openxmlformats.org/officeDocument/2006/relationships/package" Target="../embeddings/Microsoft_Excel_Worksheet45.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Är du...</c:v>
                </c:pt>
              </c:strCache>
            </c:strRef>
          </c:tx>
          <c:invertIfNegative val="1"/>
          <c:dPt>
            <c:idx val="1"/>
            <c:invertIfNegative val="1"/>
            <c:bubble3D val="0"/>
            <c:spPr>
              <a:solidFill>
                <a:schemeClr val="accent3"/>
              </a:solidFill>
            </c:spPr>
            <c:extLst>
              <c:ext xmlns:c16="http://schemas.microsoft.com/office/drawing/2014/chart" uri="{C3380CC4-5D6E-409C-BE32-E72D297353CC}">
                <c16:uniqueId val="{00000001-CBB2-4AD9-96CC-41F1B624E017}"/>
              </c:ext>
            </c:extLst>
          </c:dPt>
          <c:dPt>
            <c:idx val="2"/>
            <c:invertIfNegative val="1"/>
            <c:bubble3D val="0"/>
            <c:spPr>
              <a:solidFill>
                <a:schemeClr val="accent2"/>
              </a:solidFill>
            </c:spPr>
            <c:extLst>
              <c:ext xmlns:c16="http://schemas.microsoft.com/office/drawing/2014/chart" uri="{C3380CC4-5D6E-409C-BE32-E72D297353CC}">
                <c16:uniqueId val="{00000003-CBB2-4AD9-96CC-41F1B624E017}"/>
              </c:ext>
            </c:extLst>
          </c:dPt>
          <c:dLbls>
            <c:numFmt formatCode="0%" sourceLinked="0"/>
            <c:spPr>
              <a:noFill/>
              <a:ln>
                <a:noFill/>
              </a:ln>
              <a:effectLst/>
            </c:spPr>
            <c:txPr>
              <a:bodyPr/>
              <a:lstStyle/>
              <a:p>
                <a:pPr>
                  <a:defRPr sz="1200"/>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Kille</c:v>
                </c:pt>
                <c:pt idx="1">
                  <c:v>Tjej</c:v>
                </c:pt>
                <c:pt idx="2">
                  <c:v>Annan könstillhörighet</c:v>
                </c:pt>
              </c:strCache>
            </c:strRef>
          </c:cat>
          <c:val>
            <c:numRef>
              <c:f>Sheet1!$B$2:$B$4</c:f>
              <c:numCache>
                <c:formatCode>General</c:formatCode>
                <c:ptCount val="3"/>
                <c:pt idx="0">
                  <c:v>0.50055741360089201</c:v>
                </c:pt>
                <c:pt idx="1">
                  <c:v>0.48160535117056902</c:v>
                </c:pt>
                <c:pt idx="2">
                  <c:v>1.78372352285396E-2</c:v>
                </c:pt>
              </c:numCache>
            </c:numRef>
          </c:val>
          <c:extLst>
            <c:ext xmlns:c16="http://schemas.microsoft.com/office/drawing/2014/chart" uri="{C3380CC4-5D6E-409C-BE32-E72D297353CC}">
              <c16:uniqueId val="{00000004-CBB2-4AD9-96CC-41F1B624E017}"/>
            </c:ext>
          </c:extLst>
        </c:ser>
        <c:dLbls>
          <c:showLegendKey val="0"/>
          <c:showVal val="0"/>
          <c:showCatName val="0"/>
          <c:showSerName val="0"/>
          <c:showPercent val="0"/>
          <c:showBubbleSize val="0"/>
        </c:dLbls>
        <c:gapWidth val="100"/>
        <c:axId val="343530208"/>
        <c:axId val="343530600"/>
      </c:barChart>
      <c:catAx>
        <c:axId val="343530208"/>
        <c:scaling>
          <c:orientation val="minMax"/>
        </c:scaling>
        <c:delete val="0"/>
        <c:axPos val="b"/>
        <c:numFmt formatCode="General" sourceLinked="0"/>
        <c:majorTickMark val="none"/>
        <c:minorTickMark val="none"/>
        <c:tickLblPos val="nextTo"/>
        <c:txPr>
          <a:bodyPr/>
          <a:lstStyle/>
          <a:p>
            <a:pPr>
              <a:defRPr sz="1200"/>
            </a:pPr>
            <a:endParaRPr lang="sv-SE"/>
          </a:p>
        </c:txPr>
        <c:crossAx val="343530600"/>
        <c:crosses val="autoZero"/>
        <c:auto val="1"/>
        <c:lblAlgn val="ctr"/>
        <c:lblOffset val="100"/>
        <c:noMultiLvlLbl val="1"/>
      </c:catAx>
      <c:valAx>
        <c:axId val="343530600"/>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pPr>
            <a:endParaRPr lang="sv-SE"/>
          </a:p>
        </c:txPr>
        <c:crossAx val="343530208"/>
        <c:crosses val="autoZero"/>
        <c:crossBetween val="between"/>
        <c:majorUnit val="0.2"/>
      </c:valAx>
    </c:plotArea>
    <c:plotVisOnly val="1"/>
    <c:dispBlanksAs val="zero"/>
    <c:showDLblsOverMax val="1"/>
  </c:chart>
  <c:txPr>
    <a:bodyPr/>
    <a:lstStyle/>
    <a:p>
      <a:pPr>
        <a:defRPr sz="1800"/>
      </a:pPr>
      <a:endParaRPr lang="sv-SE"/>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8.3688341413392611E-2"/>
          <c:y val="3.2566674955316392E-2"/>
          <c:w val="0.89914296641572766"/>
          <c:h val="0.7418380442346878"/>
        </c:manualLayout>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Nej</c:v>
                </c:pt>
                <c:pt idx="1">
                  <c:v>Ja, någon/några gånger i månaden</c:v>
                </c:pt>
                <c:pt idx="2">
                  <c:v>Ja, någon/några gånger i veckan</c:v>
                </c:pt>
                <c:pt idx="3">
                  <c:v>Ja, varje dag</c:v>
                </c:pt>
              </c:strCache>
            </c:strRef>
          </c:cat>
          <c:val>
            <c:numRef>
              <c:f>Sheet1!$B$2:$B$5</c:f>
              <c:numCache>
                <c:formatCode>General</c:formatCode>
                <c:ptCount val="4"/>
                <c:pt idx="0">
                  <c:v>0.75278440000000002</c:v>
                </c:pt>
                <c:pt idx="1">
                  <c:v>4.4543430000000002E-2</c:v>
                </c:pt>
                <c:pt idx="2">
                  <c:v>3.4521160000000002E-2</c:v>
                </c:pt>
                <c:pt idx="3">
                  <c:v>0.16815150000000001</c:v>
                </c:pt>
              </c:numCache>
            </c:numRef>
          </c:val>
          <c:extLst>
            <c:ext xmlns:c16="http://schemas.microsoft.com/office/drawing/2014/chart" uri="{C3380CC4-5D6E-409C-BE32-E72D297353CC}">
              <c16:uniqueId val="{00000000-C8AF-4AA0-BAE9-BE038FBFB509}"/>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Nej</c:v>
                </c:pt>
                <c:pt idx="1">
                  <c:v>Ja, någon/några gånger i månaden</c:v>
                </c:pt>
                <c:pt idx="2">
                  <c:v>Ja, någon/några gånger i veckan</c:v>
                </c:pt>
                <c:pt idx="3">
                  <c:v>Ja, varje dag</c:v>
                </c:pt>
              </c:strCache>
            </c:strRef>
          </c:cat>
          <c:val>
            <c:numRef>
              <c:f>Sheet1!$C$2:$C$5</c:f>
              <c:numCache>
                <c:formatCode>General</c:formatCode>
                <c:ptCount val="4"/>
                <c:pt idx="0">
                  <c:v>0.93518489999999999</c:v>
                </c:pt>
                <c:pt idx="1">
                  <c:v>3.4722219999999998E-2</c:v>
                </c:pt>
                <c:pt idx="2">
                  <c:v>9.2592590000000006E-3</c:v>
                </c:pt>
                <c:pt idx="3">
                  <c:v>2.0833330000000001E-2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C8AF-4AA0-BAE9-BE038FBFB509}"/>
            </c:ext>
          </c:extLst>
        </c:ser>
        <c:dLbls>
          <c:showLegendKey val="0"/>
          <c:showVal val="0"/>
          <c:showCatName val="0"/>
          <c:showSerName val="0"/>
          <c:showPercent val="0"/>
          <c:showBubbleSize val="0"/>
        </c:dLbls>
        <c:gapWidth val="100"/>
        <c:axId val="318996344"/>
        <c:axId val="318996736"/>
      </c:barChart>
      <c:catAx>
        <c:axId val="318996344"/>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18996736"/>
        <c:crosses val="autoZero"/>
        <c:auto val="1"/>
        <c:lblAlgn val="ctr"/>
        <c:lblOffset val="100"/>
        <c:noMultiLvlLbl val="1"/>
      </c:catAx>
      <c:valAx>
        <c:axId val="318996736"/>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18996344"/>
        <c:crosses val="autoZero"/>
        <c:crossBetween val="between"/>
        <c:majorUnit val="0.2"/>
      </c:valAx>
    </c:plotArea>
    <c:legend>
      <c:legendPos val="b"/>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0.10507536199681516"/>
          <c:y val="3.3063331480891613E-2"/>
          <c:w val="0.87336839116641363"/>
          <c:h val="0.78519964012930943"/>
        </c:manualLayout>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Ja</c:v>
                </c:pt>
                <c:pt idx="1">
                  <c:v>Ja, men i framtiden</c:v>
                </c:pt>
                <c:pt idx="2">
                  <c:v>Nej</c:v>
                </c:pt>
              </c:strCache>
            </c:strRef>
          </c:cat>
          <c:val>
            <c:numRef>
              <c:f>Sheet1!$B$2:$B$4</c:f>
              <c:numCache>
                <c:formatCode>General</c:formatCode>
                <c:ptCount val="3"/>
                <c:pt idx="0">
                  <c:v>0.11312220000000001</c:v>
                </c:pt>
                <c:pt idx="1">
                  <c:v>0.33484160000000002</c:v>
                </c:pt>
                <c:pt idx="2">
                  <c:v>0.55203619999999998</c:v>
                </c:pt>
              </c:numCache>
            </c:numRef>
          </c:val>
          <c:extLst>
            <c:ext xmlns:c16="http://schemas.microsoft.com/office/drawing/2014/chart" uri="{C3380CC4-5D6E-409C-BE32-E72D297353CC}">
              <c16:uniqueId val="{00000000-FDF0-4AD5-9D11-D85D5A497064}"/>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Ja</c:v>
                </c:pt>
                <c:pt idx="1">
                  <c:v>Ja, men i framtiden</c:v>
                </c:pt>
                <c:pt idx="2">
                  <c:v>Nej</c:v>
                </c:pt>
              </c:strCache>
            </c:strRef>
          </c:cat>
          <c:val>
            <c:numRef>
              <c:f>Sheet1!$C$2:$C$4</c:f>
              <c:numCache>
                <c:formatCode>General</c:formatCode>
                <c:ptCount val="3"/>
                <c:pt idx="0">
                  <c:v>0.2142857</c:v>
                </c:pt>
                <c:pt idx="1">
                  <c:v>0.28571429999999998</c:v>
                </c:pt>
                <c:pt idx="2">
                  <c:v>0.5</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FDF0-4AD5-9D11-D85D5A497064}"/>
            </c:ext>
          </c:extLst>
        </c:ser>
        <c:dLbls>
          <c:showLegendKey val="0"/>
          <c:showVal val="0"/>
          <c:showCatName val="0"/>
          <c:showSerName val="0"/>
          <c:showPercent val="0"/>
          <c:showBubbleSize val="0"/>
        </c:dLbls>
        <c:gapWidth val="100"/>
        <c:axId val="343485152"/>
        <c:axId val="343485544"/>
      </c:barChart>
      <c:catAx>
        <c:axId val="343485152"/>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43485544"/>
        <c:crosses val="autoZero"/>
        <c:auto val="1"/>
        <c:lblAlgn val="ctr"/>
        <c:lblOffset val="100"/>
        <c:noMultiLvlLbl val="1"/>
      </c:catAx>
      <c:valAx>
        <c:axId val="343485544"/>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43485152"/>
        <c:crosses val="autoZero"/>
        <c:crossBetween val="between"/>
        <c:majorUnit val="0.2"/>
      </c:valAx>
    </c:plotArea>
    <c:legend>
      <c:legendPos val="b"/>
      <c:layout>
        <c:manualLayout>
          <c:xMode val="edge"/>
          <c:yMode val="edge"/>
          <c:x val="0.3674389573997951"/>
          <c:y val="0.92888635778330497"/>
          <c:w val="0.22004993272352455"/>
          <c:h val="5.4975373255711509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8.1930150297553919E-2"/>
          <c:y val="3.3063331480891613E-2"/>
          <c:w val="0.89847326166901764"/>
          <c:h val="0.76788022778255949"/>
        </c:manualLayout>
      </c:layout>
      <c:barChart>
        <c:barDir val="col"/>
        <c:grouping val="clustered"/>
        <c:varyColors val="0"/>
        <c:ser>
          <c:idx val="0"/>
          <c:order val="0"/>
          <c:tx>
            <c:strRef>
              <c:f>Sheet1!$B$1</c:f>
              <c:strCache>
                <c:ptCount val="1"/>
                <c:pt idx="0">
                  <c:v>Kille
</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Köper själv</c:v>
                </c:pt>
                <c:pt idx="1">
                  <c:v>Från kompisar</c:v>
                </c:pt>
                <c:pt idx="2">
                  <c:v>Från annan person</c:v>
                </c:pt>
                <c:pt idx="3">
                  <c:v>Från föräldrar</c:v>
                </c:pt>
              </c:strCache>
            </c:strRef>
          </c:cat>
          <c:val>
            <c:numRef>
              <c:f>Sheet1!$B$2:$B$5</c:f>
              <c:numCache>
                <c:formatCode>General</c:formatCode>
                <c:ptCount val="4"/>
                <c:pt idx="0">
                  <c:v>0.43891400000000003</c:v>
                </c:pt>
                <c:pt idx="1">
                  <c:v>0.35294120000000001</c:v>
                </c:pt>
                <c:pt idx="2">
                  <c:v>0.14027149999999999</c:v>
                </c:pt>
                <c:pt idx="3">
                  <c:v>6.7873310000000006E-2</c:v>
                </c:pt>
              </c:numCache>
            </c:numRef>
          </c:val>
          <c:extLst>
            <c:ext xmlns:c16="http://schemas.microsoft.com/office/drawing/2014/chart" uri="{C3380CC4-5D6E-409C-BE32-E72D297353CC}">
              <c16:uniqueId val="{00000000-E556-4CF6-BD56-3699D77DC72D}"/>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Köper själv</c:v>
                </c:pt>
                <c:pt idx="1">
                  <c:v>Från kompisar</c:v>
                </c:pt>
                <c:pt idx="2">
                  <c:v>Från annan person</c:v>
                </c:pt>
                <c:pt idx="3">
                  <c:v>Från föräldrar</c:v>
                </c:pt>
              </c:strCache>
            </c:strRef>
          </c:cat>
          <c:val>
            <c:numRef>
              <c:f>Sheet1!$C$2:$C$5</c:f>
              <c:numCache>
                <c:formatCode>General</c:formatCode>
                <c:ptCount val="4"/>
                <c:pt idx="0">
                  <c:v>0.22222220000000001</c:v>
                </c:pt>
                <c:pt idx="1">
                  <c:v>0.46296300000000001</c:v>
                </c:pt>
                <c:pt idx="2">
                  <c:v>0.22222220000000001</c:v>
                </c:pt>
                <c:pt idx="3">
                  <c:v>9.2592590000000002E-2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E556-4CF6-BD56-3699D77DC72D}"/>
            </c:ext>
          </c:extLst>
        </c:ser>
        <c:dLbls>
          <c:showLegendKey val="0"/>
          <c:showVal val="0"/>
          <c:showCatName val="0"/>
          <c:showSerName val="0"/>
          <c:showPercent val="0"/>
          <c:showBubbleSize val="0"/>
        </c:dLbls>
        <c:gapWidth val="100"/>
        <c:axId val="343486328"/>
        <c:axId val="336639152"/>
      </c:barChart>
      <c:catAx>
        <c:axId val="343486328"/>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36639152"/>
        <c:crosses val="autoZero"/>
        <c:auto val="1"/>
        <c:lblAlgn val="ctr"/>
        <c:lblOffset val="100"/>
        <c:noMultiLvlLbl val="1"/>
      </c:catAx>
      <c:valAx>
        <c:axId val="336639152"/>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43486328"/>
        <c:crosses val="autoZero"/>
        <c:crossBetween val="between"/>
        <c:majorUnit val="0.2"/>
      </c:valAx>
    </c:plotArea>
    <c:legend>
      <c:legendPos val="b"/>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Några gånger per år eller mer sällan</c:v>
                </c:pt>
                <c:pt idx="1">
                  <c:v>Några gånger i månaden</c:v>
                </c:pt>
                <c:pt idx="2">
                  <c:v>Minst en gång i veckan</c:v>
                </c:pt>
                <c:pt idx="3">
                  <c:v>Nästan varje dag eller oftare</c:v>
                </c:pt>
              </c:strCache>
            </c:strRef>
          </c:cat>
          <c:val>
            <c:numRef>
              <c:f>Sheet1!$B$2:$B$5</c:f>
              <c:numCache>
                <c:formatCode>General</c:formatCode>
                <c:ptCount val="4"/>
                <c:pt idx="0">
                  <c:v>0.50390219999999997</c:v>
                </c:pt>
                <c:pt idx="1">
                  <c:v>0.27424749999999998</c:v>
                </c:pt>
                <c:pt idx="2">
                  <c:v>0.12597549999999999</c:v>
                </c:pt>
                <c:pt idx="3">
                  <c:v>9.5875109999999999E-2</c:v>
                </c:pt>
              </c:numCache>
            </c:numRef>
          </c:val>
          <c:extLst>
            <c:ext xmlns:c16="http://schemas.microsoft.com/office/drawing/2014/chart" uri="{C3380CC4-5D6E-409C-BE32-E72D297353CC}">
              <c16:uniqueId val="{00000000-4B3E-44BD-ACEB-7AD23B2C6404}"/>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Några gånger per år eller mer sällan</c:v>
                </c:pt>
                <c:pt idx="1">
                  <c:v>Några gånger i månaden</c:v>
                </c:pt>
                <c:pt idx="2">
                  <c:v>Minst en gång i veckan</c:v>
                </c:pt>
                <c:pt idx="3">
                  <c:v>Nästan varje dag eller oftare</c:v>
                </c:pt>
              </c:strCache>
            </c:strRef>
          </c:cat>
          <c:val>
            <c:numRef>
              <c:f>Sheet1!$C$2:$C$5</c:f>
              <c:numCache>
                <c:formatCode>General</c:formatCode>
                <c:ptCount val="4"/>
                <c:pt idx="0">
                  <c:v>0.702546</c:v>
                </c:pt>
                <c:pt idx="1">
                  <c:v>0.17361109999999999</c:v>
                </c:pt>
                <c:pt idx="2">
                  <c:v>6.9444450000000005E-2</c:v>
                </c:pt>
                <c:pt idx="3">
                  <c:v>5.4398409999999994E-2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4B3E-44BD-ACEB-7AD23B2C6404}"/>
            </c:ext>
          </c:extLst>
        </c:ser>
        <c:dLbls>
          <c:showLegendKey val="0"/>
          <c:showVal val="0"/>
          <c:showCatName val="0"/>
          <c:showSerName val="0"/>
          <c:showPercent val="0"/>
          <c:showBubbleSize val="0"/>
        </c:dLbls>
        <c:gapWidth val="100"/>
        <c:axId val="336639936"/>
        <c:axId val="336640328"/>
      </c:barChart>
      <c:catAx>
        <c:axId val="336639936"/>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36640328"/>
        <c:crosses val="autoZero"/>
        <c:auto val="1"/>
        <c:lblAlgn val="ctr"/>
        <c:lblOffset val="100"/>
        <c:noMultiLvlLbl val="1"/>
      </c:catAx>
      <c:valAx>
        <c:axId val="336640328"/>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36639936"/>
        <c:crosses val="autoZero"/>
        <c:crossBetween val="between"/>
        <c:majorUnit val="0.2"/>
      </c:valAx>
    </c:plotArea>
    <c:legend>
      <c:legendPos val="b"/>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6.8599488945672707E-2"/>
          <c:y val="8.2710910207507801E-2"/>
          <c:w val="0.93140051105432731"/>
          <c:h val="0.59594285048574847"/>
        </c:manualLayout>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Nej</c:v>
                </c:pt>
                <c:pt idx="1">
                  <c:v>Ja, vitaminer</c:v>
                </c:pt>
                <c:pt idx="2">
                  <c:v>Ja, muskeltillväxt/prestationshöjande</c:v>
                </c:pt>
                <c:pt idx="3">
                  <c:v>Ja, för viktminskning</c:v>
                </c:pt>
              </c:strCache>
            </c:strRef>
          </c:cat>
          <c:val>
            <c:numRef>
              <c:f>Sheet1!$B$2:$B$5</c:f>
              <c:numCache>
                <c:formatCode>General</c:formatCode>
                <c:ptCount val="4"/>
                <c:pt idx="0">
                  <c:v>0.48376259999999999</c:v>
                </c:pt>
                <c:pt idx="1">
                  <c:v>0.34602460000000002</c:v>
                </c:pt>
                <c:pt idx="2">
                  <c:v>0.23180290000000001</c:v>
                </c:pt>
                <c:pt idx="3">
                  <c:v>1.903695E-2</c:v>
                </c:pt>
              </c:numCache>
            </c:numRef>
          </c:val>
          <c:extLst>
            <c:ext xmlns:c16="http://schemas.microsoft.com/office/drawing/2014/chart" uri="{C3380CC4-5D6E-409C-BE32-E72D297353CC}">
              <c16:uniqueId val="{00000000-6BFE-437A-8AA6-19E89D002F47}"/>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Nej</c:v>
                </c:pt>
                <c:pt idx="1">
                  <c:v>Ja, vitaminer</c:v>
                </c:pt>
                <c:pt idx="2">
                  <c:v>Ja, muskeltillväxt/prestationshöjande</c:v>
                </c:pt>
                <c:pt idx="3">
                  <c:v>Ja, för viktminskning</c:v>
                </c:pt>
              </c:strCache>
            </c:strRef>
          </c:cat>
          <c:val>
            <c:numRef>
              <c:f>Sheet1!$C$2:$C$5</c:f>
              <c:numCache>
                <c:formatCode>General</c:formatCode>
                <c:ptCount val="4"/>
                <c:pt idx="0">
                  <c:v>0.40465119999999999</c:v>
                </c:pt>
                <c:pt idx="1">
                  <c:v>0.54651170000000004</c:v>
                </c:pt>
                <c:pt idx="2">
                  <c:v>7.9069769999999998E-2</c:v>
                </c:pt>
                <c:pt idx="3">
                  <c:v>5.6976739999999998E-2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6BFE-437A-8AA6-19E89D002F47}"/>
            </c:ext>
          </c:extLst>
        </c:ser>
        <c:dLbls>
          <c:showLegendKey val="0"/>
          <c:showVal val="0"/>
          <c:showCatName val="0"/>
          <c:showSerName val="0"/>
          <c:showPercent val="0"/>
          <c:showBubbleSize val="0"/>
        </c:dLbls>
        <c:gapWidth val="100"/>
        <c:axId val="237804136"/>
        <c:axId val="237804528"/>
      </c:barChart>
      <c:catAx>
        <c:axId val="237804136"/>
        <c:scaling>
          <c:orientation val="minMax"/>
        </c:scaling>
        <c:delete val="0"/>
        <c:axPos val="b"/>
        <c:numFmt formatCode="General" sourceLinked="0"/>
        <c:majorTickMark val="none"/>
        <c:minorTickMark val="none"/>
        <c:tickLblPos val="nextTo"/>
        <c:txPr>
          <a:bodyPr rot="-1860000" vert="horz"/>
          <a:lstStyle/>
          <a:p>
            <a:pPr>
              <a:defRPr sz="1100">
                <a:latin typeface="Verdana"/>
              </a:defRPr>
            </a:pPr>
            <a:endParaRPr lang="sv-SE"/>
          </a:p>
        </c:txPr>
        <c:crossAx val="237804528"/>
        <c:crosses val="autoZero"/>
        <c:auto val="1"/>
        <c:lblAlgn val="ctr"/>
        <c:lblOffset val="100"/>
        <c:noMultiLvlLbl val="1"/>
      </c:catAx>
      <c:valAx>
        <c:axId val="237804528"/>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237804136"/>
        <c:crosses val="autoZero"/>
        <c:crossBetween val="between"/>
        <c:majorUnit val="0.2"/>
      </c:valAx>
    </c:plotArea>
    <c:legend>
      <c:legendPos val="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8.3688341413392611E-2"/>
          <c:y val="3.3063331480891613E-2"/>
          <c:w val="0.89914296641572766"/>
          <c:h val="0.7674877840504768"/>
        </c:manualLayout>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Nej</c:v>
                </c:pt>
                <c:pt idx="1">
                  <c:v>Ja, mer än 12 månader sedan</c:v>
                </c:pt>
                <c:pt idx="2">
                  <c:v>Ja, de senaste 12 månaderna</c:v>
                </c:pt>
                <c:pt idx="3">
                  <c:v>Ja, senaste 30 dagarna</c:v>
                </c:pt>
              </c:strCache>
            </c:strRef>
          </c:cat>
          <c:val>
            <c:numRef>
              <c:f>Sheet1!$B$2:$B$5</c:f>
              <c:numCache>
                <c:formatCode>General</c:formatCode>
                <c:ptCount val="4"/>
                <c:pt idx="0">
                  <c:v>0.28236610000000001</c:v>
                </c:pt>
                <c:pt idx="1">
                  <c:v>5.1339290000000003E-2</c:v>
                </c:pt>
                <c:pt idx="2">
                  <c:v>0.203125</c:v>
                </c:pt>
                <c:pt idx="3">
                  <c:v>0.46316960000000001</c:v>
                </c:pt>
              </c:numCache>
            </c:numRef>
          </c:val>
          <c:extLst>
            <c:ext xmlns:c16="http://schemas.microsoft.com/office/drawing/2014/chart" uri="{C3380CC4-5D6E-409C-BE32-E72D297353CC}">
              <c16:uniqueId val="{00000000-CA7B-4860-9019-2E26D7C23567}"/>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Nej</c:v>
                </c:pt>
                <c:pt idx="1">
                  <c:v>Ja, mer än 12 månader sedan</c:v>
                </c:pt>
                <c:pt idx="2">
                  <c:v>Ja, de senaste 12 månaderna</c:v>
                </c:pt>
                <c:pt idx="3">
                  <c:v>Ja, senaste 30 dagarna</c:v>
                </c:pt>
              </c:strCache>
            </c:strRef>
          </c:cat>
          <c:val>
            <c:numRef>
              <c:f>Sheet1!$C$2:$C$5</c:f>
              <c:numCache>
                <c:formatCode>General</c:formatCode>
                <c:ptCount val="4"/>
                <c:pt idx="0">
                  <c:v>0.2090592</c:v>
                </c:pt>
                <c:pt idx="1">
                  <c:v>3.4843209999999999E-2</c:v>
                </c:pt>
                <c:pt idx="2">
                  <c:v>0.20673639999999999</c:v>
                </c:pt>
                <c:pt idx="3">
                  <c:v>0.54936119999999999</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CA7B-4860-9019-2E26D7C23567}"/>
            </c:ext>
          </c:extLst>
        </c:ser>
        <c:dLbls>
          <c:showLegendKey val="0"/>
          <c:showVal val="0"/>
          <c:showCatName val="0"/>
          <c:showSerName val="0"/>
          <c:showPercent val="0"/>
          <c:showBubbleSize val="0"/>
        </c:dLbls>
        <c:gapWidth val="100"/>
        <c:axId val="306549824"/>
        <c:axId val="341573816"/>
      </c:barChart>
      <c:catAx>
        <c:axId val="306549824"/>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41573816"/>
        <c:crosses val="autoZero"/>
        <c:auto val="1"/>
        <c:lblAlgn val="ctr"/>
        <c:lblOffset val="100"/>
        <c:noMultiLvlLbl val="1"/>
      </c:catAx>
      <c:valAx>
        <c:axId val="341573816"/>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06549824"/>
        <c:crosses val="autoZero"/>
        <c:crossBetween val="between"/>
        <c:majorUnit val="0.2"/>
      </c:valAx>
    </c:plotArea>
    <c:legend>
      <c:legendPos val="b"/>
      <c:layout>
        <c:manualLayout>
          <c:xMode val="edge"/>
          <c:yMode val="edge"/>
          <c:x val="0.38037329677233506"/>
          <c:y val="0.92888635778330497"/>
          <c:w val="0.22052392408709751"/>
          <c:h val="5.4975373255711509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7.9842382983377078E-2"/>
          <c:y val="3.2519893346665003E-2"/>
          <c:w val="0.9010603947944007"/>
          <c:h val="0.77021164021164024"/>
        </c:manualLayout>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1-6 gånger det senaste året</c:v>
                </c:pt>
                <c:pt idx="1">
                  <c:v>1-3 gånger i månaden</c:v>
                </c:pt>
                <c:pt idx="2">
                  <c:v>1 gång i veckan eller oftare</c:v>
                </c:pt>
              </c:strCache>
            </c:strRef>
          </c:cat>
          <c:val>
            <c:numRef>
              <c:f>Sheet1!$B$2:$B$4</c:f>
              <c:numCache>
                <c:formatCode>General</c:formatCode>
                <c:ptCount val="3"/>
                <c:pt idx="0">
                  <c:v>0.53266310000000006</c:v>
                </c:pt>
                <c:pt idx="1">
                  <c:v>0.36850950000000005</c:v>
                </c:pt>
                <c:pt idx="2">
                  <c:v>9.8826720000000007E-2</c:v>
                </c:pt>
              </c:numCache>
            </c:numRef>
          </c:val>
          <c:extLst>
            <c:ext xmlns:c16="http://schemas.microsoft.com/office/drawing/2014/chart" uri="{C3380CC4-5D6E-409C-BE32-E72D297353CC}">
              <c16:uniqueId val="{00000000-03CC-4848-A696-6A07B68FEB56}"/>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1-6 gånger det senaste året</c:v>
                </c:pt>
                <c:pt idx="1">
                  <c:v>1-3 gånger i månaden</c:v>
                </c:pt>
                <c:pt idx="2">
                  <c:v>1 gång i veckan eller oftare</c:v>
                </c:pt>
              </c:strCache>
            </c:strRef>
          </c:cat>
          <c:val>
            <c:numRef>
              <c:f>Sheet1!$C$2:$C$4</c:f>
              <c:numCache>
                <c:formatCode>General</c:formatCode>
                <c:ptCount val="3"/>
                <c:pt idx="0">
                  <c:v>0.51459310000000003</c:v>
                </c:pt>
                <c:pt idx="1">
                  <c:v>0.4055301</c:v>
                </c:pt>
                <c:pt idx="2">
                  <c:v>7.987683000000001E-2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03CC-4848-A696-6A07B68FEB56}"/>
            </c:ext>
          </c:extLst>
        </c:ser>
        <c:dLbls>
          <c:showLegendKey val="0"/>
          <c:showVal val="0"/>
          <c:showCatName val="0"/>
          <c:showSerName val="0"/>
          <c:showPercent val="0"/>
          <c:showBubbleSize val="0"/>
        </c:dLbls>
        <c:gapWidth val="100"/>
        <c:axId val="341574600"/>
        <c:axId val="341574992"/>
      </c:barChart>
      <c:catAx>
        <c:axId val="341574600"/>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41574992"/>
        <c:crosses val="autoZero"/>
        <c:auto val="1"/>
        <c:lblAlgn val="ctr"/>
        <c:lblOffset val="100"/>
        <c:noMultiLvlLbl val="1"/>
      </c:catAx>
      <c:valAx>
        <c:axId val="341574992"/>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41574600"/>
        <c:crosses val="autoZero"/>
        <c:crossBetween val="between"/>
        <c:majorUnit val="0.2"/>
      </c:valAx>
    </c:plotArea>
    <c:legend>
      <c:legendPos val="b"/>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7.2420400709444985E-2"/>
          <c:y val="7.0222648810935734E-2"/>
          <c:w val="0.91025761522529247"/>
          <c:h val="0.72007791268222265"/>
        </c:manualLayout>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Ingen gång det senaste året</c:v>
                </c:pt>
                <c:pt idx="1">
                  <c:v>1-6 gånger det senaste året</c:v>
                </c:pt>
                <c:pt idx="2">
                  <c:v>1-3 gånger i månaden</c:v>
                </c:pt>
                <c:pt idx="3">
                  <c:v>Minst en gång i veckan</c:v>
                </c:pt>
              </c:strCache>
            </c:strRef>
          </c:cat>
          <c:val>
            <c:numRef>
              <c:f>Sheet1!$B$2:$B$5</c:f>
              <c:numCache>
                <c:formatCode>General</c:formatCode>
                <c:ptCount val="4"/>
                <c:pt idx="0">
                  <c:v>0.1821248</c:v>
                </c:pt>
                <c:pt idx="1">
                  <c:v>0.46374329999999997</c:v>
                </c:pt>
                <c:pt idx="2">
                  <c:v>0.30691449999999998</c:v>
                </c:pt>
                <c:pt idx="3">
                  <c:v>4.7217540000000002E-2</c:v>
                </c:pt>
              </c:numCache>
            </c:numRef>
          </c:val>
          <c:extLst>
            <c:ext xmlns:c16="http://schemas.microsoft.com/office/drawing/2014/chart" uri="{C3380CC4-5D6E-409C-BE32-E72D297353CC}">
              <c16:uniqueId val="{00000000-47DC-484B-AEE1-328CE7CBCE86}"/>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Ingen gång det senaste året</c:v>
                </c:pt>
                <c:pt idx="1">
                  <c:v>1-6 gånger det senaste året</c:v>
                </c:pt>
                <c:pt idx="2">
                  <c:v>1-3 gånger i månaden</c:v>
                </c:pt>
                <c:pt idx="3">
                  <c:v>Minst en gång i veckan</c:v>
                </c:pt>
              </c:strCache>
            </c:strRef>
          </c:cat>
          <c:val>
            <c:numRef>
              <c:f>Sheet1!$C$2:$C$5</c:f>
              <c:numCache>
                <c:formatCode>General</c:formatCode>
                <c:ptCount val="4"/>
                <c:pt idx="0">
                  <c:v>0.14592930000000001</c:v>
                </c:pt>
                <c:pt idx="1">
                  <c:v>0.51305699999999999</c:v>
                </c:pt>
                <c:pt idx="2">
                  <c:v>0.31336390000000003</c:v>
                </c:pt>
                <c:pt idx="3">
                  <c:v>2.7649770000000001E-2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47DC-484B-AEE1-328CE7CBCE86}"/>
            </c:ext>
          </c:extLst>
        </c:ser>
        <c:dLbls>
          <c:showLegendKey val="0"/>
          <c:showVal val="0"/>
          <c:showCatName val="0"/>
          <c:showSerName val="0"/>
          <c:showPercent val="0"/>
          <c:showBubbleSize val="0"/>
        </c:dLbls>
        <c:gapWidth val="100"/>
        <c:axId val="338174040"/>
        <c:axId val="338174432"/>
      </c:barChart>
      <c:catAx>
        <c:axId val="338174040"/>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38174432"/>
        <c:crosses val="autoZero"/>
        <c:auto val="1"/>
        <c:lblAlgn val="ctr"/>
        <c:lblOffset val="100"/>
        <c:noMultiLvlLbl val="1"/>
      </c:catAx>
      <c:valAx>
        <c:axId val="338174432"/>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38174040"/>
        <c:crosses val="autoZero"/>
        <c:crossBetween val="between"/>
        <c:majorUnit val="0.2"/>
      </c:valAx>
    </c:plotArea>
    <c:legend>
      <c:legendPos val="b"/>
      <c:layout>
        <c:manualLayout>
          <c:xMode val="edge"/>
          <c:yMode val="edge"/>
          <c:x val="0.41157641362797703"/>
          <c:y val="0.92619664628980769"/>
          <c:w val="0.18179210617304203"/>
          <c:h val="5.4975373255711509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sv-SE"/>
          </a:p>
        </c:rich>
      </c:tx>
      <c:overlay val="0"/>
    </c:title>
    <c:autoTitleDeleted val="0"/>
    <c:plotArea>
      <c:layout>
        <c:manualLayout>
          <c:layoutTarget val="inner"/>
          <c:xMode val="edge"/>
          <c:yMode val="edge"/>
          <c:x val="7.2900647491409343E-2"/>
          <c:y val="3.1011765888446265E-2"/>
          <c:w val="0.91008126290061342"/>
          <c:h val="0.72887817605672334"/>
        </c:manualLayout>
      </c:layout>
      <c:barChart>
        <c:barDir val="bar"/>
        <c:grouping val="clustered"/>
        <c:varyColors val="0"/>
        <c:ser>
          <c:idx val="0"/>
          <c:order val="0"/>
          <c:tx>
            <c:strRef>
              <c:f>Blad1!$B$15</c:f>
              <c:strCache>
                <c:ptCount val="1"/>
                <c:pt idx="0">
                  <c:v>Tjej</c:v>
                </c:pt>
              </c:strCache>
            </c:strRef>
          </c:tx>
          <c:spPr>
            <a:solidFill>
              <a:schemeClr val="accent2"/>
            </a:solidFill>
          </c:spPr>
          <c:invertIfNegative val="0"/>
          <c:dLbls>
            <c:spPr>
              <a:noFill/>
              <a:ln>
                <a:noFill/>
              </a:ln>
              <a:effectLst/>
            </c:spPr>
            <c:txPr>
              <a:bodyPr wrap="square" lIns="38100" tIns="19050" rIns="38100" bIns="19050" anchor="ctr">
                <a:spAutoFit/>
              </a:bodyPr>
              <a:lstStyle/>
              <a:p>
                <a:pPr>
                  <a:defRPr sz="1400"/>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Blad1!$A$16:$A$23</c:f>
              <c:strCache>
                <c:ptCount val="8"/>
                <c:pt idx="0">
                  <c:v>Medvetet skadat mig själv</c:v>
                </c:pt>
                <c:pt idx="1">
                  <c:v>Behövt uppsöka sjukhus/akuten</c:v>
                </c:pt>
                <c:pt idx="2">
                  <c:v>Haft oönskat sex</c:v>
                </c:pt>
                <c:pt idx="3">
                  <c:v>Åkt motorfordon med  berusad person</c:v>
                </c:pt>
                <c:pt idx="4">
                  <c:v>Råkat ut för olycka/skadats</c:v>
                </c:pt>
                <c:pt idx="5">
                  <c:v>Kört motorfordon</c:v>
                </c:pt>
                <c:pt idx="6">
                  <c:v>Råkat i slagsmål</c:v>
                </c:pt>
                <c:pt idx="7">
                  <c:v>Haft oskyddat sex</c:v>
                </c:pt>
              </c:strCache>
            </c:strRef>
          </c:cat>
          <c:val>
            <c:numRef>
              <c:f>Blad1!$B$16:$B$23</c:f>
              <c:numCache>
                <c:formatCode>General</c:formatCode>
                <c:ptCount val="8"/>
                <c:pt idx="0">
                  <c:v>6</c:v>
                </c:pt>
                <c:pt idx="1">
                  <c:v>5</c:v>
                </c:pt>
                <c:pt idx="2">
                  <c:v>6</c:v>
                </c:pt>
                <c:pt idx="3">
                  <c:v>11</c:v>
                </c:pt>
                <c:pt idx="4">
                  <c:v>15</c:v>
                </c:pt>
                <c:pt idx="5">
                  <c:v>6</c:v>
                </c:pt>
                <c:pt idx="6">
                  <c:v>9</c:v>
                </c:pt>
                <c:pt idx="7">
                  <c:v>26</c:v>
                </c:pt>
              </c:numCache>
            </c:numRef>
          </c:val>
          <c:extLst>
            <c:ext xmlns:c16="http://schemas.microsoft.com/office/drawing/2014/chart" uri="{C3380CC4-5D6E-409C-BE32-E72D297353CC}">
              <c16:uniqueId val="{00000000-52D2-4CB8-8FF4-301DEA79B6A1}"/>
            </c:ext>
          </c:extLst>
        </c:ser>
        <c:ser>
          <c:idx val="1"/>
          <c:order val="1"/>
          <c:tx>
            <c:strRef>
              <c:f>Blad1!$C$15</c:f>
              <c:strCache>
                <c:ptCount val="1"/>
                <c:pt idx="0">
                  <c:v>Kille</c:v>
                </c:pt>
              </c:strCache>
            </c:strRef>
          </c:tx>
          <c:spPr>
            <a:solidFill>
              <a:schemeClr val="accent1"/>
            </a:solidFill>
          </c:spPr>
          <c:invertIfNegative val="0"/>
          <c:dLbls>
            <c:spPr>
              <a:noFill/>
              <a:ln>
                <a:noFill/>
              </a:ln>
              <a:effectLst/>
            </c:spPr>
            <c:txPr>
              <a:bodyPr wrap="square" lIns="38100" tIns="19050" rIns="38100" bIns="19050" anchor="ctr">
                <a:spAutoFit/>
              </a:bodyPr>
              <a:lstStyle/>
              <a:p>
                <a:pPr>
                  <a:defRPr sz="1400"/>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Blad1!$A$16:$A$23</c:f>
              <c:strCache>
                <c:ptCount val="8"/>
                <c:pt idx="0">
                  <c:v>Medvetet skadat mig själv</c:v>
                </c:pt>
                <c:pt idx="1">
                  <c:v>Behövt uppsöka sjukhus/akuten</c:v>
                </c:pt>
                <c:pt idx="2">
                  <c:v>Haft oönskat sex</c:v>
                </c:pt>
                <c:pt idx="3">
                  <c:v>Åkt motorfordon med  berusad person</c:v>
                </c:pt>
                <c:pt idx="4">
                  <c:v>Råkat ut för olycka/skadats</c:v>
                </c:pt>
                <c:pt idx="5">
                  <c:v>Kört motorfordon</c:v>
                </c:pt>
                <c:pt idx="6">
                  <c:v>Råkat i slagsmål</c:v>
                </c:pt>
                <c:pt idx="7">
                  <c:v>Haft oskyddat sex</c:v>
                </c:pt>
              </c:strCache>
            </c:strRef>
          </c:cat>
          <c:val>
            <c:numRef>
              <c:f>Blad1!$C$16:$C$23</c:f>
              <c:numCache>
                <c:formatCode>General</c:formatCode>
                <c:ptCount val="8"/>
                <c:pt idx="0">
                  <c:v>6</c:v>
                </c:pt>
                <c:pt idx="1">
                  <c:v>7</c:v>
                </c:pt>
                <c:pt idx="2">
                  <c:v>9</c:v>
                </c:pt>
                <c:pt idx="3">
                  <c:v>14</c:v>
                </c:pt>
                <c:pt idx="4">
                  <c:v>16</c:v>
                </c:pt>
                <c:pt idx="5">
                  <c:v>18</c:v>
                </c:pt>
                <c:pt idx="6">
                  <c:v>19</c:v>
                </c:pt>
                <c:pt idx="7">
                  <c:v>24</c:v>
                </c:pt>
              </c:numCache>
            </c:numRef>
          </c:val>
          <c:extLst>
            <c:ext xmlns:c16="http://schemas.microsoft.com/office/drawing/2014/chart" uri="{C3380CC4-5D6E-409C-BE32-E72D297353CC}">
              <c16:uniqueId val="{00000001-52D2-4CB8-8FF4-301DEA79B6A1}"/>
            </c:ext>
          </c:extLst>
        </c:ser>
        <c:dLbls>
          <c:dLblPos val="outEnd"/>
          <c:showLegendKey val="0"/>
          <c:showVal val="1"/>
          <c:showCatName val="0"/>
          <c:showSerName val="0"/>
          <c:showPercent val="0"/>
          <c:showBubbleSize val="0"/>
        </c:dLbls>
        <c:gapWidth val="150"/>
        <c:axId val="338175216"/>
        <c:axId val="338175608"/>
      </c:barChart>
      <c:catAx>
        <c:axId val="338175216"/>
        <c:scaling>
          <c:orientation val="minMax"/>
        </c:scaling>
        <c:delete val="0"/>
        <c:axPos val="l"/>
        <c:numFmt formatCode="General" sourceLinked="0"/>
        <c:majorTickMark val="none"/>
        <c:minorTickMark val="none"/>
        <c:tickLblPos val="nextTo"/>
        <c:txPr>
          <a:bodyPr/>
          <a:lstStyle/>
          <a:p>
            <a:pPr>
              <a:defRPr sz="1400"/>
            </a:pPr>
            <a:endParaRPr lang="sv-SE"/>
          </a:p>
        </c:txPr>
        <c:crossAx val="338175608"/>
        <c:crosses val="autoZero"/>
        <c:auto val="1"/>
        <c:lblAlgn val="ctr"/>
        <c:lblOffset val="100"/>
        <c:noMultiLvlLbl val="0"/>
      </c:catAx>
      <c:valAx>
        <c:axId val="338175608"/>
        <c:scaling>
          <c:orientation val="minMax"/>
          <c:max val="50"/>
          <c:min val="0"/>
        </c:scaling>
        <c:delete val="0"/>
        <c:axPos val="b"/>
        <c:majorGridlines/>
        <c:title>
          <c:tx>
            <c:rich>
              <a:bodyPr/>
              <a:lstStyle/>
              <a:p>
                <a:pPr>
                  <a:defRPr b="0"/>
                </a:pPr>
                <a:r>
                  <a:rPr lang="sv-SE" b="0" dirty="0"/>
                  <a:t>Procent</a:t>
                </a:r>
              </a:p>
            </c:rich>
          </c:tx>
          <c:overlay val="0"/>
        </c:title>
        <c:numFmt formatCode="General" sourceLinked="1"/>
        <c:majorTickMark val="none"/>
        <c:minorTickMark val="none"/>
        <c:tickLblPos val="nextTo"/>
        <c:crossAx val="338175216"/>
        <c:crosses val="autoZero"/>
        <c:crossBetween val="between"/>
        <c:majorUnit val="10"/>
      </c:valAx>
    </c:plotArea>
    <c:legend>
      <c:legendPos val="b"/>
      <c:overlay val="0"/>
    </c:legend>
    <c:plotVisOnly val="1"/>
    <c:dispBlanksAs val="gap"/>
    <c:showDLblsOverMax val="0"/>
  </c:chart>
  <c:txPr>
    <a:bodyPr/>
    <a:lstStyle/>
    <a:p>
      <a:pPr>
        <a:defRPr sz="1600"/>
      </a:pPr>
      <a:endParaRPr lang="sv-SE"/>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0.4409766252025637"/>
          <c:y val="2.7885745493567714E-2"/>
          <c:w val="0.52087974420466687"/>
          <c:h val="0.81350145157581399"/>
        </c:manualLayout>
      </c:layout>
      <c:barChart>
        <c:barDir val="bar"/>
        <c:grouping val="clustered"/>
        <c:varyColors val="0"/>
        <c:ser>
          <c:idx val="0"/>
          <c:order val="0"/>
          <c:tx>
            <c:strRef>
              <c:f>Sheet1!$B$1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Egna föräldrar/vårdnadshavare utan lov</c:v>
                </c:pt>
                <c:pt idx="1">
                  <c:v>Handlade själv utomlands</c:v>
                </c:pt>
                <c:pt idx="2">
                  <c:v>Från annan vuxen som bjöd</c:v>
                </c:pt>
                <c:pt idx="3">
                  <c:v>Köpte själv på Systembolaget/i butik</c:v>
                </c:pt>
                <c:pt idx="4">
                  <c:v>Egna föräldrar/vårdnadshavare med lov</c:v>
                </c:pt>
                <c:pt idx="5">
                  <c:v>Vet ej</c:v>
                </c:pt>
                <c:pt idx="6">
                  <c:v>Annat sätt</c:v>
                </c:pt>
                <c:pt idx="7">
                  <c:v>Langare köpte ut/sålde till mig</c:v>
                </c:pt>
                <c:pt idx="8">
                  <c:v>Från syskon, pojk-/flickvän eller kompis</c:v>
                </c:pt>
              </c:strCache>
            </c:strRef>
          </c:cat>
          <c:val>
            <c:numRef>
              <c:f>Sheet1!$B$2:$B$10</c:f>
              <c:numCache>
                <c:formatCode>General</c:formatCode>
                <c:ptCount val="9"/>
                <c:pt idx="0">
                  <c:v>1.3888889999999999E-2</c:v>
                </c:pt>
                <c:pt idx="1">
                  <c:v>2.006173E-2</c:v>
                </c:pt>
                <c:pt idx="2">
                  <c:v>2.7777779999999998E-2</c:v>
                </c:pt>
                <c:pt idx="3">
                  <c:v>2.3148149999999999E-2</c:v>
                </c:pt>
                <c:pt idx="4">
                  <c:v>7.5617279999999995E-2</c:v>
                </c:pt>
                <c:pt idx="5">
                  <c:v>8.9506169999999996E-2</c:v>
                </c:pt>
                <c:pt idx="6">
                  <c:v>0.125</c:v>
                </c:pt>
                <c:pt idx="7">
                  <c:v>0.1589506</c:v>
                </c:pt>
                <c:pt idx="8">
                  <c:v>0.4660494</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0FAC-4291-9D9B-B232EDB5CDCF}"/>
            </c:ext>
          </c:extLst>
        </c:ser>
        <c:ser>
          <c:idx val="1"/>
          <c:order val="1"/>
          <c:tx>
            <c:strRef>
              <c:f>Sheet1!$C$1</c:f>
              <c:strCache>
                <c:ptCount val="1"/>
                <c:pt idx="0">
                  <c:v>Kille</c:v>
                </c:pt>
              </c:strCache>
            </c:strRef>
          </c:tx>
          <c:spPr>
            <a:solidFill>
              <a:srgbClr val="4F81BD"/>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Egna föräldrar/vårdnadshavare utan lov</c:v>
                </c:pt>
                <c:pt idx="1">
                  <c:v>Handlade själv utomlands</c:v>
                </c:pt>
                <c:pt idx="2">
                  <c:v>Från annan vuxen som bjöd</c:v>
                </c:pt>
                <c:pt idx="3">
                  <c:v>Köpte själv på Systembolaget/i butik</c:v>
                </c:pt>
                <c:pt idx="4">
                  <c:v>Egna föräldrar/vårdnadshavare med lov</c:v>
                </c:pt>
                <c:pt idx="5">
                  <c:v>Vet ej</c:v>
                </c:pt>
                <c:pt idx="6">
                  <c:v>Annat sätt</c:v>
                </c:pt>
                <c:pt idx="7">
                  <c:v>Langare köpte ut/sålde till mig</c:v>
                </c:pt>
                <c:pt idx="8">
                  <c:v>Från syskon, pojk-/flickvän eller kompis</c:v>
                </c:pt>
              </c:strCache>
            </c:strRef>
          </c:cat>
          <c:val>
            <c:numRef>
              <c:f>Sheet1!$C$2:$C$10</c:f>
              <c:numCache>
                <c:formatCode>General</c:formatCode>
                <c:ptCount val="9"/>
                <c:pt idx="0">
                  <c:v>1.1864410000000001E-2</c:v>
                </c:pt>
                <c:pt idx="1">
                  <c:v>1.5254240000000001E-2</c:v>
                </c:pt>
                <c:pt idx="2">
                  <c:v>3.8983049999999998E-2</c:v>
                </c:pt>
                <c:pt idx="3">
                  <c:v>5.2542369999999998E-2</c:v>
                </c:pt>
                <c:pt idx="4">
                  <c:v>6.9491529999999996E-2</c:v>
                </c:pt>
                <c:pt idx="5">
                  <c:v>0.15254239999999999</c:v>
                </c:pt>
                <c:pt idx="6">
                  <c:v>0.16271189999999999</c:v>
                </c:pt>
                <c:pt idx="7">
                  <c:v>0.17627119999999999</c:v>
                </c:pt>
                <c:pt idx="8">
                  <c:v>0.32033899999999998</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0FAC-4291-9D9B-B232EDB5CDCF}"/>
            </c:ext>
          </c:extLst>
        </c:ser>
        <c:dLbls>
          <c:showLegendKey val="0"/>
          <c:showVal val="0"/>
          <c:showCatName val="0"/>
          <c:showSerName val="0"/>
          <c:showPercent val="0"/>
          <c:showBubbleSize val="0"/>
        </c:dLbls>
        <c:gapWidth val="100"/>
        <c:axId val="316833912"/>
        <c:axId val="316834304"/>
      </c:barChart>
      <c:catAx>
        <c:axId val="316833912"/>
        <c:scaling>
          <c:orientation val="minMax"/>
        </c:scaling>
        <c:delete val="0"/>
        <c:axPos val="l"/>
        <c:numFmt formatCode="General" sourceLinked="0"/>
        <c:majorTickMark val="none"/>
        <c:minorTickMark val="none"/>
        <c:tickLblPos val="nextTo"/>
        <c:txPr>
          <a:bodyPr/>
          <a:lstStyle/>
          <a:p>
            <a:pPr>
              <a:defRPr sz="1200">
                <a:latin typeface="Verdana"/>
              </a:defRPr>
            </a:pPr>
            <a:endParaRPr lang="sv-SE"/>
          </a:p>
        </c:txPr>
        <c:crossAx val="316834304"/>
        <c:crosses val="autoZero"/>
        <c:auto val="1"/>
        <c:lblAlgn val="ctr"/>
        <c:lblOffset val="100"/>
        <c:noMultiLvlLbl val="1"/>
      </c:catAx>
      <c:valAx>
        <c:axId val="316834304"/>
        <c:scaling>
          <c:orientation val="minMax"/>
          <c:max val="0.5"/>
          <c:min val="0"/>
        </c:scaling>
        <c:delete val="0"/>
        <c:axPos val="b"/>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16833912"/>
        <c:crosses val="autoZero"/>
        <c:crossBetween val="between"/>
        <c:majorUnit val="0.1"/>
      </c:valAx>
    </c:plotArea>
    <c:legend>
      <c:legendPos val="b"/>
      <c:layout>
        <c:manualLayout>
          <c:xMode val="edge"/>
          <c:yMode val="edge"/>
          <c:x val="0.39715091522397894"/>
          <c:y val="0.93574570702934234"/>
          <c:w val="0.19657561995027373"/>
          <c:h val="4.9672659552156322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Vilken kommun bor du i?</c:v>
                </c:pt>
              </c:strCache>
            </c:strRef>
          </c:tx>
          <c:invertIfNegative val="1"/>
          <c:dLbls>
            <c:spPr>
              <a:noFill/>
              <a:ln>
                <a:noFill/>
              </a:ln>
              <a:effectLst/>
            </c:spPr>
            <c:txPr>
              <a:bodyPr/>
              <a:lstStyle/>
              <a:p>
                <a:pPr>
                  <a:defRPr sz="1200"/>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Sheet1!$A$2:$A$18</c:f>
              <c:strCache>
                <c:ptCount val="17"/>
                <c:pt idx="0">
                  <c:v>Arvika</c:v>
                </c:pt>
                <c:pt idx="1">
                  <c:v>Eda</c:v>
                </c:pt>
                <c:pt idx="2">
                  <c:v>Filipstad</c:v>
                </c:pt>
                <c:pt idx="3">
                  <c:v>Forshaga</c:v>
                </c:pt>
                <c:pt idx="4">
                  <c:v>Grums</c:v>
                </c:pt>
                <c:pt idx="5">
                  <c:v>Hagfors</c:v>
                </c:pt>
                <c:pt idx="6">
                  <c:v>Hammarö</c:v>
                </c:pt>
                <c:pt idx="7">
                  <c:v>Karlstad</c:v>
                </c:pt>
                <c:pt idx="8">
                  <c:v>Kil</c:v>
                </c:pt>
                <c:pt idx="9">
                  <c:v>Kristinehamn</c:v>
                </c:pt>
                <c:pt idx="10">
                  <c:v>Munkfors</c:v>
                </c:pt>
                <c:pt idx="11">
                  <c:v>Storfors</c:v>
                </c:pt>
                <c:pt idx="12">
                  <c:v>Sunne</c:v>
                </c:pt>
                <c:pt idx="13">
                  <c:v>Säffle</c:v>
                </c:pt>
                <c:pt idx="14">
                  <c:v>Torsby</c:v>
                </c:pt>
                <c:pt idx="15">
                  <c:v>Årjäng</c:v>
                </c:pt>
                <c:pt idx="16">
                  <c:v>Annan kommun i landet</c:v>
                </c:pt>
              </c:strCache>
            </c:strRef>
          </c:cat>
          <c:val>
            <c:numRef>
              <c:f>Sheet1!$B$2:$B$18</c:f>
              <c:numCache>
                <c:formatCode>General</c:formatCode>
                <c:ptCount val="17"/>
                <c:pt idx="0">
                  <c:v>199</c:v>
                </c:pt>
                <c:pt idx="1">
                  <c:v>30</c:v>
                </c:pt>
                <c:pt idx="2">
                  <c:v>74</c:v>
                </c:pt>
                <c:pt idx="3">
                  <c:v>95</c:v>
                </c:pt>
                <c:pt idx="4">
                  <c:v>47</c:v>
                </c:pt>
                <c:pt idx="5">
                  <c:v>88</c:v>
                </c:pt>
                <c:pt idx="6">
                  <c:v>111</c:v>
                </c:pt>
                <c:pt idx="7">
                  <c:v>580</c:v>
                </c:pt>
                <c:pt idx="8">
                  <c:v>74</c:v>
                </c:pt>
                <c:pt idx="9">
                  <c:v>187</c:v>
                </c:pt>
                <c:pt idx="10">
                  <c:v>16</c:v>
                </c:pt>
                <c:pt idx="11">
                  <c:v>12</c:v>
                </c:pt>
                <c:pt idx="12">
                  <c:v>71</c:v>
                </c:pt>
                <c:pt idx="13">
                  <c:v>56</c:v>
                </c:pt>
                <c:pt idx="14">
                  <c:v>82</c:v>
                </c:pt>
                <c:pt idx="15">
                  <c:v>38</c:v>
                </c:pt>
                <c:pt idx="16">
                  <c:v>40</c:v>
                </c:pt>
              </c:numCache>
            </c:numRef>
          </c:val>
          <c:extLst>
            <c:ext xmlns:c16="http://schemas.microsoft.com/office/drawing/2014/chart" uri="{C3380CC4-5D6E-409C-BE32-E72D297353CC}">
              <c16:uniqueId val="{00000000-AD5F-4FB4-A81E-364B1C32BECF}"/>
            </c:ext>
          </c:extLst>
        </c:ser>
        <c:dLbls>
          <c:showLegendKey val="0"/>
          <c:showVal val="0"/>
          <c:showCatName val="0"/>
          <c:showSerName val="0"/>
          <c:showPercent val="0"/>
          <c:showBubbleSize val="0"/>
        </c:dLbls>
        <c:gapWidth val="100"/>
        <c:axId val="343531384"/>
        <c:axId val="314641544"/>
      </c:barChart>
      <c:catAx>
        <c:axId val="343531384"/>
        <c:scaling>
          <c:orientation val="minMax"/>
        </c:scaling>
        <c:delete val="0"/>
        <c:axPos val="b"/>
        <c:numFmt formatCode="General" sourceLinked="0"/>
        <c:majorTickMark val="none"/>
        <c:minorTickMark val="none"/>
        <c:tickLblPos val="nextTo"/>
        <c:txPr>
          <a:bodyPr/>
          <a:lstStyle/>
          <a:p>
            <a:pPr>
              <a:defRPr sz="1200"/>
            </a:pPr>
            <a:endParaRPr lang="sv-SE"/>
          </a:p>
        </c:txPr>
        <c:crossAx val="314641544"/>
        <c:crosses val="autoZero"/>
        <c:auto val="1"/>
        <c:lblAlgn val="ctr"/>
        <c:lblOffset val="100"/>
        <c:noMultiLvlLbl val="1"/>
      </c:catAx>
      <c:valAx>
        <c:axId val="314641544"/>
        <c:scaling>
          <c:orientation val="minMax"/>
          <c:min val="0"/>
        </c:scaling>
        <c:delete val="0"/>
        <c:axPos val="l"/>
        <c:majorGridlines>
          <c:spPr>
            <a:ln w="12700">
              <a:solidFill>
                <a:srgbClr val="C0C0C0"/>
              </a:solidFill>
            </a:ln>
          </c:spPr>
        </c:majorGridlines>
        <c:numFmt formatCode="General" sourceLinked="1"/>
        <c:majorTickMark val="cross"/>
        <c:minorTickMark val="none"/>
        <c:tickLblPos val="nextTo"/>
        <c:txPr>
          <a:bodyPr/>
          <a:lstStyle/>
          <a:p>
            <a:pPr>
              <a:defRPr sz="1200"/>
            </a:pPr>
            <a:endParaRPr lang="sv-SE"/>
          </a:p>
        </c:txPr>
        <c:crossAx val="343531384"/>
        <c:crosses val="autoZero"/>
        <c:crossBetween val="between"/>
      </c:valAx>
    </c:plotArea>
    <c:plotVisOnly val="1"/>
    <c:dispBlanksAs val="zero"/>
    <c:showDLblsOverMax val="1"/>
  </c:chart>
  <c:txPr>
    <a:bodyPr/>
    <a:lstStyle/>
    <a:p>
      <a:pPr>
        <a:defRPr sz="1800"/>
      </a:pPr>
      <a:endParaRPr lang="sv-SE"/>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9.9545079786456478E-2"/>
          <c:y val="3.2848833294617096E-2"/>
          <c:w val="0.88003321268397083"/>
          <c:h val="0.73960132375863974"/>
        </c:manualLayout>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Nej</c:v>
                </c:pt>
                <c:pt idx="1">
                  <c:v>Ja, för mer än 12 månader sedan</c:v>
                </c:pt>
                <c:pt idx="2">
                  <c:v>Ja, under de senaste 12 månaderna</c:v>
                </c:pt>
              </c:strCache>
            </c:strRef>
          </c:cat>
          <c:val>
            <c:numRef>
              <c:f>Sheet1!$B$2:$B$4</c:f>
              <c:numCache>
                <c:formatCode>General</c:formatCode>
                <c:ptCount val="3"/>
                <c:pt idx="0">
                  <c:v>0.95424109999999995</c:v>
                </c:pt>
                <c:pt idx="1">
                  <c:v>3.5714290000000003E-2</c:v>
                </c:pt>
                <c:pt idx="2">
                  <c:v>1.0044285999999999E-2</c:v>
                </c:pt>
              </c:numCache>
            </c:numRef>
          </c:val>
          <c:extLst>
            <c:ext xmlns:c16="http://schemas.microsoft.com/office/drawing/2014/chart" uri="{C3380CC4-5D6E-409C-BE32-E72D297353CC}">
              <c16:uniqueId val="{00000000-C086-4BDA-BDB9-47B653883672}"/>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Nej</c:v>
                </c:pt>
                <c:pt idx="1">
                  <c:v>Ja, för mer än 12 månader sedan</c:v>
                </c:pt>
                <c:pt idx="2">
                  <c:v>Ja, under de senaste 12 månaderna</c:v>
                </c:pt>
              </c:strCache>
            </c:strRef>
          </c:cat>
          <c:val>
            <c:numRef>
              <c:f>Sheet1!$C$2:$C$4</c:f>
              <c:numCache>
                <c:formatCode>General</c:formatCode>
                <c:ptCount val="3"/>
                <c:pt idx="0">
                  <c:v>0.96292009999999995</c:v>
                </c:pt>
                <c:pt idx="1">
                  <c:v>2.8968710000000002E-2</c:v>
                </c:pt>
                <c:pt idx="2">
                  <c:v>8.1109939999999998E-3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C086-4BDA-BDB9-47B653883672}"/>
            </c:ext>
          </c:extLst>
        </c:ser>
        <c:dLbls>
          <c:showLegendKey val="0"/>
          <c:showVal val="0"/>
          <c:showCatName val="0"/>
          <c:showSerName val="0"/>
          <c:showPercent val="0"/>
          <c:showBubbleSize val="0"/>
        </c:dLbls>
        <c:gapWidth val="100"/>
        <c:axId val="316835088"/>
        <c:axId val="342768408"/>
      </c:barChart>
      <c:catAx>
        <c:axId val="316835088"/>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42768408"/>
        <c:crosses val="autoZero"/>
        <c:auto val="1"/>
        <c:lblAlgn val="ctr"/>
        <c:lblOffset val="100"/>
        <c:noMultiLvlLbl val="1"/>
      </c:catAx>
      <c:valAx>
        <c:axId val="342768408"/>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16835088"/>
        <c:crosses val="autoZero"/>
        <c:crossBetween val="between"/>
        <c:majorUnit val="0.2"/>
      </c:valAx>
    </c:plotArea>
    <c:legend>
      <c:legendPos val="b"/>
      <c:layout>
        <c:manualLayout>
          <c:xMode val="edge"/>
          <c:yMode val="edge"/>
          <c:x val="0.36884629777977884"/>
          <c:y val="0.92934770715711723"/>
          <c:w val="0.2604508855741175"/>
          <c:h val="5.4618720815532283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0.1260904343961782"/>
          <c:y val="3.2848833294617096E-2"/>
          <c:w val="0.84804206939969629"/>
          <c:h val="0.78659315631596494"/>
        </c:manualLayout>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Nej</c:v>
                </c:pt>
                <c:pt idx="1">
                  <c:v>Ja</c:v>
                </c:pt>
              </c:strCache>
            </c:strRef>
          </c:cat>
          <c:val>
            <c:numRef>
              <c:f>Sheet1!$B$2:$B$3</c:f>
              <c:numCache>
                <c:formatCode>General</c:formatCode>
                <c:ptCount val="2"/>
                <c:pt idx="0">
                  <c:v>0.8145251</c:v>
                </c:pt>
                <c:pt idx="1">
                  <c:v>0.1854749</c:v>
                </c:pt>
              </c:numCache>
            </c:numRef>
          </c:val>
          <c:extLst>
            <c:ext xmlns:c16="http://schemas.microsoft.com/office/drawing/2014/chart" uri="{C3380CC4-5D6E-409C-BE32-E72D297353CC}">
              <c16:uniqueId val="{00000000-7BFF-4609-ACC1-2C0507D4818D}"/>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Nej</c:v>
                </c:pt>
                <c:pt idx="1">
                  <c:v>Ja</c:v>
                </c:pt>
              </c:strCache>
            </c:strRef>
          </c:cat>
          <c:val>
            <c:numRef>
              <c:f>Sheet1!$C$2:$C$3</c:f>
              <c:numCache>
                <c:formatCode>General</c:formatCode>
                <c:ptCount val="2"/>
                <c:pt idx="0">
                  <c:v>0.81670529999999997</c:v>
                </c:pt>
                <c:pt idx="1">
                  <c:v>0.1832947</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7BFF-4609-ACC1-2C0507D4818D}"/>
            </c:ext>
          </c:extLst>
        </c:ser>
        <c:dLbls>
          <c:showLegendKey val="0"/>
          <c:showVal val="0"/>
          <c:showCatName val="0"/>
          <c:showSerName val="0"/>
          <c:showPercent val="0"/>
          <c:showBubbleSize val="0"/>
        </c:dLbls>
        <c:gapWidth val="100"/>
        <c:axId val="342769192"/>
        <c:axId val="342769584"/>
      </c:barChart>
      <c:catAx>
        <c:axId val="342769192"/>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42769584"/>
        <c:crosses val="autoZero"/>
        <c:auto val="1"/>
        <c:lblAlgn val="ctr"/>
        <c:lblOffset val="100"/>
        <c:noMultiLvlLbl val="1"/>
      </c:catAx>
      <c:valAx>
        <c:axId val="342769584"/>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42769192"/>
        <c:crosses val="autoZero"/>
        <c:crossBetween val="between"/>
        <c:majorUnit val="0.2"/>
      </c:valAx>
    </c:plotArea>
    <c:legend>
      <c:legendPos val="b"/>
      <c:layout>
        <c:manualLayout>
          <c:xMode val="edge"/>
          <c:yMode val="edge"/>
          <c:x val="0.3714974262119024"/>
          <c:y val="0.92934770715711723"/>
          <c:w val="0.26876310039625229"/>
          <c:h val="5.4618720815532283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0.10507536199681516"/>
          <c:y val="3.1616819098693322E-2"/>
          <c:w val="0.87336839116641363"/>
          <c:h val="0.76373265393744494"/>
        </c:manualLayout>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Bestämt nej</c:v>
                </c:pt>
                <c:pt idx="1">
                  <c:v>Troligen nej</c:v>
                </c:pt>
                <c:pt idx="2">
                  <c:v>Kanske ja</c:v>
                </c:pt>
                <c:pt idx="3">
                  <c:v>Ja</c:v>
                </c:pt>
              </c:strCache>
            </c:strRef>
          </c:cat>
          <c:val>
            <c:numRef>
              <c:f>Sheet1!$B$2:$B$5</c:f>
              <c:numCache>
                <c:formatCode>General</c:formatCode>
                <c:ptCount val="4"/>
                <c:pt idx="0">
                  <c:v>0.79217879999999996</c:v>
                </c:pt>
                <c:pt idx="1">
                  <c:v>0.14748600000000001</c:v>
                </c:pt>
                <c:pt idx="2">
                  <c:v>4.3575419999999997E-2</c:v>
                </c:pt>
                <c:pt idx="3">
                  <c:v>1.6759779999999998E-2</c:v>
                </c:pt>
              </c:numCache>
            </c:numRef>
          </c:val>
          <c:extLst>
            <c:ext xmlns:c16="http://schemas.microsoft.com/office/drawing/2014/chart" uri="{C3380CC4-5D6E-409C-BE32-E72D297353CC}">
              <c16:uniqueId val="{00000000-D20E-4D51-8C95-836D097872B8}"/>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Bestämt nej</c:v>
                </c:pt>
                <c:pt idx="1">
                  <c:v>Troligen nej</c:v>
                </c:pt>
                <c:pt idx="2">
                  <c:v>Kanske ja</c:v>
                </c:pt>
                <c:pt idx="3">
                  <c:v>Ja</c:v>
                </c:pt>
              </c:strCache>
            </c:strRef>
          </c:cat>
          <c:val>
            <c:numRef>
              <c:f>Sheet1!$C$2:$C$5</c:f>
              <c:numCache>
                <c:formatCode>General</c:formatCode>
                <c:ptCount val="4"/>
                <c:pt idx="0">
                  <c:v>0.82714620000000005</c:v>
                </c:pt>
                <c:pt idx="1">
                  <c:v>0.12529000000000001</c:v>
                </c:pt>
                <c:pt idx="2">
                  <c:v>3.4802779999999998E-2</c:v>
                </c:pt>
                <c:pt idx="3">
                  <c:v>1.276102E-2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D20E-4D51-8C95-836D097872B8}"/>
            </c:ext>
          </c:extLst>
        </c:ser>
        <c:dLbls>
          <c:showLegendKey val="0"/>
          <c:showVal val="0"/>
          <c:showCatName val="0"/>
          <c:showSerName val="0"/>
          <c:showPercent val="0"/>
          <c:showBubbleSize val="0"/>
        </c:dLbls>
        <c:gapWidth val="100"/>
        <c:axId val="316835568"/>
        <c:axId val="316835960"/>
      </c:barChart>
      <c:catAx>
        <c:axId val="316835568"/>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16835960"/>
        <c:crosses val="autoZero"/>
        <c:auto val="1"/>
        <c:lblAlgn val="ctr"/>
        <c:lblOffset val="100"/>
        <c:noMultiLvlLbl val="1"/>
      </c:catAx>
      <c:valAx>
        <c:axId val="316835960"/>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16835568"/>
        <c:crosses val="autoZero"/>
        <c:crossBetween val="between"/>
        <c:majorUnit val="0.2"/>
      </c:valAx>
    </c:plotArea>
    <c:legend>
      <c:legendPos val="b"/>
      <c:layout>
        <c:manualLayout>
          <c:xMode val="edge"/>
          <c:yMode val="edge"/>
          <c:x val="0.39576747761779091"/>
          <c:y val="0.93199756162763381"/>
          <c:w val="0.22676751849375226"/>
          <c:h val="5.2570214592970038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7.8155227931515414E-2"/>
          <c:y val="3.2084718536567719E-2"/>
          <c:w val="0.90581120004113413"/>
          <c:h val="0.76131920672657971"/>
        </c:manualLayout>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Tycker man ska avstå</c:v>
                </c:pt>
                <c:pt idx="1">
                  <c:v>Kan tänka mig att testa </c:v>
                </c:pt>
                <c:pt idx="2">
                  <c:v>Ok  att röka cannabis någon gång</c:v>
                </c:pt>
                <c:pt idx="3">
                  <c:v>Ok att röka varje helg</c:v>
                </c:pt>
              </c:strCache>
            </c:strRef>
          </c:cat>
          <c:val>
            <c:numRef>
              <c:f>Sheet1!$B$2:$B$5</c:f>
              <c:numCache>
                <c:formatCode>General</c:formatCode>
                <c:ptCount val="4"/>
                <c:pt idx="0">
                  <c:v>0.76793719999999999</c:v>
                </c:pt>
                <c:pt idx="1">
                  <c:v>0.12331839999999999</c:v>
                </c:pt>
                <c:pt idx="2">
                  <c:v>7.7354259999999994E-2</c:v>
                </c:pt>
                <c:pt idx="3">
                  <c:v>3.1390130000000002E-2</c:v>
                </c:pt>
              </c:numCache>
            </c:numRef>
          </c:val>
          <c:extLst>
            <c:ext xmlns:c16="http://schemas.microsoft.com/office/drawing/2014/chart" uri="{C3380CC4-5D6E-409C-BE32-E72D297353CC}">
              <c16:uniqueId val="{00000000-B8A5-4205-A185-B49B625F7354}"/>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Tycker man ska avstå</c:v>
                </c:pt>
                <c:pt idx="1">
                  <c:v>Kan tänka mig att testa </c:v>
                </c:pt>
                <c:pt idx="2">
                  <c:v>Ok  att röka cannabis någon gång</c:v>
                </c:pt>
                <c:pt idx="3">
                  <c:v>Ok att röka varje helg</c:v>
                </c:pt>
              </c:strCache>
            </c:strRef>
          </c:cat>
          <c:val>
            <c:numRef>
              <c:f>Sheet1!$C$2:$C$5</c:f>
              <c:numCache>
                <c:formatCode>General</c:formatCode>
                <c:ptCount val="4"/>
                <c:pt idx="0">
                  <c:v>0.82502900000000001</c:v>
                </c:pt>
                <c:pt idx="1">
                  <c:v>8.3429900000000001E-2</c:v>
                </c:pt>
                <c:pt idx="2">
                  <c:v>7.1842409999999995E-2</c:v>
                </c:pt>
                <c:pt idx="3">
                  <c:v>1.9698730000000001E-2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B8A5-4205-A185-B49B625F7354}"/>
            </c:ext>
          </c:extLst>
        </c:ser>
        <c:dLbls>
          <c:showLegendKey val="0"/>
          <c:showVal val="0"/>
          <c:showCatName val="0"/>
          <c:showSerName val="0"/>
          <c:showPercent val="0"/>
          <c:showBubbleSize val="0"/>
        </c:dLbls>
        <c:gapWidth val="100"/>
        <c:axId val="316836744"/>
        <c:axId val="316837136"/>
      </c:barChart>
      <c:catAx>
        <c:axId val="316836744"/>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16837136"/>
        <c:crosses val="autoZero"/>
        <c:auto val="1"/>
        <c:lblAlgn val="ctr"/>
        <c:lblOffset val="100"/>
        <c:noMultiLvlLbl val="1"/>
      </c:catAx>
      <c:valAx>
        <c:axId val="316837136"/>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16836744"/>
        <c:crosses val="autoZero"/>
        <c:crossBetween val="between"/>
        <c:majorUnit val="0.2"/>
      </c:valAx>
    </c:plotArea>
    <c:legend>
      <c:legendPos val="b"/>
      <c:layout>
        <c:manualLayout>
          <c:xMode val="edge"/>
          <c:yMode val="edge"/>
          <c:x val="0.41011841354695411"/>
          <c:y val="0.92995458209351267"/>
          <c:w val="0.18717364737251416"/>
          <c:h val="5.4149567849829695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8.1110848794578375E-2"/>
          <c:y val="3.2566674955316392E-2"/>
          <c:w val="0.89948852905232757"/>
          <c:h val="0.77253038568922905"/>
        </c:manualLayout>
      </c:layout>
      <c:barChart>
        <c:barDir val="col"/>
        <c:grouping val="clustered"/>
        <c:varyColors val="0"/>
        <c:ser>
          <c:idx val="0"/>
          <c:order val="0"/>
          <c:tx>
            <c:strRef>
              <c:f>Sheet1!$B$1</c:f>
              <c:strCache>
                <c:ptCount val="1"/>
                <c:pt idx="0">
                  <c:v>Kille
</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Håller inte alls med</c:v>
                </c:pt>
                <c:pt idx="1">
                  <c:v>Håller delvis med</c:v>
                </c:pt>
                <c:pt idx="2">
                  <c:v>Håller helt med</c:v>
                </c:pt>
              </c:strCache>
            </c:strRef>
          </c:cat>
          <c:val>
            <c:numRef>
              <c:f>Sheet1!$B$2:$B$4</c:f>
              <c:numCache>
                <c:formatCode>General</c:formatCode>
                <c:ptCount val="3"/>
                <c:pt idx="0">
                  <c:v>0.2412627</c:v>
                </c:pt>
                <c:pt idx="1">
                  <c:v>0.367531</c:v>
                </c:pt>
                <c:pt idx="2">
                  <c:v>0.39120630000000001</c:v>
                </c:pt>
              </c:numCache>
            </c:numRef>
          </c:val>
          <c:extLst>
            <c:ext xmlns:c16="http://schemas.microsoft.com/office/drawing/2014/chart" uri="{C3380CC4-5D6E-409C-BE32-E72D297353CC}">
              <c16:uniqueId val="{00000000-9EB2-4F4D-A5BF-28AAB825052F}"/>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Håller inte alls med</c:v>
                </c:pt>
                <c:pt idx="1">
                  <c:v>Håller delvis med</c:v>
                </c:pt>
                <c:pt idx="2">
                  <c:v>Håller helt med</c:v>
                </c:pt>
              </c:strCache>
            </c:strRef>
          </c:cat>
          <c:val>
            <c:numRef>
              <c:f>Sheet1!$C$2:$C$4</c:f>
              <c:numCache>
                <c:formatCode>General</c:formatCode>
                <c:ptCount val="3"/>
                <c:pt idx="0">
                  <c:v>0.2156177</c:v>
                </c:pt>
                <c:pt idx="1">
                  <c:v>0.4347319</c:v>
                </c:pt>
                <c:pt idx="2">
                  <c:v>0.34965039999999997</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9EB2-4F4D-A5BF-28AAB825052F}"/>
            </c:ext>
          </c:extLst>
        </c:ser>
        <c:dLbls>
          <c:showLegendKey val="0"/>
          <c:showVal val="0"/>
          <c:showCatName val="0"/>
          <c:showSerName val="0"/>
          <c:showPercent val="0"/>
          <c:showBubbleSize val="0"/>
        </c:dLbls>
        <c:gapWidth val="100"/>
        <c:axId val="236697120"/>
        <c:axId val="236697512"/>
      </c:barChart>
      <c:catAx>
        <c:axId val="236697120"/>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236697512"/>
        <c:crosses val="autoZero"/>
        <c:auto val="1"/>
        <c:lblAlgn val="ctr"/>
        <c:lblOffset val="100"/>
        <c:noMultiLvlLbl val="1"/>
      </c:catAx>
      <c:valAx>
        <c:axId val="236697512"/>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236697120"/>
        <c:crosses val="autoZero"/>
        <c:crossBetween val="between"/>
        <c:majorUnit val="0.2"/>
      </c:valAx>
    </c:plotArea>
    <c:legend>
      <c:legendPos val="b"/>
      <c:layout>
        <c:manualLayout>
          <c:xMode val="edge"/>
          <c:yMode val="edge"/>
          <c:x val="0.39033899011220974"/>
          <c:y val="0.92995458209351267"/>
          <c:w val="0.22814048439062326"/>
          <c:h val="5.4149567849829695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8.7562801664012646E-2"/>
          <c:y val="3.2566674955316392E-2"/>
          <c:w val="0.89447365930534473"/>
          <c:h val="0.7418380442346878"/>
        </c:manualLayout>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Nej</c:v>
                </c:pt>
                <c:pt idx="1">
                  <c:v>Ja, för mer än 12 månader sedan</c:v>
                </c:pt>
                <c:pt idx="2">
                  <c:v>Ja, under de senaste 12 månaderna</c:v>
                </c:pt>
              </c:strCache>
            </c:strRef>
          </c:cat>
          <c:val>
            <c:numRef>
              <c:f>Sheet1!$B$2:$B$4</c:f>
              <c:numCache>
                <c:formatCode>General</c:formatCode>
                <c:ptCount val="3"/>
                <c:pt idx="0">
                  <c:v>0.91750279999999995</c:v>
                </c:pt>
                <c:pt idx="1">
                  <c:v>4.0133780000000001E-2</c:v>
                </c:pt>
                <c:pt idx="2">
                  <c:v>4.2363540000000005E-2</c:v>
                </c:pt>
              </c:numCache>
            </c:numRef>
          </c:val>
          <c:extLst>
            <c:ext xmlns:c16="http://schemas.microsoft.com/office/drawing/2014/chart" uri="{C3380CC4-5D6E-409C-BE32-E72D297353CC}">
              <c16:uniqueId val="{00000000-A66E-4986-A7FA-B195BD8B9D02}"/>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Nej</c:v>
                </c:pt>
                <c:pt idx="1">
                  <c:v>Ja, för mer än 12 månader sedan</c:v>
                </c:pt>
                <c:pt idx="2">
                  <c:v>Ja, under de senaste 12 månaderna</c:v>
                </c:pt>
              </c:strCache>
            </c:strRef>
          </c:cat>
          <c:val>
            <c:numRef>
              <c:f>Sheet1!$C$2:$C$4</c:f>
              <c:numCache>
                <c:formatCode>General</c:formatCode>
                <c:ptCount val="3"/>
                <c:pt idx="0">
                  <c:v>0.92111370000000004</c:v>
                </c:pt>
                <c:pt idx="1">
                  <c:v>2.436195E-2</c:v>
                </c:pt>
                <c:pt idx="2">
                  <c:v>5.4524150000000007E-2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A66E-4986-A7FA-B195BD8B9D02}"/>
            </c:ext>
          </c:extLst>
        </c:ser>
        <c:dLbls>
          <c:showLegendKey val="0"/>
          <c:showVal val="0"/>
          <c:showCatName val="0"/>
          <c:showSerName val="0"/>
          <c:showPercent val="0"/>
          <c:showBubbleSize val="0"/>
        </c:dLbls>
        <c:gapWidth val="100"/>
        <c:axId val="236698296"/>
        <c:axId val="340841864"/>
      </c:barChart>
      <c:catAx>
        <c:axId val="236698296"/>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40841864"/>
        <c:crosses val="autoZero"/>
        <c:auto val="1"/>
        <c:lblAlgn val="ctr"/>
        <c:lblOffset val="100"/>
        <c:noMultiLvlLbl val="1"/>
      </c:catAx>
      <c:valAx>
        <c:axId val="340841864"/>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236698296"/>
        <c:crosses val="autoZero"/>
        <c:crossBetween val="between"/>
        <c:majorUnit val="0.2"/>
      </c:valAx>
    </c:plotArea>
    <c:legend>
      <c:legendPos val="b"/>
      <c:layout>
        <c:manualLayout>
          <c:xMode val="edge"/>
          <c:yMode val="edge"/>
          <c:x val="0.39769770951375771"/>
          <c:y val="0.92995458209351267"/>
          <c:w val="0.21276982598641303"/>
          <c:h val="5.4149567849829695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9.19784251968504E-2"/>
          <c:y val="3.2519893346665003E-2"/>
          <c:w val="0.88602157480314958"/>
          <c:h val="0.78608465608465605"/>
        </c:manualLayout>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Ingen gång</c:v>
                </c:pt>
                <c:pt idx="1">
                  <c:v>1 gång</c:v>
                </c:pt>
                <c:pt idx="2">
                  <c:v>2-4 gånger</c:v>
                </c:pt>
                <c:pt idx="3">
                  <c:v>5 eller fler gånger</c:v>
                </c:pt>
              </c:strCache>
            </c:strRef>
          </c:cat>
          <c:val>
            <c:numRef>
              <c:f>Sheet1!$B$2:$B$5</c:f>
              <c:numCache>
                <c:formatCode>General</c:formatCode>
                <c:ptCount val="4"/>
                <c:pt idx="0">
                  <c:v>4.1095890000000003E-2</c:v>
                </c:pt>
                <c:pt idx="1">
                  <c:v>0.26027400000000001</c:v>
                </c:pt>
                <c:pt idx="2">
                  <c:v>0.2465753</c:v>
                </c:pt>
                <c:pt idx="3">
                  <c:v>0.45205519999999999</c:v>
                </c:pt>
              </c:numCache>
            </c:numRef>
          </c:val>
          <c:extLst>
            <c:ext xmlns:c16="http://schemas.microsoft.com/office/drawing/2014/chart" uri="{C3380CC4-5D6E-409C-BE32-E72D297353CC}">
              <c16:uniqueId val="{00000000-BD5A-437B-8DB1-E7614B1C412E}"/>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Ingen gång</c:v>
                </c:pt>
                <c:pt idx="1">
                  <c:v>1 gång</c:v>
                </c:pt>
                <c:pt idx="2">
                  <c:v>2-4 gånger</c:v>
                </c:pt>
                <c:pt idx="3">
                  <c:v>5 eller fler gånger</c:v>
                </c:pt>
              </c:strCache>
            </c:strRef>
          </c:cat>
          <c:val>
            <c:numRef>
              <c:f>Sheet1!$C$2:$C$5</c:f>
              <c:numCache>
                <c:formatCode>General</c:formatCode>
                <c:ptCount val="4"/>
                <c:pt idx="0">
                  <c:v>0.16417909999999999</c:v>
                </c:pt>
                <c:pt idx="1">
                  <c:v>0.31343280000000001</c:v>
                </c:pt>
                <c:pt idx="2">
                  <c:v>0.19402990000000001</c:v>
                </c:pt>
                <c:pt idx="3">
                  <c:v>0.32835849</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BD5A-437B-8DB1-E7614B1C412E}"/>
            </c:ext>
          </c:extLst>
        </c:ser>
        <c:dLbls>
          <c:showLegendKey val="0"/>
          <c:showVal val="0"/>
          <c:showCatName val="0"/>
          <c:showSerName val="0"/>
          <c:showPercent val="0"/>
          <c:showBubbleSize val="0"/>
        </c:dLbls>
        <c:gapWidth val="100"/>
        <c:axId val="340842648"/>
        <c:axId val="340843040"/>
      </c:barChart>
      <c:catAx>
        <c:axId val="340842648"/>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40843040"/>
        <c:crosses val="autoZero"/>
        <c:auto val="1"/>
        <c:lblAlgn val="ctr"/>
        <c:lblOffset val="100"/>
        <c:noMultiLvlLbl val="1"/>
      </c:catAx>
      <c:valAx>
        <c:axId val="340843040"/>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40842648"/>
        <c:crosses val="autoZero"/>
        <c:crossBetween val="between"/>
        <c:majorUnit val="0.2"/>
      </c:valAx>
    </c:plotArea>
    <c:legend>
      <c:legendPos val="b"/>
      <c:layout>
        <c:manualLayout>
          <c:xMode val="edge"/>
          <c:yMode val="edge"/>
          <c:x val="0.37471007874015749"/>
          <c:y val="0.93005520143315423"/>
          <c:w val="0.26057984251968502"/>
          <c:h val="5.4071782693829937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8.1030605652869847E-2"/>
          <c:y val="3.9038103201763215E-2"/>
          <c:w val="0.90693382319659954"/>
          <c:h val="0.78187310632455342"/>
        </c:manualLayout>
      </c:layout>
      <c:barChart>
        <c:barDir val="col"/>
        <c:grouping val="clustered"/>
        <c:varyColors val="0"/>
        <c:ser>
          <c:idx val="0"/>
          <c:order val="0"/>
          <c:tx>
            <c:strRef>
              <c:f>Sheet1!$B$1</c:f>
              <c:strCache>
                <c:ptCount val="1"/>
                <c:pt idx="0">
                  <c:v>Kille
</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Ingen gång</c:v>
                </c:pt>
                <c:pt idx="1">
                  <c:v>1 gång</c:v>
                </c:pt>
                <c:pt idx="2">
                  <c:v>2-4 gånger</c:v>
                </c:pt>
                <c:pt idx="3">
                  <c:v>5 eller fler gånger</c:v>
                </c:pt>
              </c:strCache>
            </c:strRef>
          </c:cat>
          <c:val>
            <c:numRef>
              <c:f>Sheet1!$B$2:$B$5</c:f>
              <c:numCache>
                <c:formatCode>General</c:formatCode>
                <c:ptCount val="4"/>
                <c:pt idx="0">
                  <c:v>0.55384619999999996</c:v>
                </c:pt>
                <c:pt idx="1">
                  <c:v>0.1230769</c:v>
                </c:pt>
                <c:pt idx="2">
                  <c:v>9.2307689999999998E-2</c:v>
                </c:pt>
                <c:pt idx="3">
                  <c:v>0.23076923000000002</c:v>
                </c:pt>
              </c:numCache>
            </c:numRef>
          </c:val>
          <c:extLst>
            <c:ext xmlns:c16="http://schemas.microsoft.com/office/drawing/2014/chart" uri="{C3380CC4-5D6E-409C-BE32-E72D297353CC}">
              <c16:uniqueId val="{00000000-7311-445A-8DCB-4CB12F4A11F5}"/>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Ingen gång</c:v>
                </c:pt>
                <c:pt idx="1">
                  <c:v>1 gång</c:v>
                </c:pt>
                <c:pt idx="2">
                  <c:v>2-4 gånger</c:v>
                </c:pt>
                <c:pt idx="3">
                  <c:v>5 eller fler gånger</c:v>
                </c:pt>
              </c:strCache>
            </c:strRef>
          </c:cat>
          <c:val>
            <c:numRef>
              <c:f>Sheet1!$C$2:$C$5</c:f>
              <c:numCache>
                <c:formatCode>General</c:formatCode>
                <c:ptCount val="4"/>
                <c:pt idx="0">
                  <c:v>0.5084746</c:v>
                </c:pt>
                <c:pt idx="1">
                  <c:v>0.20338980000000001</c:v>
                </c:pt>
                <c:pt idx="2">
                  <c:v>6.7796609999999993E-2</c:v>
                </c:pt>
                <c:pt idx="3">
                  <c:v>0.22033860999999999</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7311-445A-8DCB-4CB12F4A11F5}"/>
            </c:ext>
          </c:extLst>
        </c:ser>
        <c:dLbls>
          <c:showLegendKey val="0"/>
          <c:showVal val="0"/>
          <c:showCatName val="0"/>
          <c:showSerName val="0"/>
          <c:showPercent val="0"/>
          <c:showBubbleSize val="0"/>
        </c:dLbls>
        <c:gapWidth val="100"/>
        <c:axId val="339384096"/>
        <c:axId val="339384488"/>
      </c:barChart>
      <c:catAx>
        <c:axId val="339384096"/>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39384488"/>
        <c:crosses val="autoZero"/>
        <c:auto val="1"/>
        <c:lblAlgn val="ctr"/>
        <c:lblOffset val="100"/>
        <c:noMultiLvlLbl val="1"/>
      </c:catAx>
      <c:valAx>
        <c:axId val="339384488"/>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39384096"/>
        <c:crosses val="autoZero"/>
        <c:crossBetween val="between"/>
        <c:majorUnit val="0.2"/>
      </c:valAx>
    </c:plotArea>
    <c:legend>
      <c:legendPos val="b"/>
      <c:layout>
        <c:manualLayout>
          <c:xMode val="edge"/>
          <c:yMode val="edge"/>
          <c:x val="0.38866373386496156"/>
          <c:y val="0.92778504708272902"/>
          <c:w val="0.23083777728400548"/>
          <c:h val="5.5826756547966226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barChart>
        <c:barDir val="col"/>
        <c:grouping val="clustered"/>
        <c:varyColors val="0"/>
        <c:ser>
          <c:idx val="0"/>
          <c:order val="0"/>
          <c:tx>
            <c:strRef>
              <c:f>Sheet1!$B$1</c:f>
              <c:strCache>
                <c:ptCount val="1"/>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Marijuana</c:v>
                </c:pt>
                <c:pt idx="1">
                  <c:v>Hasch</c:v>
                </c:pt>
                <c:pt idx="2">
                  <c:v>Spice (rökmixar)</c:v>
                </c:pt>
                <c:pt idx="3">
                  <c:v>Receptbelagda lugnande medel</c:v>
                </c:pt>
                <c:pt idx="4">
                  <c:v>Ecstasy</c:v>
                </c:pt>
                <c:pt idx="5">
                  <c:v>Amfetamin</c:v>
                </c:pt>
                <c:pt idx="6">
                  <c:v>Vet ej</c:v>
                </c:pt>
                <c:pt idx="7">
                  <c:v>Annan narkotika</c:v>
                </c:pt>
                <c:pt idx="8">
                  <c:v>Kokain</c:v>
                </c:pt>
                <c:pt idx="9">
                  <c:v>Heroin</c:v>
                </c:pt>
                <c:pt idx="10">
                  <c:v>GHB</c:v>
                </c:pt>
              </c:strCache>
            </c:strRef>
          </c:cat>
          <c:val>
            <c:numRef>
              <c:f>Sheet1!$B$2:$B$12</c:f>
              <c:numCache>
                <c:formatCode>General</c:formatCode>
                <c:ptCount val="11"/>
                <c:pt idx="0">
                  <c:v>0.69</c:v>
                </c:pt>
                <c:pt idx="1">
                  <c:v>0.56999999999999995</c:v>
                </c:pt>
                <c:pt idx="2">
                  <c:v>0.28000000000000003</c:v>
                </c:pt>
                <c:pt idx="3">
                  <c:v>0.21</c:v>
                </c:pt>
                <c:pt idx="4">
                  <c:v>0.15</c:v>
                </c:pt>
                <c:pt idx="5">
                  <c:v>0.14000000000000001</c:v>
                </c:pt>
                <c:pt idx="6">
                  <c:v>0.13</c:v>
                </c:pt>
                <c:pt idx="7">
                  <c:v>0.12</c:v>
                </c:pt>
                <c:pt idx="8">
                  <c:v>0.08</c:v>
                </c:pt>
                <c:pt idx="9">
                  <c:v>0.04</c:v>
                </c:pt>
                <c:pt idx="10">
                  <c:v>3.5999999999999997E-2</c:v>
                </c:pt>
              </c:numCache>
            </c:numRef>
          </c:val>
          <c:extLst>
            <c:ext xmlns:c16="http://schemas.microsoft.com/office/drawing/2014/chart" uri="{C3380CC4-5D6E-409C-BE32-E72D297353CC}">
              <c16:uniqueId val="{00000000-C793-4615-B5DD-7D6458AA3AEE}"/>
            </c:ext>
          </c:extLst>
        </c:ser>
        <c:dLbls>
          <c:showLegendKey val="0"/>
          <c:showVal val="0"/>
          <c:showCatName val="0"/>
          <c:showSerName val="0"/>
          <c:showPercent val="0"/>
          <c:showBubbleSize val="0"/>
        </c:dLbls>
        <c:gapWidth val="100"/>
        <c:axId val="339385272"/>
        <c:axId val="339385664"/>
      </c:barChart>
      <c:catAx>
        <c:axId val="339385272"/>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39385664"/>
        <c:crosses val="autoZero"/>
        <c:auto val="1"/>
        <c:lblAlgn val="ctr"/>
        <c:lblOffset val="100"/>
        <c:noMultiLvlLbl val="1"/>
      </c:catAx>
      <c:valAx>
        <c:axId val="339385664"/>
        <c:scaling>
          <c:orientation val="minMax"/>
          <c:max val="0.8"/>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39385272"/>
        <c:crosses val="autoZero"/>
        <c:crossBetween val="between"/>
        <c:majorUnit val="0.2"/>
      </c:valAx>
    </c:plotArea>
    <c:plotVisOnly val="1"/>
    <c:dispBlanksAs val="zero"/>
    <c:showDLblsOverMax val="1"/>
  </c:chart>
  <c:txPr>
    <a:bodyPr/>
    <a:lstStyle/>
    <a:p>
      <a:pPr>
        <a:defRPr sz="1800"/>
      </a:pPr>
      <a:endParaRPr lang="sv-SE"/>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Langare</c:v>
                </c:pt>
                <c:pt idx="1">
                  <c:v>Kompis/pojk-/flickvän</c:v>
                </c:pt>
                <c:pt idx="2">
                  <c:v>Bekant</c:v>
                </c:pt>
                <c:pt idx="3">
                  <c:v>Internet</c:v>
                </c:pt>
                <c:pt idx="4">
                  <c:v>Läkare</c:v>
                </c:pt>
                <c:pt idx="5">
                  <c:v>Syskon</c:v>
                </c:pt>
              </c:strCache>
            </c:strRef>
          </c:cat>
          <c:val>
            <c:numRef>
              <c:f>Sheet1!$B$2:$B$7</c:f>
              <c:numCache>
                <c:formatCode>General</c:formatCode>
                <c:ptCount val="6"/>
                <c:pt idx="0">
                  <c:v>0.40540540000000003</c:v>
                </c:pt>
                <c:pt idx="1">
                  <c:v>0.33783780000000002</c:v>
                </c:pt>
                <c:pt idx="2">
                  <c:v>0.28378379999999997</c:v>
                </c:pt>
                <c:pt idx="3">
                  <c:v>9.4594600000000001E-2</c:v>
                </c:pt>
                <c:pt idx="4">
                  <c:v>6.7567559999999999E-2</c:v>
                </c:pt>
                <c:pt idx="5">
                  <c:v>1.3513509999999999E-2</c:v>
                </c:pt>
              </c:numCache>
            </c:numRef>
          </c:val>
          <c:extLst>
            <c:ext xmlns:c16="http://schemas.microsoft.com/office/drawing/2014/chart" uri="{C3380CC4-5D6E-409C-BE32-E72D297353CC}">
              <c16:uniqueId val="{00000000-409F-4197-87F8-5EDA4EA1F30E}"/>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Langare</c:v>
                </c:pt>
                <c:pt idx="1">
                  <c:v>Kompis/pojk-/flickvän</c:v>
                </c:pt>
                <c:pt idx="2">
                  <c:v>Bekant</c:v>
                </c:pt>
                <c:pt idx="3">
                  <c:v>Internet</c:v>
                </c:pt>
                <c:pt idx="4">
                  <c:v>Läkare</c:v>
                </c:pt>
                <c:pt idx="5">
                  <c:v>Syskon</c:v>
                </c:pt>
              </c:strCache>
            </c:strRef>
          </c:cat>
          <c:val>
            <c:numRef>
              <c:f>Sheet1!$C$2:$C$7</c:f>
              <c:numCache>
                <c:formatCode>General</c:formatCode>
                <c:ptCount val="6"/>
                <c:pt idx="0">
                  <c:v>0.3125</c:v>
                </c:pt>
                <c:pt idx="1">
                  <c:v>0.484375</c:v>
                </c:pt>
                <c:pt idx="2">
                  <c:v>0.359375</c:v>
                </c:pt>
                <c:pt idx="3">
                  <c:v>7.8125E-2</c:v>
                </c:pt>
                <c:pt idx="4">
                  <c:v>6.25E-2</c:v>
                </c:pt>
                <c:pt idx="5">
                  <c:v>3.125E-2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409F-4197-87F8-5EDA4EA1F30E}"/>
            </c:ext>
          </c:extLst>
        </c:ser>
        <c:dLbls>
          <c:showLegendKey val="0"/>
          <c:showVal val="0"/>
          <c:showCatName val="0"/>
          <c:showSerName val="0"/>
          <c:showPercent val="0"/>
          <c:showBubbleSize val="0"/>
        </c:dLbls>
        <c:gapWidth val="100"/>
        <c:axId val="319382672"/>
        <c:axId val="319383064"/>
      </c:barChart>
      <c:catAx>
        <c:axId val="319382672"/>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19383064"/>
        <c:crosses val="autoZero"/>
        <c:auto val="1"/>
        <c:lblAlgn val="ctr"/>
        <c:lblOffset val="100"/>
        <c:noMultiLvlLbl val="1"/>
      </c:catAx>
      <c:valAx>
        <c:axId val="319383064"/>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19382672"/>
        <c:crosses val="autoZero"/>
        <c:crossBetween val="between"/>
        <c:majorUnit val="0.2"/>
      </c:valAx>
    </c:plotArea>
    <c:legend>
      <c:legendPos val="b"/>
      <c:layout>
        <c:manualLayout>
          <c:xMode val="edge"/>
          <c:yMode val="edge"/>
          <c:x val="0.37700916249105226"/>
          <c:y val="0.93005520143315423"/>
          <c:w val="0.2459816750178955"/>
          <c:h val="5.4071782693829937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I vilken kommun går du i skola?</c:v>
                </c:pt>
              </c:strCache>
            </c:strRef>
          </c:tx>
          <c:invertIfNegative val="1"/>
          <c:dLbls>
            <c:spPr>
              <a:noFill/>
              <a:ln>
                <a:noFill/>
              </a:ln>
              <a:effectLst/>
            </c:spPr>
            <c:txPr>
              <a:bodyPr/>
              <a:lstStyle/>
              <a:p>
                <a:pPr>
                  <a:defRPr sz="1200"/>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Sheet1!$A$2:$A$17</c:f>
              <c:strCache>
                <c:ptCount val="16"/>
                <c:pt idx="0">
                  <c:v>Arvika</c:v>
                </c:pt>
                <c:pt idx="1">
                  <c:v>Eda</c:v>
                </c:pt>
                <c:pt idx="2">
                  <c:v>Filipstad</c:v>
                </c:pt>
                <c:pt idx="3">
                  <c:v>Forshaga</c:v>
                </c:pt>
                <c:pt idx="4">
                  <c:v>Grums</c:v>
                </c:pt>
                <c:pt idx="5">
                  <c:v>Hagfors</c:v>
                </c:pt>
                <c:pt idx="6">
                  <c:v>Hammarö</c:v>
                </c:pt>
                <c:pt idx="7">
                  <c:v>Karlstad</c:v>
                </c:pt>
                <c:pt idx="8">
                  <c:v>Kil</c:v>
                </c:pt>
                <c:pt idx="9">
                  <c:v>Kristinehamn</c:v>
                </c:pt>
                <c:pt idx="10">
                  <c:v>Munkfors</c:v>
                </c:pt>
                <c:pt idx="11">
                  <c:v>Storfors</c:v>
                </c:pt>
                <c:pt idx="12">
                  <c:v>Sunne</c:v>
                </c:pt>
                <c:pt idx="13">
                  <c:v>Säffle</c:v>
                </c:pt>
                <c:pt idx="14">
                  <c:v>Torsby</c:v>
                </c:pt>
                <c:pt idx="15">
                  <c:v>Årjäng</c:v>
                </c:pt>
              </c:strCache>
            </c:strRef>
          </c:cat>
          <c:val>
            <c:numRef>
              <c:f>Sheet1!$B$2:$B$17</c:f>
              <c:numCache>
                <c:formatCode>General</c:formatCode>
                <c:ptCount val="16"/>
                <c:pt idx="0">
                  <c:v>188</c:v>
                </c:pt>
                <c:pt idx="1">
                  <c:v>9</c:v>
                </c:pt>
                <c:pt idx="2">
                  <c:v>67</c:v>
                </c:pt>
                <c:pt idx="3">
                  <c:v>19</c:v>
                </c:pt>
                <c:pt idx="4">
                  <c:v>2</c:v>
                </c:pt>
                <c:pt idx="5">
                  <c:v>90</c:v>
                </c:pt>
                <c:pt idx="6">
                  <c:v>6</c:v>
                </c:pt>
                <c:pt idx="7">
                  <c:v>1025</c:v>
                </c:pt>
                <c:pt idx="8">
                  <c:v>3</c:v>
                </c:pt>
                <c:pt idx="9">
                  <c:v>166</c:v>
                </c:pt>
                <c:pt idx="10">
                  <c:v>0</c:v>
                </c:pt>
                <c:pt idx="11">
                  <c:v>1</c:v>
                </c:pt>
                <c:pt idx="12">
                  <c:v>71</c:v>
                </c:pt>
                <c:pt idx="13">
                  <c:v>81</c:v>
                </c:pt>
                <c:pt idx="14">
                  <c:v>68</c:v>
                </c:pt>
                <c:pt idx="15">
                  <c:v>4</c:v>
                </c:pt>
              </c:numCache>
            </c:numRef>
          </c:val>
          <c:extLst>
            <c:ext xmlns:c16="http://schemas.microsoft.com/office/drawing/2014/chart" uri="{C3380CC4-5D6E-409C-BE32-E72D297353CC}">
              <c16:uniqueId val="{00000000-E3BB-4F02-84F0-EE9F358FA849}"/>
            </c:ext>
          </c:extLst>
        </c:ser>
        <c:dLbls>
          <c:showLegendKey val="0"/>
          <c:showVal val="0"/>
          <c:showCatName val="0"/>
          <c:showSerName val="0"/>
          <c:showPercent val="0"/>
          <c:showBubbleSize val="0"/>
        </c:dLbls>
        <c:gapWidth val="100"/>
        <c:axId val="314642328"/>
        <c:axId val="314642720"/>
      </c:barChart>
      <c:catAx>
        <c:axId val="314642328"/>
        <c:scaling>
          <c:orientation val="minMax"/>
        </c:scaling>
        <c:delete val="0"/>
        <c:axPos val="b"/>
        <c:numFmt formatCode="General" sourceLinked="0"/>
        <c:majorTickMark val="none"/>
        <c:minorTickMark val="none"/>
        <c:tickLblPos val="nextTo"/>
        <c:txPr>
          <a:bodyPr/>
          <a:lstStyle/>
          <a:p>
            <a:pPr>
              <a:defRPr sz="1200"/>
            </a:pPr>
            <a:endParaRPr lang="sv-SE"/>
          </a:p>
        </c:txPr>
        <c:crossAx val="314642720"/>
        <c:crosses val="autoZero"/>
        <c:auto val="1"/>
        <c:lblAlgn val="ctr"/>
        <c:lblOffset val="100"/>
        <c:noMultiLvlLbl val="1"/>
      </c:catAx>
      <c:valAx>
        <c:axId val="314642720"/>
        <c:scaling>
          <c:orientation val="minMax"/>
          <c:min val="0"/>
        </c:scaling>
        <c:delete val="0"/>
        <c:axPos val="l"/>
        <c:majorGridlines>
          <c:spPr>
            <a:ln w="12700">
              <a:solidFill>
                <a:srgbClr val="C0C0C0"/>
              </a:solidFill>
            </a:ln>
          </c:spPr>
        </c:majorGridlines>
        <c:numFmt formatCode="General" sourceLinked="1"/>
        <c:majorTickMark val="cross"/>
        <c:minorTickMark val="none"/>
        <c:tickLblPos val="nextTo"/>
        <c:txPr>
          <a:bodyPr/>
          <a:lstStyle/>
          <a:p>
            <a:pPr>
              <a:defRPr sz="1200"/>
            </a:pPr>
            <a:endParaRPr lang="sv-SE"/>
          </a:p>
        </c:txPr>
        <c:crossAx val="314642328"/>
        <c:crosses val="autoZero"/>
        <c:crossBetween val="between"/>
      </c:valAx>
    </c:plotArea>
    <c:plotVisOnly val="1"/>
    <c:dispBlanksAs val="zero"/>
    <c:showDLblsOverMax val="1"/>
  </c:chart>
  <c:txPr>
    <a:bodyPr/>
    <a:lstStyle/>
    <a:p>
      <a:pPr>
        <a:defRPr sz="1800"/>
      </a:pPr>
      <a:endParaRPr lang="sv-SE"/>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9.2713554703072201E-2"/>
          <c:y val="3.2566674955316392E-2"/>
          <c:w val="0.88826622749977668"/>
          <c:h val="0.77253038568922905"/>
        </c:manualLayout>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Bestämt nej</c:v>
                </c:pt>
                <c:pt idx="1">
                  <c:v>Troligen nej</c:v>
                </c:pt>
                <c:pt idx="2">
                  <c:v>Kanske ja</c:v>
                </c:pt>
                <c:pt idx="3">
                  <c:v>Ja</c:v>
                </c:pt>
              </c:strCache>
            </c:strRef>
          </c:cat>
          <c:val>
            <c:numRef>
              <c:f>Sheet1!$B$2:$B$5</c:f>
              <c:numCache>
                <c:formatCode>General</c:formatCode>
                <c:ptCount val="4"/>
                <c:pt idx="0">
                  <c:v>0.88950890000000005</c:v>
                </c:pt>
                <c:pt idx="1">
                  <c:v>8.3705360000000006E-2</c:v>
                </c:pt>
                <c:pt idx="2">
                  <c:v>1.3392859999999999E-2</c:v>
                </c:pt>
                <c:pt idx="3">
                  <c:v>1.3392859999999999E-2</c:v>
                </c:pt>
              </c:numCache>
            </c:numRef>
          </c:val>
          <c:extLst>
            <c:ext xmlns:c16="http://schemas.microsoft.com/office/drawing/2014/chart" uri="{C3380CC4-5D6E-409C-BE32-E72D297353CC}">
              <c16:uniqueId val="{00000000-5C07-435B-8746-72ABF9209E71}"/>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Bestämt nej</c:v>
                </c:pt>
                <c:pt idx="1">
                  <c:v>Troligen nej</c:v>
                </c:pt>
                <c:pt idx="2">
                  <c:v>Kanske ja</c:v>
                </c:pt>
                <c:pt idx="3">
                  <c:v>Ja</c:v>
                </c:pt>
              </c:strCache>
            </c:strRef>
          </c:cat>
          <c:val>
            <c:numRef>
              <c:f>Sheet1!$C$2:$C$5</c:f>
              <c:numCache>
                <c:formatCode>General</c:formatCode>
                <c:ptCount val="4"/>
                <c:pt idx="0">
                  <c:v>0.96635729999999997</c:v>
                </c:pt>
                <c:pt idx="1">
                  <c:v>2.5522039999999999E-2</c:v>
                </c:pt>
                <c:pt idx="2">
                  <c:v>4.6403709999999999E-3</c:v>
                </c:pt>
                <c:pt idx="3">
                  <c:v>3.4802779999999998E-3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5C07-435B-8746-72ABF9209E71}"/>
            </c:ext>
          </c:extLst>
        </c:ser>
        <c:dLbls>
          <c:showLegendKey val="0"/>
          <c:showVal val="0"/>
          <c:showCatName val="0"/>
          <c:showSerName val="0"/>
          <c:showPercent val="0"/>
          <c:showBubbleSize val="0"/>
        </c:dLbls>
        <c:gapWidth val="100"/>
        <c:axId val="319383848"/>
        <c:axId val="319390472"/>
      </c:barChart>
      <c:catAx>
        <c:axId val="319383848"/>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19390472"/>
        <c:crosses val="autoZero"/>
        <c:auto val="1"/>
        <c:lblAlgn val="ctr"/>
        <c:lblOffset val="100"/>
        <c:noMultiLvlLbl val="1"/>
      </c:catAx>
      <c:valAx>
        <c:axId val="319390472"/>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19383848"/>
        <c:crosses val="autoZero"/>
        <c:crossBetween val="between"/>
        <c:majorUnit val="0.2"/>
      </c:valAx>
    </c:plotArea>
    <c:legend>
      <c:legendPos val="b"/>
      <c:layout>
        <c:manualLayout>
          <c:xMode val="edge"/>
          <c:yMode val="edge"/>
          <c:x val="0.37265970992329828"/>
          <c:y val="0.92995458209351267"/>
          <c:w val="0.25295146944457153"/>
          <c:h val="5.4149567849829695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8.9214929997295897E-2"/>
          <c:y val="3.2566674955316392E-2"/>
          <c:w val="0.89248259627337001"/>
          <c:h val="0.77253038568922905"/>
        </c:manualLayout>
      </c:layout>
      <c:barChart>
        <c:barDir val="col"/>
        <c:grouping val="clustered"/>
        <c:varyColors val="0"/>
        <c:ser>
          <c:idx val="0"/>
          <c:order val="0"/>
          <c:tx>
            <c:strRef>
              <c:f>Sheet1!$B$1</c:f>
              <c:strCache>
                <c:ptCount val="1"/>
                <c:pt idx="0">
                  <c:v>Kille
</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Nej</c:v>
                </c:pt>
                <c:pt idx="1">
                  <c:v>Ja, för mer än ett år sedan</c:v>
                </c:pt>
                <c:pt idx="2">
                  <c:v>Ja, under de senaste året</c:v>
                </c:pt>
              </c:strCache>
            </c:strRef>
          </c:cat>
          <c:val>
            <c:numRef>
              <c:f>Sheet1!$B$2:$B$4</c:f>
              <c:numCache>
                <c:formatCode>General</c:formatCode>
                <c:ptCount val="3"/>
                <c:pt idx="0">
                  <c:v>0.98995540000000004</c:v>
                </c:pt>
                <c:pt idx="1">
                  <c:v>2.2321429999999998E-3</c:v>
                </c:pt>
                <c:pt idx="2">
                  <c:v>7.8121429999999997E-3</c:v>
                </c:pt>
              </c:numCache>
            </c:numRef>
          </c:val>
          <c:extLst>
            <c:ext xmlns:c16="http://schemas.microsoft.com/office/drawing/2014/chart" uri="{C3380CC4-5D6E-409C-BE32-E72D297353CC}">
              <c16:uniqueId val="{00000000-DB47-44EE-9C6C-EE3C4BD11DC2}"/>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Nej</c:v>
                </c:pt>
                <c:pt idx="1">
                  <c:v>Ja, för mer än ett år sedan</c:v>
                </c:pt>
                <c:pt idx="2">
                  <c:v>Ja, under de senaste året</c:v>
                </c:pt>
              </c:strCache>
            </c:strRef>
          </c:cat>
          <c:val>
            <c:numRef>
              <c:f>Sheet1!$C$2:$C$4</c:f>
              <c:numCache>
                <c:formatCode>General</c:formatCode>
                <c:ptCount val="3"/>
                <c:pt idx="0">
                  <c:v>0.99651970000000001</c:v>
                </c:pt>
                <c:pt idx="1">
                  <c:v>1.1600930000000001E-3</c:v>
                </c:pt>
                <c:pt idx="2">
                  <c:v>2.3200930000000001E-3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DB47-44EE-9C6C-EE3C4BD11DC2}"/>
            </c:ext>
          </c:extLst>
        </c:ser>
        <c:dLbls>
          <c:showLegendKey val="0"/>
          <c:showVal val="0"/>
          <c:showCatName val="0"/>
          <c:showSerName val="0"/>
          <c:showPercent val="0"/>
          <c:showBubbleSize val="0"/>
        </c:dLbls>
        <c:gapWidth val="100"/>
        <c:axId val="319391256"/>
        <c:axId val="319391648"/>
      </c:barChart>
      <c:catAx>
        <c:axId val="319391256"/>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19391648"/>
        <c:crosses val="autoZero"/>
        <c:auto val="1"/>
        <c:lblAlgn val="ctr"/>
        <c:lblOffset val="100"/>
        <c:noMultiLvlLbl val="1"/>
      </c:catAx>
      <c:valAx>
        <c:axId val="319391648"/>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19391256"/>
        <c:crosses val="autoZero"/>
        <c:crossBetween val="between"/>
        <c:majorUnit val="0.2"/>
      </c:valAx>
    </c:plotArea>
    <c:legend>
      <c:legendPos val="b"/>
      <c:layout>
        <c:manualLayout>
          <c:xMode val="edge"/>
          <c:yMode val="edge"/>
          <c:x val="0.38656304959826265"/>
          <c:y val="0.92995458209351267"/>
          <c:w val="0.23519320704408106"/>
          <c:h val="5.4149567849829695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0.13696031735515626"/>
          <c:y val="2.7324819933935353E-2"/>
          <c:w val="0.82244646109657538"/>
          <c:h val="0.80483252252097182"/>
        </c:manualLayout>
      </c:layout>
      <c:barChart>
        <c:barDir val="col"/>
        <c:grouping val="clustered"/>
        <c:varyColors val="0"/>
        <c:ser>
          <c:idx val="0"/>
          <c:order val="0"/>
          <c:tx>
            <c:strRef>
              <c:f>Sheet1!$B$1</c:f>
              <c:strCache>
                <c:ptCount val="1"/>
                <c:pt idx="0">
                  <c:v>Kille
</c:v>
                </c:pt>
              </c:strCache>
            </c:strRef>
          </c:tx>
          <c:spPr>
            <a:solidFill>
              <a:srgbClr val="4F81BD"/>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Ingen risk</c:v>
                </c:pt>
                <c:pt idx="1">
                  <c:v>Liten risk</c:v>
                </c:pt>
                <c:pt idx="2">
                  <c:v>Måttlig risk</c:v>
                </c:pt>
                <c:pt idx="3">
                  <c:v>Stor risk</c:v>
                </c:pt>
                <c:pt idx="4">
                  <c:v>Vet ej</c:v>
                </c:pt>
              </c:strCache>
            </c:strRef>
          </c:cat>
          <c:val>
            <c:numRef>
              <c:f>Sheet1!$B$2:$B$6</c:f>
              <c:numCache>
                <c:formatCode>General</c:formatCode>
                <c:ptCount val="5"/>
                <c:pt idx="0">
                  <c:v>0.13914029999999999</c:v>
                </c:pt>
                <c:pt idx="1">
                  <c:v>0.10181</c:v>
                </c:pt>
                <c:pt idx="2">
                  <c:v>0.22058820000000001</c:v>
                </c:pt>
                <c:pt idx="3">
                  <c:v>0.48303170000000001</c:v>
                </c:pt>
                <c:pt idx="4">
                  <c:v>5.5429859999999997E-2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24F1-444E-BDB3-8427EF32225E}"/>
            </c:ext>
          </c:extLst>
        </c:ser>
        <c:ser>
          <c:idx val="1"/>
          <c:order val="1"/>
          <c:tx>
            <c:strRef>
              <c:f>Sheet1!$C$1</c:f>
              <c:strCache>
                <c:ptCount val="1"/>
                <c:pt idx="0">
                  <c:v>Tjej
</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Ingen risk</c:v>
                </c:pt>
                <c:pt idx="1">
                  <c:v>Liten risk</c:v>
                </c:pt>
                <c:pt idx="2">
                  <c:v>Måttlig risk</c:v>
                </c:pt>
                <c:pt idx="3">
                  <c:v>Stor risk</c:v>
                </c:pt>
                <c:pt idx="4">
                  <c:v>Vet ej</c:v>
                </c:pt>
              </c:strCache>
            </c:strRef>
          </c:cat>
          <c:val>
            <c:numRef>
              <c:f>Sheet1!$C$2:$C$6</c:f>
              <c:numCache>
                <c:formatCode>General</c:formatCode>
                <c:ptCount val="5"/>
                <c:pt idx="0">
                  <c:v>9.4515760000000004E-2</c:v>
                </c:pt>
                <c:pt idx="1">
                  <c:v>0.14002329999999999</c:v>
                </c:pt>
                <c:pt idx="2">
                  <c:v>0.22753789999999999</c:v>
                </c:pt>
                <c:pt idx="3">
                  <c:v>0.47841309999999998</c:v>
                </c:pt>
                <c:pt idx="4">
                  <c:v>5.9509920000000001E-2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24F1-444E-BDB3-8427EF32225E}"/>
            </c:ext>
          </c:extLst>
        </c:ser>
        <c:dLbls>
          <c:showLegendKey val="0"/>
          <c:showVal val="0"/>
          <c:showCatName val="0"/>
          <c:showSerName val="0"/>
          <c:showPercent val="0"/>
          <c:showBubbleSize val="0"/>
        </c:dLbls>
        <c:gapWidth val="100"/>
        <c:axId val="339375944"/>
        <c:axId val="339376336"/>
      </c:barChart>
      <c:catAx>
        <c:axId val="339375944"/>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39376336"/>
        <c:crosses val="autoZero"/>
        <c:auto val="1"/>
        <c:lblAlgn val="ctr"/>
        <c:lblOffset val="100"/>
        <c:noMultiLvlLbl val="1"/>
      </c:catAx>
      <c:valAx>
        <c:axId val="339376336"/>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39375944"/>
        <c:crosses val="autoZero"/>
        <c:crossBetween val="between"/>
        <c:majorUnit val="0.2"/>
      </c:valAx>
    </c:plotArea>
    <c:legend>
      <c:legendPos val="b"/>
      <c:layout>
        <c:manualLayout>
          <c:xMode val="edge"/>
          <c:yMode val="edge"/>
          <c:x val="0.38483096679369977"/>
          <c:y val="0.93432322073760188"/>
          <c:w val="0.21092126359048791"/>
          <c:h val="5.0772332025706066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8.4435558747440756E-2"/>
          <c:y val="3.1882691138893061E-2"/>
          <c:w val="0.89824245718729667"/>
          <c:h val="0.77730783180953755"/>
        </c:manualLayout>
      </c:layout>
      <c:barChart>
        <c:barDir val="col"/>
        <c:grouping val="clustered"/>
        <c:varyColors val="0"/>
        <c:ser>
          <c:idx val="0"/>
          <c:order val="0"/>
          <c:tx>
            <c:strRef>
              <c:f>Sheet1!$B$1</c:f>
              <c:strCache>
                <c:ptCount val="1"/>
                <c:pt idx="0">
                  <c:v>Kille</c:v>
                </c:pt>
              </c:strCache>
            </c:strRef>
          </c:tx>
          <c:spPr>
            <a:solidFill>
              <a:srgbClr val="4F81BD"/>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Ingen risk</c:v>
                </c:pt>
                <c:pt idx="1">
                  <c:v>Liten risk</c:v>
                </c:pt>
                <c:pt idx="2">
                  <c:v>Måttlig risk</c:v>
                </c:pt>
                <c:pt idx="3">
                  <c:v>Stor risk</c:v>
                </c:pt>
                <c:pt idx="4">
                  <c:v>Vet ej</c:v>
                </c:pt>
              </c:strCache>
            </c:strRef>
          </c:cat>
          <c:val>
            <c:numRef>
              <c:f>Sheet1!$B$2:$B$6</c:f>
              <c:numCache>
                <c:formatCode>General</c:formatCode>
                <c:ptCount val="5"/>
                <c:pt idx="0">
                  <c:v>0.207483</c:v>
                </c:pt>
                <c:pt idx="1">
                  <c:v>0.2800454</c:v>
                </c:pt>
                <c:pt idx="2">
                  <c:v>0.27777780000000002</c:v>
                </c:pt>
                <c:pt idx="3">
                  <c:v>0.18480730000000001</c:v>
                </c:pt>
                <c:pt idx="4">
                  <c:v>4.988662E-2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23AB-464A-A090-D9E9D7AA7E66}"/>
            </c:ext>
          </c:extLst>
        </c:ser>
        <c:ser>
          <c:idx val="1"/>
          <c:order val="1"/>
          <c:tx>
            <c:strRef>
              <c:f>Sheet1!$C$1</c:f>
              <c:strCache>
                <c:ptCount val="1"/>
                <c:pt idx="0">
                  <c:v>Tjej
</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Ingen risk</c:v>
                </c:pt>
                <c:pt idx="1">
                  <c:v>Liten risk</c:v>
                </c:pt>
                <c:pt idx="2">
                  <c:v>Måttlig risk</c:v>
                </c:pt>
                <c:pt idx="3">
                  <c:v>Stor risk</c:v>
                </c:pt>
                <c:pt idx="4">
                  <c:v>Vet ej</c:v>
                </c:pt>
              </c:strCache>
            </c:strRef>
          </c:cat>
          <c:val>
            <c:numRef>
              <c:f>Sheet1!$C$2:$C$6</c:f>
              <c:numCache>
                <c:formatCode>General</c:formatCode>
                <c:ptCount val="5"/>
                <c:pt idx="0">
                  <c:v>0.12514620000000001</c:v>
                </c:pt>
                <c:pt idx="1">
                  <c:v>0.26900580000000002</c:v>
                </c:pt>
                <c:pt idx="2">
                  <c:v>0.33684209999999998</c:v>
                </c:pt>
                <c:pt idx="3">
                  <c:v>0.2023392</c:v>
                </c:pt>
                <c:pt idx="4">
                  <c:v>6.6666669999999997E-2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23AB-464A-A090-D9E9D7AA7E66}"/>
            </c:ext>
          </c:extLst>
        </c:ser>
        <c:dLbls>
          <c:showLegendKey val="0"/>
          <c:showVal val="0"/>
          <c:showCatName val="0"/>
          <c:showSerName val="0"/>
          <c:showPercent val="0"/>
          <c:showBubbleSize val="0"/>
        </c:dLbls>
        <c:gapWidth val="100"/>
        <c:axId val="339377120"/>
        <c:axId val="339377512"/>
      </c:barChart>
      <c:catAx>
        <c:axId val="339377120"/>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39377512"/>
        <c:crosses val="autoZero"/>
        <c:auto val="1"/>
        <c:lblAlgn val="ctr"/>
        <c:lblOffset val="100"/>
        <c:noMultiLvlLbl val="1"/>
      </c:catAx>
      <c:valAx>
        <c:axId val="339377512"/>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39377120"/>
        <c:crosses val="autoZero"/>
        <c:crossBetween val="between"/>
        <c:majorUnit val="0.2"/>
      </c:valAx>
    </c:plotArea>
    <c:legend>
      <c:legendPos val="b"/>
      <c:layout>
        <c:manualLayout>
          <c:xMode val="edge"/>
          <c:yMode val="edge"/>
          <c:x val="0.37448021648388274"/>
          <c:y val="0.93199756162763381"/>
          <c:w val="0.24001636226927167"/>
          <c:h val="5.2570214592970038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0.13822846844177808"/>
          <c:y val="2.7885745493567714E-2"/>
          <c:w val="0.82080244684746961"/>
          <c:h val="0.8008261127151014"/>
        </c:manualLayout>
      </c:layout>
      <c:barChart>
        <c:barDir val="col"/>
        <c:grouping val="clustered"/>
        <c:varyColors val="0"/>
        <c:ser>
          <c:idx val="0"/>
          <c:order val="0"/>
          <c:tx>
            <c:strRef>
              <c:f>Sheet1!$B$1</c:f>
              <c:strCache>
                <c:ptCount val="1"/>
                <c:pt idx="0">
                  <c:v>Kille
</c:v>
                </c:pt>
              </c:strCache>
            </c:strRef>
          </c:tx>
          <c:spPr>
            <a:solidFill>
              <a:srgbClr val="4F81BD"/>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Ingen risk</c:v>
                </c:pt>
                <c:pt idx="1">
                  <c:v>Liten risk</c:v>
                </c:pt>
                <c:pt idx="2">
                  <c:v>Måttlig risk</c:v>
                </c:pt>
                <c:pt idx="3">
                  <c:v>Stor risk</c:v>
                </c:pt>
                <c:pt idx="4">
                  <c:v>Vet ej</c:v>
                </c:pt>
              </c:strCache>
            </c:strRef>
          </c:cat>
          <c:val>
            <c:numRef>
              <c:f>Sheet1!$B$2:$B$6</c:f>
              <c:numCache>
                <c:formatCode>General</c:formatCode>
                <c:ptCount val="5"/>
                <c:pt idx="0">
                  <c:v>7.8409090000000001E-2</c:v>
                </c:pt>
                <c:pt idx="1">
                  <c:v>6.7045460000000001E-2</c:v>
                </c:pt>
                <c:pt idx="2">
                  <c:v>0.27840910000000002</c:v>
                </c:pt>
                <c:pt idx="3">
                  <c:v>0.53522729999999996</c:v>
                </c:pt>
                <c:pt idx="4">
                  <c:v>4.0909090000000002E-2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2FFC-46C5-AB08-AEF2D6806AFF}"/>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Ingen risk</c:v>
                </c:pt>
                <c:pt idx="1">
                  <c:v>Liten risk</c:v>
                </c:pt>
                <c:pt idx="2">
                  <c:v>Måttlig risk</c:v>
                </c:pt>
                <c:pt idx="3">
                  <c:v>Stor risk</c:v>
                </c:pt>
                <c:pt idx="4">
                  <c:v>Vet ej</c:v>
                </c:pt>
              </c:strCache>
            </c:strRef>
          </c:cat>
          <c:val>
            <c:numRef>
              <c:f>Sheet1!$C$2:$C$6</c:f>
              <c:numCache>
                <c:formatCode>General</c:formatCode>
                <c:ptCount val="5"/>
                <c:pt idx="0">
                  <c:v>2.5670950000000001E-2</c:v>
                </c:pt>
                <c:pt idx="1">
                  <c:v>4.6674449999999999E-2</c:v>
                </c:pt>
                <c:pt idx="2">
                  <c:v>0.25204199999999999</c:v>
                </c:pt>
                <c:pt idx="3">
                  <c:v>0.63360559999999999</c:v>
                </c:pt>
                <c:pt idx="4">
                  <c:v>4.2007000000000003E-2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2FFC-46C5-AB08-AEF2D6806AFF}"/>
            </c:ext>
          </c:extLst>
        </c:ser>
        <c:dLbls>
          <c:showLegendKey val="0"/>
          <c:showVal val="0"/>
          <c:showCatName val="0"/>
          <c:showSerName val="0"/>
          <c:showPercent val="0"/>
          <c:showBubbleSize val="0"/>
        </c:dLbls>
        <c:gapWidth val="100"/>
        <c:axId val="340778712"/>
        <c:axId val="340779104"/>
      </c:barChart>
      <c:catAx>
        <c:axId val="340778712"/>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40779104"/>
        <c:crosses val="autoZero"/>
        <c:auto val="1"/>
        <c:lblAlgn val="ctr"/>
        <c:lblOffset val="100"/>
        <c:noMultiLvlLbl val="1"/>
      </c:catAx>
      <c:valAx>
        <c:axId val="340779104"/>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40778712"/>
        <c:crosses val="autoZero"/>
        <c:crossBetween val="between"/>
        <c:majorUnit val="0.2"/>
      </c:valAx>
    </c:plotArea>
    <c:legend>
      <c:legendPos val="b"/>
      <c:layout>
        <c:manualLayout>
          <c:xMode val="edge"/>
          <c:yMode val="edge"/>
          <c:x val="0.37070019483431887"/>
          <c:y val="0.93297500383254339"/>
          <c:w val="0.25696656132857665"/>
          <c:h val="5.1814589534601482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9.3935972522969147E-2"/>
          <c:y val="3.1420553966225978E-2"/>
          <c:w val="0.90606404584329669"/>
          <c:h val="0.79587171473700991"/>
        </c:manualLayout>
      </c:layout>
      <c:barChart>
        <c:barDir val="col"/>
        <c:grouping val="clustered"/>
        <c:varyColors val="0"/>
        <c:ser>
          <c:idx val="0"/>
          <c:order val="0"/>
          <c:tx>
            <c:strRef>
              <c:f>Sheet1!$B$1</c:f>
              <c:strCache>
                <c:ptCount val="1"/>
                <c:pt idx="0">
                  <c:v>Kille
</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Ingen risk</c:v>
                </c:pt>
                <c:pt idx="1">
                  <c:v>Liten risk</c:v>
                </c:pt>
                <c:pt idx="2">
                  <c:v>Måttlig risk</c:v>
                </c:pt>
                <c:pt idx="3">
                  <c:v>Stor risk</c:v>
                </c:pt>
                <c:pt idx="4">
                  <c:v>Vet ej</c:v>
                </c:pt>
              </c:strCache>
            </c:strRef>
          </c:cat>
          <c:val>
            <c:numRef>
              <c:f>Sheet1!$B$2:$B$6</c:f>
              <c:numCache>
                <c:formatCode>General</c:formatCode>
                <c:ptCount val="5"/>
                <c:pt idx="0">
                  <c:v>0.16421289999999999</c:v>
                </c:pt>
                <c:pt idx="1">
                  <c:v>0.20045299999999999</c:v>
                </c:pt>
                <c:pt idx="2">
                  <c:v>0.2265006</c:v>
                </c:pt>
                <c:pt idx="3">
                  <c:v>0.34201589999999998</c:v>
                </c:pt>
                <c:pt idx="4">
                  <c:v>6.6817660000000001E-2</c:v>
                </c:pt>
              </c:numCache>
            </c:numRef>
          </c:val>
          <c:extLst>
            <c:ext xmlns:c16="http://schemas.microsoft.com/office/drawing/2014/chart" uri="{C3380CC4-5D6E-409C-BE32-E72D297353CC}">
              <c16:uniqueId val="{00000000-E4A9-4A50-B59F-9184D30D4ED3}"/>
            </c:ext>
          </c:extLst>
        </c:ser>
        <c:ser>
          <c:idx val="1"/>
          <c:order val="1"/>
          <c:tx>
            <c:strRef>
              <c:f>Sheet1!$C$1</c:f>
              <c:strCache>
                <c:ptCount val="1"/>
                <c:pt idx="0">
                  <c:v>Tjej
</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Ingen risk</c:v>
                </c:pt>
                <c:pt idx="1">
                  <c:v>Liten risk</c:v>
                </c:pt>
                <c:pt idx="2">
                  <c:v>Måttlig risk</c:v>
                </c:pt>
                <c:pt idx="3">
                  <c:v>Stor risk</c:v>
                </c:pt>
                <c:pt idx="4">
                  <c:v>Vet ej</c:v>
                </c:pt>
              </c:strCache>
            </c:strRef>
          </c:cat>
          <c:val>
            <c:numRef>
              <c:f>Sheet1!$C$2:$C$6</c:f>
              <c:numCache>
                <c:formatCode>General</c:formatCode>
                <c:ptCount val="5"/>
                <c:pt idx="0">
                  <c:v>7.1261679999999994E-2</c:v>
                </c:pt>
                <c:pt idx="1">
                  <c:v>0.13317760000000001</c:v>
                </c:pt>
                <c:pt idx="2">
                  <c:v>0.24883179999999999</c:v>
                </c:pt>
                <c:pt idx="3">
                  <c:v>0.4778037</c:v>
                </c:pt>
                <c:pt idx="4">
                  <c:v>6.8925230000000004E-2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E4A9-4A50-B59F-9184D30D4ED3}"/>
            </c:ext>
          </c:extLst>
        </c:ser>
        <c:dLbls>
          <c:showLegendKey val="0"/>
          <c:showVal val="0"/>
          <c:showCatName val="0"/>
          <c:showSerName val="0"/>
          <c:showPercent val="0"/>
          <c:showBubbleSize val="0"/>
        </c:dLbls>
        <c:gapWidth val="100"/>
        <c:axId val="340779888"/>
        <c:axId val="340780280"/>
      </c:barChart>
      <c:catAx>
        <c:axId val="340779888"/>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40780280"/>
        <c:crosses val="autoZero"/>
        <c:auto val="1"/>
        <c:lblAlgn val="ctr"/>
        <c:lblOffset val="100"/>
        <c:noMultiLvlLbl val="1"/>
      </c:catAx>
      <c:valAx>
        <c:axId val="340780280"/>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40779888"/>
        <c:crosses val="autoZero"/>
        <c:crossBetween val="between"/>
        <c:majorUnit val="0.2"/>
      </c:valAx>
    </c:plotArea>
    <c:legend>
      <c:legendPos val="b"/>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8.7502548260549262E-2"/>
          <c:y val="3.3354098221890692E-2"/>
          <c:w val="0.89248259627337001"/>
          <c:h val="0.76702973173920852"/>
        </c:manualLayout>
      </c:layout>
      <c:barChart>
        <c:barDir val="col"/>
        <c:grouping val="clustered"/>
        <c:varyColors val="0"/>
        <c:ser>
          <c:idx val="0"/>
          <c:order val="0"/>
          <c:tx>
            <c:strRef>
              <c:f>Sheet1!$B$1</c:f>
              <c:strCache>
                <c:ptCount val="1"/>
                <c:pt idx="0">
                  <c:v>Kille
</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Ingen risk</c:v>
                </c:pt>
                <c:pt idx="1">
                  <c:v>Liten risk</c:v>
                </c:pt>
                <c:pt idx="2">
                  <c:v>Måttlig risk</c:v>
                </c:pt>
                <c:pt idx="3">
                  <c:v>Stor risk</c:v>
                </c:pt>
                <c:pt idx="4">
                  <c:v>Vet ej</c:v>
                </c:pt>
              </c:strCache>
            </c:strRef>
          </c:cat>
          <c:val>
            <c:numRef>
              <c:f>Sheet1!$B$2:$B$6</c:f>
              <c:numCache>
                <c:formatCode>General</c:formatCode>
                <c:ptCount val="5"/>
                <c:pt idx="0">
                  <c:v>0.1021566</c:v>
                </c:pt>
                <c:pt idx="1">
                  <c:v>0.11691260000000001</c:v>
                </c:pt>
                <c:pt idx="2">
                  <c:v>0.19296250000000001</c:v>
                </c:pt>
                <c:pt idx="3">
                  <c:v>0.51078319999999999</c:v>
                </c:pt>
                <c:pt idx="4">
                  <c:v>7.7185019999999993E-2</c:v>
                </c:pt>
              </c:numCache>
            </c:numRef>
          </c:val>
          <c:extLst>
            <c:ext xmlns:c16="http://schemas.microsoft.com/office/drawing/2014/chart" uri="{C3380CC4-5D6E-409C-BE32-E72D297353CC}">
              <c16:uniqueId val="{00000000-ED51-49F4-AEAE-CE5B3CC13421}"/>
            </c:ext>
          </c:extLst>
        </c:ser>
        <c:ser>
          <c:idx val="1"/>
          <c:order val="1"/>
          <c:tx>
            <c:strRef>
              <c:f>Sheet1!$C$1</c:f>
              <c:strCache>
                <c:ptCount val="1"/>
                <c:pt idx="0">
                  <c:v>Tjej
</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Ingen risk</c:v>
                </c:pt>
                <c:pt idx="1">
                  <c:v>Liten risk</c:v>
                </c:pt>
                <c:pt idx="2">
                  <c:v>Måttlig risk</c:v>
                </c:pt>
                <c:pt idx="3">
                  <c:v>Stor risk</c:v>
                </c:pt>
                <c:pt idx="4">
                  <c:v>Vet ej</c:v>
                </c:pt>
              </c:strCache>
            </c:strRef>
          </c:cat>
          <c:val>
            <c:numRef>
              <c:f>Sheet1!$C$2:$C$6</c:f>
              <c:numCache>
                <c:formatCode>General</c:formatCode>
                <c:ptCount val="5"/>
                <c:pt idx="0">
                  <c:v>4.678363E-2</c:v>
                </c:pt>
                <c:pt idx="1">
                  <c:v>5.8479530000000002E-2</c:v>
                </c:pt>
                <c:pt idx="2">
                  <c:v>0.1660819</c:v>
                </c:pt>
                <c:pt idx="3">
                  <c:v>0.66666669999999995</c:v>
                </c:pt>
                <c:pt idx="4">
                  <c:v>6.1988309999999998E-2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ED51-49F4-AEAE-CE5B3CC13421}"/>
            </c:ext>
          </c:extLst>
        </c:ser>
        <c:dLbls>
          <c:showLegendKey val="0"/>
          <c:showVal val="0"/>
          <c:showCatName val="0"/>
          <c:showSerName val="0"/>
          <c:showPercent val="0"/>
          <c:showBubbleSize val="0"/>
        </c:dLbls>
        <c:gapWidth val="100"/>
        <c:axId val="340781064"/>
        <c:axId val="340781456"/>
      </c:barChart>
      <c:catAx>
        <c:axId val="340781064"/>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40781456"/>
        <c:crosses val="autoZero"/>
        <c:auto val="1"/>
        <c:lblAlgn val="ctr"/>
        <c:lblOffset val="100"/>
        <c:noMultiLvlLbl val="1"/>
      </c:catAx>
      <c:valAx>
        <c:axId val="340781456"/>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40781064"/>
        <c:crosses val="autoZero"/>
        <c:crossBetween val="between"/>
        <c:majorUnit val="0.2"/>
      </c:valAx>
    </c:plotArea>
    <c:legend>
      <c:legendPos val="b"/>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8.597075072466695E-2"/>
          <c:y val="3.2358552200667585E-2"/>
          <c:w val="0.89639232004524749"/>
          <c:h val="0.77398406810520226"/>
        </c:manualLayout>
      </c:layout>
      <c:barChart>
        <c:barDir val="col"/>
        <c:grouping val="clustered"/>
        <c:varyColors val="0"/>
        <c:ser>
          <c:idx val="0"/>
          <c:order val="0"/>
          <c:tx>
            <c:strRef>
              <c:f>Sheet1!$B$1</c:f>
              <c:strCache>
                <c:ptCount val="1"/>
                <c:pt idx="0">
                  <c:v>Kille
</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Ingen risk</c:v>
                </c:pt>
                <c:pt idx="1">
                  <c:v>Liten risk</c:v>
                </c:pt>
                <c:pt idx="2">
                  <c:v>Måttlig risk</c:v>
                </c:pt>
                <c:pt idx="3">
                  <c:v>Stor risk</c:v>
                </c:pt>
                <c:pt idx="4">
                  <c:v>Vet ej</c:v>
                </c:pt>
              </c:strCache>
            </c:strRef>
          </c:cat>
          <c:val>
            <c:numRef>
              <c:f>Sheet1!$B$2:$B$6</c:f>
              <c:numCache>
                <c:formatCode>General</c:formatCode>
                <c:ptCount val="5"/>
                <c:pt idx="0">
                  <c:v>7.0215169999999993E-2</c:v>
                </c:pt>
                <c:pt idx="1">
                  <c:v>3.7372589999999997E-2</c:v>
                </c:pt>
                <c:pt idx="2">
                  <c:v>0.1494904</c:v>
                </c:pt>
                <c:pt idx="3">
                  <c:v>0.66138169999999996</c:v>
                </c:pt>
                <c:pt idx="4">
                  <c:v>8.1540199999999993E-2</c:v>
                </c:pt>
              </c:numCache>
            </c:numRef>
          </c:val>
          <c:extLst>
            <c:ext xmlns:c16="http://schemas.microsoft.com/office/drawing/2014/chart" uri="{C3380CC4-5D6E-409C-BE32-E72D297353CC}">
              <c16:uniqueId val="{00000000-A5C3-4918-9BB7-600601E0DA1C}"/>
            </c:ext>
          </c:extLst>
        </c:ser>
        <c:ser>
          <c:idx val="1"/>
          <c:order val="1"/>
          <c:tx>
            <c:strRef>
              <c:f>Sheet1!$C$1</c:f>
              <c:strCache>
                <c:ptCount val="1"/>
                <c:pt idx="0">
                  <c:v>Tjej
</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Ingen risk</c:v>
                </c:pt>
                <c:pt idx="1">
                  <c:v>Liten risk</c:v>
                </c:pt>
                <c:pt idx="2">
                  <c:v>Måttlig risk</c:v>
                </c:pt>
                <c:pt idx="3">
                  <c:v>Stor risk</c:v>
                </c:pt>
                <c:pt idx="4">
                  <c:v>Vet ej</c:v>
                </c:pt>
              </c:strCache>
            </c:strRef>
          </c:cat>
          <c:val>
            <c:numRef>
              <c:f>Sheet1!$C$2:$C$6</c:f>
              <c:numCache>
                <c:formatCode>General</c:formatCode>
                <c:ptCount val="5"/>
                <c:pt idx="0">
                  <c:v>3.7383180000000002E-2</c:v>
                </c:pt>
                <c:pt idx="1">
                  <c:v>4.0887850000000003E-2</c:v>
                </c:pt>
                <c:pt idx="2">
                  <c:v>0.17172899999999999</c:v>
                </c:pt>
                <c:pt idx="3">
                  <c:v>0.66471959999999997</c:v>
                </c:pt>
                <c:pt idx="4">
                  <c:v>8.5280369999999994E-2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A5C3-4918-9BB7-600601E0DA1C}"/>
            </c:ext>
          </c:extLst>
        </c:ser>
        <c:dLbls>
          <c:showLegendKey val="0"/>
          <c:showVal val="0"/>
          <c:showCatName val="0"/>
          <c:showSerName val="0"/>
          <c:showPercent val="0"/>
          <c:showBubbleSize val="0"/>
        </c:dLbls>
        <c:gapWidth val="100"/>
        <c:axId val="339285416"/>
        <c:axId val="339285808"/>
      </c:barChart>
      <c:catAx>
        <c:axId val="339285416"/>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39285808"/>
        <c:crosses val="autoZero"/>
        <c:auto val="1"/>
        <c:lblAlgn val="ctr"/>
        <c:lblOffset val="100"/>
        <c:noMultiLvlLbl val="1"/>
      </c:catAx>
      <c:valAx>
        <c:axId val="339285808"/>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39285416"/>
        <c:crosses val="autoZero"/>
        <c:crossBetween val="between"/>
        <c:majorUnit val="0.2"/>
      </c:valAx>
    </c:plotArea>
    <c:legend>
      <c:legendPos val="b"/>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8.5196239456877168E-2"/>
          <c:y val="3.116237049197082E-2"/>
          <c:w val="0.89732572256736243"/>
          <c:h val="0.79754948771669842"/>
        </c:manualLayout>
      </c:layout>
      <c:barChart>
        <c:barDir val="col"/>
        <c:grouping val="clustered"/>
        <c:varyColors val="0"/>
        <c:ser>
          <c:idx val="0"/>
          <c:order val="0"/>
          <c:tx>
            <c:strRef>
              <c:f>Sheet1!$B$1</c:f>
              <c:strCache>
                <c:ptCount val="1"/>
                <c:pt idx="0">
                  <c:v>Kille
</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Ingen risk</c:v>
                </c:pt>
                <c:pt idx="1">
                  <c:v>Liten risk</c:v>
                </c:pt>
                <c:pt idx="2">
                  <c:v>Måttlig risk</c:v>
                </c:pt>
                <c:pt idx="3">
                  <c:v>Stor risk</c:v>
                </c:pt>
                <c:pt idx="4">
                  <c:v>Vet ej</c:v>
                </c:pt>
              </c:strCache>
            </c:strRef>
          </c:cat>
          <c:val>
            <c:numRef>
              <c:f>Sheet1!$B$2:$B$6</c:f>
              <c:numCache>
                <c:formatCode>General</c:formatCode>
                <c:ptCount val="5"/>
                <c:pt idx="0">
                  <c:v>6.7198179999999996E-2</c:v>
                </c:pt>
                <c:pt idx="1">
                  <c:v>8.4282460000000003E-2</c:v>
                </c:pt>
                <c:pt idx="2">
                  <c:v>0.22323460000000001</c:v>
                </c:pt>
                <c:pt idx="3">
                  <c:v>0.52050110000000005</c:v>
                </c:pt>
                <c:pt idx="4">
                  <c:v>0.1047836</c:v>
                </c:pt>
              </c:numCache>
            </c:numRef>
          </c:val>
          <c:extLst>
            <c:ext xmlns:c16="http://schemas.microsoft.com/office/drawing/2014/chart" uri="{C3380CC4-5D6E-409C-BE32-E72D297353CC}">
              <c16:uniqueId val="{00000000-55D3-42EB-8FCF-CA92EB9E3D12}"/>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Ingen risk</c:v>
                </c:pt>
                <c:pt idx="1">
                  <c:v>Liten risk</c:v>
                </c:pt>
                <c:pt idx="2">
                  <c:v>Måttlig risk</c:v>
                </c:pt>
                <c:pt idx="3">
                  <c:v>Stor risk</c:v>
                </c:pt>
                <c:pt idx="4">
                  <c:v>Vet ej</c:v>
                </c:pt>
              </c:strCache>
            </c:strRef>
          </c:cat>
          <c:val>
            <c:numRef>
              <c:f>Sheet1!$C$2:$C$6</c:f>
              <c:numCache>
                <c:formatCode>General</c:formatCode>
                <c:ptCount val="5"/>
                <c:pt idx="0">
                  <c:v>3.7470719999999999E-2</c:v>
                </c:pt>
                <c:pt idx="1">
                  <c:v>8.6651060000000002E-2</c:v>
                </c:pt>
                <c:pt idx="2">
                  <c:v>0.27166279999999998</c:v>
                </c:pt>
                <c:pt idx="3">
                  <c:v>0.49531609999999998</c:v>
                </c:pt>
                <c:pt idx="4">
                  <c:v>0.1088993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55D3-42EB-8FCF-CA92EB9E3D12}"/>
            </c:ext>
          </c:extLst>
        </c:ser>
        <c:dLbls>
          <c:showLegendKey val="0"/>
          <c:showVal val="0"/>
          <c:showCatName val="0"/>
          <c:showSerName val="0"/>
          <c:showPercent val="0"/>
          <c:showBubbleSize val="0"/>
        </c:dLbls>
        <c:gapWidth val="100"/>
        <c:axId val="339286592"/>
        <c:axId val="339286984"/>
      </c:barChart>
      <c:catAx>
        <c:axId val="339286592"/>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39286984"/>
        <c:crosses val="autoZero"/>
        <c:auto val="1"/>
        <c:lblAlgn val="ctr"/>
        <c:lblOffset val="100"/>
        <c:noMultiLvlLbl val="1"/>
      </c:catAx>
      <c:valAx>
        <c:axId val="339286984"/>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39286592"/>
        <c:crosses val="autoZero"/>
        <c:crossBetween val="between"/>
        <c:majorUnit val="0.2"/>
      </c:valAx>
    </c:plotArea>
    <c:legend>
      <c:legendPos val="b"/>
      <c:layout>
        <c:manualLayout>
          <c:xMode val="edge"/>
          <c:yMode val="edge"/>
          <c:x val="0.41391759774439468"/>
          <c:y val="0.93297500383254339"/>
          <c:w val="0.19917631774647662"/>
          <c:h val="5.1814589534601482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barChart>
        <c:barDir val="col"/>
        <c:grouping val="clustered"/>
        <c:varyColors val="0"/>
        <c:ser>
          <c:idx val="0"/>
          <c:order val="0"/>
          <c:tx>
            <c:strRef>
              <c:f>Sheet1!$B$1</c:f>
              <c:strCache>
                <c:ptCount val="1"/>
                <c:pt idx="0">
                  <c:v>Kille
</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Aldrig druckit alkohol</c:v>
                </c:pt>
                <c:pt idx="1">
                  <c:v>11 år eller yngre</c:v>
                </c:pt>
                <c:pt idx="2">
                  <c:v>12 år</c:v>
                </c:pt>
                <c:pt idx="3">
                  <c:v>13 år</c:v>
                </c:pt>
                <c:pt idx="4">
                  <c:v>14 år</c:v>
                </c:pt>
                <c:pt idx="5">
                  <c:v>15 år</c:v>
                </c:pt>
                <c:pt idx="6">
                  <c:v>16 år</c:v>
                </c:pt>
                <c:pt idx="7">
                  <c:v>17 år eller äldre</c:v>
                </c:pt>
              </c:strCache>
            </c:strRef>
          </c:cat>
          <c:val>
            <c:numRef>
              <c:f>Sheet1!$B$2:$B$9</c:f>
              <c:numCache>
                <c:formatCode>General</c:formatCode>
                <c:ptCount val="8"/>
                <c:pt idx="0">
                  <c:v>0.26077099999999998</c:v>
                </c:pt>
                <c:pt idx="1">
                  <c:v>5.6689339999999998E-2</c:v>
                </c:pt>
                <c:pt idx="2">
                  <c:v>5.2154190000000003E-2</c:v>
                </c:pt>
                <c:pt idx="3">
                  <c:v>9.0702950000000004E-2</c:v>
                </c:pt>
                <c:pt idx="4">
                  <c:v>0.13945579999999999</c:v>
                </c:pt>
                <c:pt idx="5">
                  <c:v>0.17800450000000001</c:v>
                </c:pt>
                <c:pt idx="6">
                  <c:v>0.14058960000000001</c:v>
                </c:pt>
                <c:pt idx="7">
                  <c:v>8.1632650000000001E-2</c:v>
                </c:pt>
              </c:numCache>
            </c:numRef>
          </c:val>
          <c:extLst>
            <c:ext xmlns:c16="http://schemas.microsoft.com/office/drawing/2014/chart" uri="{C3380CC4-5D6E-409C-BE32-E72D297353CC}">
              <c16:uniqueId val="{00000000-4BFA-4E2F-92AA-5E81654C56B3}"/>
            </c:ext>
          </c:extLst>
        </c:ser>
        <c:ser>
          <c:idx val="1"/>
          <c:order val="1"/>
          <c:tx>
            <c:strRef>
              <c:f>Sheet1!$C$1</c:f>
              <c:strCache>
                <c:ptCount val="1"/>
                <c:pt idx="0">
                  <c:v>Tjej
</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Aldrig druckit alkohol</c:v>
                </c:pt>
                <c:pt idx="1">
                  <c:v>11 år eller yngre</c:v>
                </c:pt>
                <c:pt idx="2">
                  <c:v>12 år</c:v>
                </c:pt>
                <c:pt idx="3">
                  <c:v>13 år</c:v>
                </c:pt>
                <c:pt idx="4">
                  <c:v>14 år</c:v>
                </c:pt>
                <c:pt idx="5">
                  <c:v>15 år</c:v>
                </c:pt>
                <c:pt idx="6">
                  <c:v>16 år</c:v>
                </c:pt>
                <c:pt idx="7">
                  <c:v>17 år eller äldre</c:v>
                </c:pt>
              </c:strCache>
            </c:strRef>
          </c:cat>
          <c:val>
            <c:numRef>
              <c:f>Sheet1!$C$2:$C$9</c:f>
              <c:numCache>
                <c:formatCode>General</c:formatCode>
                <c:ptCount val="8"/>
                <c:pt idx="0">
                  <c:v>0.1923077</c:v>
                </c:pt>
                <c:pt idx="1">
                  <c:v>2.4475520000000001E-2</c:v>
                </c:pt>
                <c:pt idx="2">
                  <c:v>3.0303030000000002E-2</c:v>
                </c:pt>
                <c:pt idx="3">
                  <c:v>0.10372960000000001</c:v>
                </c:pt>
                <c:pt idx="4">
                  <c:v>0.17016319999999999</c:v>
                </c:pt>
                <c:pt idx="5">
                  <c:v>0.22494169999999999</c:v>
                </c:pt>
                <c:pt idx="6">
                  <c:v>0.1993007</c:v>
                </c:pt>
                <c:pt idx="7">
                  <c:v>5.4778550000000002E-2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4BFA-4E2F-92AA-5E81654C56B3}"/>
            </c:ext>
          </c:extLst>
        </c:ser>
        <c:dLbls>
          <c:showLegendKey val="0"/>
          <c:showVal val="0"/>
          <c:showCatName val="0"/>
          <c:showSerName val="0"/>
          <c:showPercent val="0"/>
          <c:showBubbleSize val="0"/>
        </c:dLbls>
        <c:gapWidth val="100"/>
        <c:axId val="339287768"/>
        <c:axId val="339288160"/>
      </c:barChart>
      <c:catAx>
        <c:axId val="339287768"/>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39288160"/>
        <c:crosses val="autoZero"/>
        <c:auto val="1"/>
        <c:lblAlgn val="ctr"/>
        <c:lblOffset val="100"/>
        <c:noMultiLvlLbl val="1"/>
      </c:catAx>
      <c:valAx>
        <c:axId val="339288160"/>
        <c:scaling>
          <c:orientation val="minMax"/>
          <c:max val="0.5"/>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39287768"/>
        <c:crosses val="autoZero"/>
        <c:crossBetween val="between"/>
        <c:majorUnit val="0.1"/>
      </c:valAx>
    </c:plotArea>
    <c:legend>
      <c:legendPos val="b"/>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9.7492603914570777E-2"/>
          <c:y val="3.8323370050844165E-2"/>
          <c:w val="0.75324070272385191"/>
          <c:h val="0.74333396790421491"/>
        </c:manualLayout>
      </c:layout>
      <c:barChart>
        <c:barDir val="col"/>
        <c:grouping val="clustered"/>
        <c:varyColors val="0"/>
        <c:ser>
          <c:idx val="0"/>
          <c:order val="0"/>
          <c:tx>
            <c:strRef>
              <c:f>Sheet1!$B$1</c:f>
              <c:strCache>
                <c:ptCount val="1"/>
                <c:pt idx="0">
                  <c:v>Kille</c:v>
                </c:pt>
              </c:strCache>
            </c:strRef>
          </c:tx>
          <c:spPr>
            <a:solidFill>
              <a:srgbClr val="4F81BD"/>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Högskoleförberedande program</c:v>
                </c:pt>
                <c:pt idx="1">
                  <c:v>Yrkesprogram</c:v>
                </c:pt>
                <c:pt idx="2">
                  <c:v>Gymnasiesärskoleprogram</c:v>
                </c:pt>
                <c:pt idx="3">
                  <c:v>Introduktionsprogram</c:v>
                </c:pt>
              </c:strCache>
            </c:strRef>
          </c:cat>
          <c:val>
            <c:numRef>
              <c:f>Sheet1!$B$2:$B$5</c:f>
              <c:numCache>
                <c:formatCode>General</c:formatCode>
                <c:ptCount val="4"/>
                <c:pt idx="0">
                  <c:v>0.48824190000000001</c:v>
                </c:pt>
                <c:pt idx="1">
                  <c:v>0.45688689999999998</c:v>
                </c:pt>
                <c:pt idx="2">
                  <c:v>2.911534E-2</c:v>
                </c:pt>
                <c:pt idx="3">
                  <c:v>2.5755879999999998E-2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0-D977-493C-B5A5-8A4D4F55CE28}"/>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Högskoleförberedande program</c:v>
                </c:pt>
                <c:pt idx="1">
                  <c:v>Yrkesprogram</c:v>
                </c:pt>
                <c:pt idx="2">
                  <c:v>Gymnasiesärskoleprogram</c:v>
                </c:pt>
                <c:pt idx="3">
                  <c:v>Introduktionsprogram</c:v>
                </c:pt>
              </c:strCache>
            </c:strRef>
          </c:cat>
          <c:val>
            <c:numRef>
              <c:f>Sheet1!$C$2:$C$5</c:f>
              <c:numCache>
                <c:formatCode>General</c:formatCode>
                <c:ptCount val="4"/>
                <c:pt idx="0">
                  <c:v>0.72590010000000005</c:v>
                </c:pt>
                <c:pt idx="1">
                  <c:v>0.2485482</c:v>
                </c:pt>
                <c:pt idx="2">
                  <c:v>4.645761E-3</c:v>
                </c:pt>
                <c:pt idx="3">
                  <c:v>2.0905920000000001E-2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D977-493C-B5A5-8A4D4F55CE28}"/>
            </c:ext>
          </c:extLst>
        </c:ser>
        <c:dLbls>
          <c:showLegendKey val="0"/>
          <c:showVal val="0"/>
          <c:showCatName val="0"/>
          <c:showSerName val="0"/>
          <c:showPercent val="0"/>
          <c:showBubbleSize val="0"/>
        </c:dLbls>
        <c:gapWidth val="100"/>
        <c:axId val="341698192"/>
        <c:axId val="341698584"/>
      </c:barChart>
      <c:catAx>
        <c:axId val="341698192"/>
        <c:scaling>
          <c:orientation val="minMax"/>
        </c:scaling>
        <c:delete val="0"/>
        <c:axPos val="b"/>
        <c:numFmt formatCode="General" sourceLinked="0"/>
        <c:majorTickMark val="none"/>
        <c:minorTickMark val="none"/>
        <c:tickLblPos val="nextTo"/>
        <c:txPr>
          <a:bodyPr rot="1080000"/>
          <a:lstStyle/>
          <a:p>
            <a:pPr>
              <a:defRPr sz="1200">
                <a:latin typeface="Verdana"/>
              </a:defRPr>
            </a:pPr>
            <a:endParaRPr lang="sv-SE"/>
          </a:p>
        </c:txPr>
        <c:crossAx val="341698584"/>
        <c:crosses val="autoZero"/>
        <c:auto val="1"/>
        <c:lblAlgn val="ctr"/>
        <c:lblOffset val="100"/>
        <c:noMultiLvlLbl val="1"/>
      </c:catAx>
      <c:valAx>
        <c:axId val="341698584"/>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41698192"/>
        <c:crosses val="autoZero"/>
        <c:crossBetween val="between"/>
        <c:majorUnit val="0.2"/>
      </c:valAx>
    </c:plotArea>
    <c:legend>
      <c:legendPos val="t"/>
      <c:layout>
        <c:manualLayout>
          <c:xMode val="edge"/>
          <c:yMode val="edge"/>
          <c:x val="0.42692949575651012"/>
          <c:y val="4.2832542415922041E-2"/>
          <c:w val="0.13693913236693508"/>
          <c:h val="5.1497651054644725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barChart>
        <c:barDir val="col"/>
        <c:grouping val="clustered"/>
        <c:varyColors val="0"/>
        <c:ser>
          <c:idx val="0"/>
          <c:order val="0"/>
          <c:tx>
            <c:strRef>
              <c:f>Sheet1!$B$1</c:f>
              <c:strCache>
                <c:ptCount val="1"/>
                <c:pt idx="0">
                  <c:v>Kille
</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Aldrig hänt</c:v>
                </c:pt>
                <c:pt idx="1">
                  <c:v>11 år eller yngre</c:v>
                </c:pt>
                <c:pt idx="2">
                  <c:v>12 år</c:v>
                </c:pt>
                <c:pt idx="3">
                  <c:v>13 år</c:v>
                </c:pt>
                <c:pt idx="4">
                  <c:v>14 år</c:v>
                </c:pt>
                <c:pt idx="5">
                  <c:v>15 år</c:v>
                </c:pt>
                <c:pt idx="6">
                  <c:v>16 år</c:v>
                </c:pt>
                <c:pt idx="7">
                  <c:v>17 år eller äldre</c:v>
                </c:pt>
              </c:strCache>
            </c:strRef>
          </c:cat>
          <c:val>
            <c:numRef>
              <c:f>Sheet1!$B$2:$B$9</c:f>
              <c:numCache>
                <c:formatCode>General</c:formatCode>
                <c:ptCount val="8"/>
                <c:pt idx="0">
                  <c:v>0.38409090000000001</c:v>
                </c:pt>
                <c:pt idx="1">
                  <c:v>1.7045459999999998E-2</c:v>
                </c:pt>
                <c:pt idx="2">
                  <c:v>2.3863639999999998E-2</c:v>
                </c:pt>
                <c:pt idx="3">
                  <c:v>0.05</c:v>
                </c:pt>
                <c:pt idx="4">
                  <c:v>9.4318180000000001E-2</c:v>
                </c:pt>
                <c:pt idx="5">
                  <c:v>0.19772729999999999</c:v>
                </c:pt>
                <c:pt idx="6">
                  <c:v>0.15568180000000001</c:v>
                </c:pt>
                <c:pt idx="7">
                  <c:v>7.7272729999999998E-2</c:v>
                </c:pt>
              </c:numCache>
            </c:numRef>
          </c:val>
          <c:extLst>
            <c:ext xmlns:c16="http://schemas.microsoft.com/office/drawing/2014/chart" uri="{C3380CC4-5D6E-409C-BE32-E72D297353CC}">
              <c16:uniqueId val="{00000000-9AE1-4A72-B761-2E3735F59916}"/>
            </c:ext>
          </c:extLst>
        </c:ser>
        <c:ser>
          <c:idx val="1"/>
          <c:order val="1"/>
          <c:tx>
            <c:strRef>
              <c:f>Sheet1!$C$1</c:f>
              <c:strCache>
                <c:ptCount val="1"/>
                <c:pt idx="0">
                  <c:v>Tjej
</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Aldrig hänt</c:v>
                </c:pt>
                <c:pt idx="1">
                  <c:v>11 år eller yngre</c:v>
                </c:pt>
                <c:pt idx="2">
                  <c:v>12 år</c:v>
                </c:pt>
                <c:pt idx="3">
                  <c:v>13 år</c:v>
                </c:pt>
                <c:pt idx="4">
                  <c:v>14 år</c:v>
                </c:pt>
                <c:pt idx="5">
                  <c:v>15 år</c:v>
                </c:pt>
                <c:pt idx="6">
                  <c:v>16 år</c:v>
                </c:pt>
                <c:pt idx="7">
                  <c:v>17 år eller äldre</c:v>
                </c:pt>
              </c:strCache>
            </c:strRef>
          </c:cat>
          <c:val>
            <c:numRef>
              <c:f>Sheet1!$C$2:$C$9</c:f>
              <c:numCache>
                <c:formatCode>General</c:formatCode>
                <c:ptCount val="8"/>
                <c:pt idx="0">
                  <c:v>0.2982456</c:v>
                </c:pt>
                <c:pt idx="1">
                  <c:v>3.5087719999999998E-3</c:v>
                </c:pt>
                <c:pt idx="2">
                  <c:v>1.520468E-2</c:v>
                </c:pt>
                <c:pt idx="3">
                  <c:v>5.8479530000000002E-2</c:v>
                </c:pt>
                <c:pt idx="4">
                  <c:v>0.1204678</c:v>
                </c:pt>
                <c:pt idx="5">
                  <c:v>0.20701749999999999</c:v>
                </c:pt>
                <c:pt idx="6">
                  <c:v>0.2233918</c:v>
                </c:pt>
                <c:pt idx="7">
                  <c:v>7.368421E-2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9AE1-4A72-B761-2E3735F59916}"/>
            </c:ext>
          </c:extLst>
        </c:ser>
        <c:dLbls>
          <c:showLegendKey val="0"/>
          <c:showVal val="0"/>
          <c:showCatName val="0"/>
          <c:showSerName val="0"/>
          <c:showPercent val="0"/>
          <c:showBubbleSize val="0"/>
        </c:dLbls>
        <c:gapWidth val="100"/>
        <c:axId val="339288944"/>
        <c:axId val="339860816"/>
      </c:barChart>
      <c:catAx>
        <c:axId val="339288944"/>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39860816"/>
        <c:crosses val="autoZero"/>
        <c:auto val="1"/>
        <c:lblAlgn val="ctr"/>
        <c:lblOffset val="100"/>
        <c:noMultiLvlLbl val="1"/>
      </c:catAx>
      <c:valAx>
        <c:axId val="339860816"/>
        <c:scaling>
          <c:orientation val="minMax"/>
          <c:max val="0.5"/>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39288944"/>
        <c:crosses val="autoZero"/>
        <c:crossBetween val="between"/>
        <c:majorUnit val="0.1"/>
      </c:valAx>
    </c:plotArea>
    <c:legend>
      <c:legendPos val="b"/>
      <c:layout>
        <c:manualLayout>
          <c:xMode val="edge"/>
          <c:yMode val="edge"/>
          <c:x val="0.42241471694885424"/>
          <c:y val="0.92888635778330497"/>
          <c:w val="0.18794703734983231"/>
          <c:h val="5.4975373255711509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barChart>
        <c:barDir val="col"/>
        <c:grouping val="clustered"/>
        <c:varyColors val="0"/>
        <c:ser>
          <c:idx val="0"/>
          <c:order val="0"/>
          <c:tx>
            <c:strRef>
              <c:f>Sheet1!$B$1</c:f>
              <c:strCache>
                <c:ptCount val="1"/>
                <c:pt idx="0">
                  <c:v>Kille
</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Aldrig rökt</c:v>
                </c:pt>
                <c:pt idx="1">
                  <c:v>11 år eller yngre</c:v>
                </c:pt>
                <c:pt idx="2">
                  <c:v>12 år</c:v>
                </c:pt>
                <c:pt idx="3">
                  <c:v>13 år</c:v>
                </c:pt>
                <c:pt idx="4">
                  <c:v>14 år</c:v>
                </c:pt>
                <c:pt idx="5">
                  <c:v>15 år</c:v>
                </c:pt>
                <c:pt idx="6">
                  <c:v>16 år</c:v>
                </c:pt>
                <c:pt idx="7">
                  <c:v>17 år eller äldre</c:v>
                </c:pt>
              </c:strCache>
            </c:strRef>
          </c:cat>
          <c:val>
            <c:numRef>
              <c:f>Sheet1!$B$2:$B$9</c:f>
              <c:numCache>
                <c:formatCode>General</c:formatCode>
                <c:ptCount val="8"/>
                <c:pt idx="0">
                  <c:v>0.47602739999999999</c:v>
                </c:pt>
                <c:pt idx="1">
                  <c:v>6.2785389999999996E-2</c:v>
                </c:pt>
                <c:pt idx="2">
                  <c:v>5.2511420000000003E-2</c:v>
                </c:pt>
                <c:pt idx="3">
                  <c:v>6.2785389999999996E-2</c:v>
                </c:pt>
                <c:pt idx="4">
                  <c:v>7.9908679999999996E-2</c:v>
                </c:pt>
                <c:pt idx="5">
                  <c:v>0.10958900000000001</c:v>
                </c:pt>
                <c:pt idx="6">
                  <c:v>0.1050228</c:v>
                </c:pt>
                <c:pt idx="7">
                  <c:v>5.1369860000000003E-2</c:v>
                </c:pt>
              </c:numCache>
            </c:numRef>
          </c:val>
          <c:extLst>
            <c:ext xmlns:c16="http://schemas.microsoft.com/office/drawing/2014/chart" uri="{C3380CC4-5D6E-409C-BE32-E72D297353CC}">
              <c16:uniqueId val="{00000000-352A-46A2-B6E7-8E0B3B00D927}"/>
            </c:ext>
          </c:extLst>
        </c:ser>
        <c:ser>
          <c:idx val="1"/>
          <c:order val="1"/>
          <c:tx>
            <c:strRef>
              <c:f>Sheet1!$C$1</c:f>
              <c:strCache>
                <c:ptCount val="1"/>
                <c:pt idx="0">
                  <c:v>Tjej
</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Aldrig rökt</c:v>
                </c:pt>
                <c:pt idx="1">
                  <c:v>11 år eller yngre</c:v>
                </c:pt>
                <c:pt idx="2">
                  <c:v>12 år</c:v>
                </c:pt>
                <c:pt idx="3">
                  <c:v>13 år</c:v>
                </c:pt>
                <c:pt idx="4">
                  <c:v>14 år</c:v>
                </c:pt>
                <c:pt idx="5">
                  <c:v>15 år</c:v>
                </c:pt>
                <c:pt idx="6">
                  <c:v>16 år</c:v>
                </c:pt>
                <c:pt idx="7">
                  <c:v>17 år eller äldre</c:v>
                </c:pt>
              </c:strCache>
            </c:strRef>
          </c:cat>
          <c:val>
            <c:numRef>
              <c:f>Sheet1!$C$2:$C$9</c:f>
              <c:numCache>
                <c:formatCode>General</c:formatCode>
                <c:ptCount val="8"/>
                <c:pt idx="0">
                  <c:v>0.45433259999999998</c:v>
                </c:pt>
                <c:pt idx="1">
                  <c:v>3.044496E-2</c:v>
                </c:pt>
                <c:pt idx="2">
                  <c:v>5.2693209999999997E-2</c:v>
                </c:pt>
                <c:pt idx="3">
                  <c:v>8.1967209999999999E-2</c:v>
                </c:pt>
                <c:pt idx="4">
                  <c:v>0.10187350000000001</c:v>
                </c:pt>
                <c:pt idx="5">
                  <c:v>0.1042155</c:v>
                </c:pt>
                <c:pt idx="6">
                  <c:v>0.12880559999999999</c:v>
                </c:pt>
                <c:pt idx="7">
                  <c:v>4.5667449999999998E-2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352A-46A2-B6E7-8E0B3B00D927}"/>
            </c:ext>
          </c:extLst>
        </c:ser>
        <c:dLbls>
          <c:showLegendKey val="0"/>
          <c:showVal val="0"/>
          <c:showCatName val="0"/>
          <c:showSerName val="0"/>
          <c:showPercent val="0"/>
          <c:showBubbleSize val="0"/>
        </c:dLbls>
        <c:gapWidth val="100"/>
        <c:axId val="339861600"/>
        <c:axId val="339861992"/>
      </c:barChart>
      <c:catAx>
        <c:axId val="339861600"/>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39861992"/>
        <c:crosses val="autoZero"/>
        <c:auto val="1"/>
        <c:lblAlgn val="ctr"/>
        <c:lblOffset val="100"/>
        <c:noMultiLvlLbl val="1"/>
      </c:catAx>
      <c:valAx>
        <c:axId val="339861992"/>
        <c:scaling>
          <c:orientation val="minMax"/>
          <c:max val="0.5"/>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39861600"/>
        <c:crosses val="autoZero"/>
        <c:crossBetween val="between"/>
        <c:majorUnit val="0.1"/>
      </c:valAx>
    </c:plotArea>
    <c:legend>
      <c:legendPos val="b"/>
      <c:layout>
        <c:manualLayout>
          <c:xMode val="edge"/>
          <c:yMode val="edge"/>
          <c:x val="0.37315370755906352"/>
          <c:y val="0.93099118895651856"/>
          <c:w val="0.25215881810233648"/>
          <c:h val="5.3348204743725071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Aldrig snusat</c:v>
                </c:pt>
                <c:pt idx="1">
                  <c:v>11 år eller yngre</c:v>
                </c:pt>
                <c:pt idx="2">
                  <c:v>12 år</c:v>
                </c:pt>
                <c:pt idx="3">
                  <c:v>13 år</c:v>
                </c:pt>
                <c:pt idx="4">
                  <c:v>14 år</c:v>
                </c:pt>
                <c:pt idx="5">
                  <c:v>15 år</c:v>
                </c:pt>
                <c:pt idx="6">
                  <c:v>16 år</c:v>
                </c:pt>
                <c:pt idx="7">
                  <c:v>17 år eller äldre</c:v>
                </c:pt>
              </c:strCache>
            </c:strRef>
          </c:cat>
          <c:val>
            <c:numRef>
              <c:f>Sheet1!$B$2:$B$9</c:f>
              <c:numCache>
                <c:formatCode>General</c:formatCode>
                <c:ptCount val="8"/>
                <c:pt idx="0">
                  <c:v>0.48346640000000002</c:v>
                </c:pt>
                <c:pt idx="1">
                  <c:v>5.359179E-2</c:v>
                </c:pt>
                <c:pt idx="2">
                  <c:v>5.2451539999999998E-2</c:v>
                </c:pt>
                <c:pt idx="3">
                  <c:v>5.5872289999999998E-2</c:v>
                </c:pt>
                <c:pt idx="4">
                  <c:v>9.4640820000000001E-2</c:v>
                </c:pt>
                <c:pt idx="5">
                  <c:v>0.1185861</c:v>
                </c:pt>
                <c:pt idx="6">
                  <c:v>9.5781069999999996E-2</c:v>
                </c:pt>
                <c:pt idx="7">
                  <c:v>4.5610030000000003E-2</c:v>
                </c:pt>
              </c:numCache>
            </c:numRef>
          </c:val>
          <c:extLst>
            <c:ext xmlns:c16="http://schemas.microsoft.com/office/drawing/2014/chart" uri="{C3380CC4-5D6E-409C-BE32-E72D297353CC}">
              <c16:uniqueId val="{00000000-4ACF-4A63-844F-15CDC84F5141}"/>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Aldrig snusat</c:v>
                </c:pt>
                <c:pt idx="1">
                  <c:v>11 år eller yngre</c:v>
                </c:pt>
                <c:pt idx="2">
                  <c:v>12 år</c:v>
                </c:pt>
                <c:pt idx="3">
                  <c:v>13 år</c:v>
                </c:pt>
                <c:pt idx="4">
                  <c:v>14 år</c:v>
                </c:pt>
                <c:pt idx="5">
                  <c:v>15 år</c:v>
                </c:pt>
                <c:pt idx="6">
                  <c:v>16 år</c:v>
                </c:pt>
                <c:pt idx="7">
                  <c:v>17 år eller äldre</c:v>
                </c:pt>
              </c:strCache>
            </c:strRef>
          </c:cat>
          <c:val>
            <c:numRef>
              <c:f>Sheet1!$C$2:$C$9</c:f>
              <c:numCache>
                <c:formatCode>General</c:formatCode>
                <c:ptCount val="8"/>
                <c:pt idx="0">
                  <c:v>0.64285709999999996</c:v>
                </c:pt>
                <c:pt idx="1">
                  <c:v>1.873536E-2</c:v>
                </c:pt>
                <c:pt idx="2">
                  <c:v>1.2880559999999999E-2</c:v>
                </c:pt>
                <c:pt idx="3">
                  <c:v>2.107728E-2</c:v>
                </c:pt>
                <c:pt idx="4">
                  <c:v>4.449649E-2</c:v>
                </c:pt>
                <c:pt idx="5">
                  <c:v>9.4847780000000007E-2</c:v>
                </c:pt>
                <c:pt idx="6">
                  <c:v>0.1147541</c:v>
                </c:pt>
                <c:pt idx="7">
                  <c:v>5.035129E-2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4ACF-4A63-844F-15CDC84F5141}"/>
            </c:ext>
          </c:extLst>
        </c:ser>
        <c:dLbls>
          <c:showLegendKey val="0"/>
          <c:showVal val="0"/>
          <c:showCatName val="0"/>
          <c:showSerName val="0"/>
          <c:showPercent val="0"/>
          <c:showBubbleSize val="0"/>
        </c:dLbls>
        <c:gapWidth val="100"/>
        <c:axId val="339862776"/>
        <c:axId val="339863168"/>
      </c:barChart>
      <c:catAx>
        <c:axId val="339862776"/>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39863168"/>
        <c:crosses val="autoZero"/>
        <c:auto val="1"/>
        <c:lblAlgn val="ctr"/>
        <c:lblOffset val="100"/>
        <c:noMultiLvlLbl val="1"/>
      </c:catAx>
      <c:valAx>
        <c:axId val="339863168"/>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39862776"/>
        <c:crosses val="autoZero"/>
        <c:crossBetween val="between"/>
        <c:majorUnit val="0.2"/>
      </c:valAx>
    </c:plotArea>
    <c:legend>
      <c:legendPos val="b"/>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Aldrig använt</c:v>
                </c:pt>
                <c:pt idx="1">
                  <c:v>11 år eller yngre</c:v>
                </c:pt>
                <c:pt idx="2">
                  <c:v>12 år</c:v>
                </c:pt>
                <c:pt idx="3">
                  <c:v>13 år</c:v>
                </c:pt>
                <c:pt idx="4">
                  <c:v>14 år</c:v>
                </c:pt>
                <c:pt idx="5">
                  <c:v>15 år</c:v>
                </c:pt>
                <c:pt idx="6">
                  <c:v>16 år</c:v>
                </c:pt>
                <c:pt idx="7">
                  <c:v>17 år eller äldre</c:v>
                </c:pt>
              </c:strCache>
            </c:strRef>
          </c:cat>
          <c:val>
            <c:numRef>
              <c:f>Sheet1!$B$2:$B$9</c:f>
              <c:numCache>
                <c:formatCode>General</c:formatCode>
                <c:ptCount val="8"/>
                <c:pt idx="0">
                  <c:v>0.90057140000000002</c:v>
                </c:pt>
                <c:pt idx="1">
                  <c:v>6.8571429999999996E-3</c:v>
                </c:pt>
                <c:pt idx="2">
                  <c:v>2.2857139999999999E-3</c:v>
                </c:pt>
                <c:pt idx="3">
                  <c:v>4.5714290000000001E-3</c:v>
                </c:pt>
                <c:pt idx="4">
                  <c:v>1.3714290000000001E-2</c:v>
                </c:pt>
                <c:pt idx="5">
                  <c:v>2.514286E-2</c:v>
                </c:pt>
                <c:pt idx="6">
                  <c:v>2.628571E-2</c:v>
                </c:pt>
                <c:pt idx="7">
                  <c:v>2.0571430000000002E-2</c:v>
                </c:pt>
              </c:numCache>
            </c:numRef>
          </c:val>
          <c:extLst>
            <c:ext xmlns:c16="http://schemas.microsoft.com/office/drawing/2014/chart" uri="{C3380CC4-5D6E-409C-BE32-E72D297353CC}">
              <c16:uniqueId val="{00000000-3A2F-4ABE-8053-4795B8BDF9FE}"/>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Aldrig använt</c:v>
                </c:pt>
                <c:pt idx="1">
                  <c:v>11 år eller yngre</c:v>
                </c:pt>
                <c:pt idx="2">
                  <c:v>12 år</c:v>
                </c:pt>
                <c:pt idx="3">
                  <c:v>13 år</c:v>
                </c:pt>
                <c:pt idx="4">
                  <c:v>14 år</c:v>
                </c:pt>
                <c:pt idx="5">
                  <c:v>15 år</c:v>
                </c:pt>
                <c:pt idx="6">
                  <c:v>16 år</c:v>
                </c:pt>
                <c:pt idx="7">
                  <c:v>17 år eller äldre</c:v>
                </c:pt>
              </c:strCache>
            </c:strRef>
          </c:cat>
          <c:val>
            <c:numRef>
              <c:f>Sheet1!$C$2:$C$9</c:f>
              <c:numCache>
                <c:formatCode>General</c:formatCode>
                <c:ptCount val="8"/>
                <c:pt idx="0">
                  <c:v>0.91090269999999995</c:v>
                </c:pt>
                <c:pt idx="1">
                  <c:v>2.344666E-3</c:v>
                </c:pt>
                <c:pt idx="2">
                  <c:v>2.344666E-3</c:v>
                </c:pt>
                <c:pt idx="3">
                  <c:v>2.344666E-3</c:v>
                </c:pt>
                <c:pt idx="4">
                  <c:v>7.0339979999999996E-3</c:v>
                </c:pt>
                <c:pt idx="5">
                  <c:v>1.7584990000000002E-2</c:v>
                </c:pt>
                <c:pt idx="6">
                  <c:v>2.9308319999999999E-2</c:v>
                </c:pt>
                <c:pt idx="7">
                  <c:v>2.813599E-2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3A2F-4ABE-8053-4795B8BDF9FE}"/>
            </c:ext>
          </c:extLst>
        </c:ser>
        <c:dLbls>
          <c:showLegendKey val="0"/>
          <c:showVal val="0"/>
          <c:showCatName val="0"/>
          <c:showSerName val="0"/>
          <c:showPercent val="0"/>
          <c:showBubbleSize val="0"/>
        </c:dLbls>
        <c:gapWidth val="100"/>
        <c:axId val="339863952"/>
        <c:axId val="339864344"/>
      </c:barChart>
      <c:catAx>
        <c:axId val="339863952"/>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39864344"/>
        <c:crosses val="autoZero"/>
        <c:auto val="1"/>
        <c:lblAlgn val="ctr"/>
        <c:lblOffset val="100"/>
        <c:noMultiLvlLbl val="1"/>
      </c:catAx>
      <c:valAx>
        <c:axId val="339864344"/>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39863952"/>
        <c:crosses val="autoZero"/>
        <c:crossBetween val="between"/>
        <c:majorUnit val="0.2"/>
      </c:valAx>
    </c:plotArea>
    <c:legend>
      <c:legendPos val="b"/>
      <c:layout>
        <c:manualLayout>
          <c:xMode val="edge"/>
          <c:yMode val="edge"/>
          <c:x val="0.39534654531562774"/>
          <c:y val="0.93099118895651856"/>
          <c:w val="0.2093069093687446"/>
          <c:h val="5.3348204743725071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Aldrig sniffat</c:v>
                </c:pt>
                <c:pt idx="1">
                  <c:v>11 år eller yngre</c:v>
                </c:pt>
                <c:pt idx="2">
                  <c:v>12 år</c:v>
                </c:pt>
                <c:pt idx="3">
                  <c:v>13 år</c:v>
                </c:pt>
                <c:pt idx="4">
                  <c:v>14 år</c:v>
                </c:pt>
                <c:pt idx="5">
                  <c:v>15 år</c:v>
                </c:pt>
                <c:pt idx="6">
                  <c:v>16 år</c:v>
                </c:pt>
                <c:pt idx="7">
                  <c:v>17 år eller äldre</c:v>
                </c:pt>
              </c:strCache>
            </c:strRef>
          </c:cat>
          <c:val>
            <c:numRef>
              <c:f>Sheet1!$B$2:$B$9</c:f>
              <c:numCache>
                <c:formatCode>General</c:formatCode>
                <c:ptCount val="8"/>
                <c:pt idx="0">
                  <c:v>0.94851260000000004</c:v>
                </c:pt>
                <c:pt idx="1">
                  <c:v>1.4874139999999999E-2</c:v>
                </c:pt>
                <c:pt idx="2">
                  <c:v>3.4324939999999999E-3</c:v>
                </c:pt>
                <c:pt idx="3">
                  <c:v>6.8649890000000002E-3</c:v>
                </c:pt>
                <c:pt idx="4">
                  <c:v>6.8649890000000002E-3</c:v>
                </c:pt>
                <c:pt idx="5">
                  <c:v>1.6018310000000001E-2</c:v>
                </c:pt>
                <c:pt idx="6">
                  <c:v>1.1441649999999999E-3</c:v>
                </c:pt>
                <c:pt idx="7">
                  <c:v>2.288329E-3</c:v>
                </c:pt>
              </c:numCache>
            </c:numRef>
          </c:val>
          <c:extLst>
            <c:ext xmlns:c16="http://schemas.microsoft.com/office/drawing/2014/chart" uri="{C3380CC4-5D6E-409C-BE32-E72D297353CC}">
              <c16:uniqueId val="{00000000-FE6F-4F5B-97DC-1DFC5F1AD9DF}"/>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Aldrig sniffat</c:v>
                </c:pt>
                <c:pt idx="1">
                  <c:v>11 år eller yngre</c:v>
                </c:pt>
                <c:pt idx="2">
                  <c:v>12 år</c:v>
                </c:pt>
                <c:pt idx="3">
                  <c:v>13 år</c:v>
                </c:pt>
                <c:pt idx="4">
                  <c:v>14 år</c:v>
                </c:pt>
                <c:pt idx="5">
                  <c:v>15 år</c:v>
                </c:pt>
                <c:pt idx="6">
                  <c:v>16 år</c:v>
                </c:pt>
                <c:pt idx="7">
                  <c:v>17 år eller äldre</c:v>
                </c:pt>
              </c:strCache>
            </c:strRef>
          </c:cat>
          <c:val>
            <c:numRef>
              <c:f>Sheet1!$C$2:$C$9</c:f>
              <c:numCache>
                <c:formatCode>General</c:formatCode>
                <c:ptCount val="8"/>
                <c:pt idx="0">
                  <c:v>0.97069170000000005</c:v>
                </c:pt>
                <c:pt idx="1">
                  <c:v>3.5169989999999998E-3</c:v>
                </c:pt>
                <c:pt idx="2">
                  <c:v>3.5169989999999998E-3</c:v>
                </c:pt>
                <c:pt idx="3">
                  <c:v>5.8616650000000003E-3</c:v>
                </c:pt>
                <c:pt idx="4">
                  <c:v>8.2063299999999995E-3</c:v>
                </c:pt>
                <c:pt idx="5">
                  <c:v>4.689332E-3</c:v>
                </c:pt>
                <c:pt idx="6">
                  <c:v>2.344666E-3</c:v>
                </c:pt>
                <c:pt idx="7">
                  <c:v>1.172333E-3</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FE6F-4F5B-97DC-1DFC5F1AD9DF}"/>
            </c:ext>
          </c:extLst>
        </c:ser>
        <c:dLbls>
          <c:showLegendKey val="0"/>
          <c:showVal val="0"/>
          <c:showCatName val="0"/>
          <c:showSerName val="0"/>
          <c:showPercent val="0"/>
          <c:showBubbleSize val="0"/>
        </c:dLbls>
        <c:gapWidth val="100"/>
        <c:axId val="339889904"/>
        <c:axId val="339890296"/>
      </c:barChart>
      <c:catAx>
        <c:axId val="339889904"/>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39890296"/>
        <c:crosses val="autoZero"/>
        <c:auto val="1"/>
        <c:lblAlgn val="ctr"/>
        <c:lblOffset val="100"/>
        <c:noMultiLvlLbl val="1"/>
      </c:catAx>
      <c:valAx>
        <c:axId val="339890296"/>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39889904"/>
        <c:crosses val="autoZero"/>
        <c:crossBetween val="between"/>
        <c:majorUnit val="0.2"/>
      </c:valAx>
    </c:plotArea>
    <c:legend>
      <c:legendPos val="b"/>
      <c:layout>
        <c:manualLayout>
          <c:xMode val="edge"/>
          <c:yMode val="edge"/>
          <c:x val="0.40475303989211925"/>
          <c:y val="0.93099118895651856"/>
          <c:w val="0.21482071915381049"/>
          <c:h val="5.3348204743725071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6.9325511790237937E-2"/>
          <c:y val="3.2566674955316392E-2"/>
          <c:w val="0.91409275987378424"/>
          <c:h val="0.75773389429134552"/>
        </c:manualLayout>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Alkohol</c:v>
                </c:pt>
                <c:pt idx="1">
                  <c:v>Cigaretter/snus</c:v>
                </c:pt>
                <c:pt idx="2">
                  <c:v>Narkotika</c:v>
                </c:pt>
                <c:pt idx="3">
                  <c:v>Anabola steroider</c:v>
                </c:pt>
                <c:pt idx="4">
                  <c:v>Inget</c:v>
                </c:pt>
                <c:pt idx="5">
                  <c:v>Vet ej</c:v>
                </c:pt>
              </c:strCache>
            </c:strRef>
          </c:cat>
          <c:val>
            <c:numRef>
              <c:f>Sheet1!$B$2:$B$7</c:f>
              <c:numCache>
                <c:formatCode>General</c:formatCode>
                <c:ptCount val="6"/>
                <c:pt idx="0">
                  <c:v>0.67597759999999996</c:v>
                </c:pt>
                <c:pt idx="1">
                  <c:v>0.66815639999999998</c:v>
                </c:pt>
                <c:pt idx="2">
                  <c:v>0.1932961</c:v>
                </c:pt>
                <c:pt idx="3">
                  <c:v>0.1027933</c:v>
                </c:pt>
                <c:pt idx="4">
                  <c:v>0.15754190000000001</c:v>
                </c:pt>
                <c:pt idx="5">
                  <c:v>0.1743017</c:v>
                </c:pt>
              </c:numCache>
            </c:numRef>
          </c:val>
          <c:extLst>
            <c:ext xmlns:c16="http://schemas.microsoft.com/office/drawing/2014/chart" uri="{C3380CC4-5D6E-409C-BE32-E72D297353CC}">
              <c16:uniqueId val="{00000000-D39B-4893-8879-3E5B67CF6330}"/>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Alkohol</c:v>
                </c:pt>
                <c:pt idx="1">
                  <c:v>Cigaretter/snus</c:v>
                </c:pt>
                <c:pt idx="2">
                  <c:v>Narkotika</c:v>
                </c:pt>
                <c:pt idx="3">
                  <c:v>Anabola steroider</c:v>
                </c:pt>
                <c:pt idx="4">
                  <c:v>Inget</c:v>
                </c:pt>
                <c:pt idx="5">
                  <c:v>Vet ej</c:v>
                </c:pt>
              </c:strCache>
            </c:strRef>
          </c:cat>
          <c:val>
            <c:numRef>
              <c:f>Sheet1!$C$2:$C$7</c:f>
              <c:numCache>
                <c:formatCode>General</c:formatCode>
                <c:ptCount val="6"/>
                <c:pt idx="0">
                  <c:v>0.71196280000000001</c:v>
                </c:pt>
                <c:pt idx="1">
                  <c:v>0.65737520000000005</c:v>
                </c:pt>
                <c:pt idx="2">
                  <c:v>0.17421600000000001</c:v>
                </c:pt>
                <c:pt idx="3">
                  <c:v>4.7619050000000003E-2</c:v>
                </c:pt>
                <c:pt idx="4">
                  <c:v>0.13356560000000001</c:v>
                </c:pt>
                <c:pt idx="5">
                  <c:v>0.16144020000000001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D39B-4893-8879-3E5B67CF6330}"/>
            </c:ext>
          </c:extLst>
        </c:ser>
        <c:dLbls>
          <c:showLegendKey val="0"/>
          <c:showVal val="0"/>
          <c:showCatName val="0"/>
          <c:showSerName val="0"/>
          <c:showPercent val="0"/>
          <c:showBubbleSize val="0"/>
        </c:dLbls>
        <c:gapWidth val="100"/>
        <c:axId val="339891080"/>
        <c:axId val="339891472"/>
      </c:barChart>
      <c:catAx>
        <c:axId val="339891080"/>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39891472"/>
        <c:crosses val="autoZero"/>
        <c:auto val="1"/>
        <c:lblAlgn val="ctr"/>
        <c:lblOffset val="100"/>
        <c:noMultiLvlLbl val="1"/>
      </c:catAx>
      <c:valAx>
        <c:axId val="339891472"/>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39891080"/>
        <c:crosses val="autoZero"/>
        <c:crossBetween val="between"/>
        <c:majorUnit val="0.2"/>
      </c:valAx>
    </c:plotArea>
    <c:legend>
      <c:legendPos val="b"/>
      <c:layout>
        <c:manualLayout>
          <c:xMode val="edge"/>
          <c:yMode val="edge"/>
          <c:x val="0.40104482692806215"/>
          <c:y val="0.92995458209351267"/>
          <c:w val="0.21298464463112834"/>
          <c:h val="5.4149567849829695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8.5887207501053345E-2"/>
          <c:y val="3.7865291640868937E-2"/>
          <c:w val="0.89248259627337001"/>
          <c:h val="0.77253038568922905"/>
        </c:manualLayout>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Alltid</c:v>
                </c:pt>
                <c:pt idx="1">
                  <c:v>För det mesta</c:v>
                </c:pt>
                <c:pt idx="2">
                  <c:v>Ibland</c:v>
                </c:pt>
                <c:pt idx="3">
                  <c:v>För det mesta inte</c:v>
                </c:pt>
              </c:strCache>
            </c:strRef>
          </c:cat>
          <c:val>
            <c:numRef>
              <c:f>Sheet1!$B$2:$B$5</c:f>
              <c:numCache>
                <c:formatCode>General</c:formatCode>
                <c:ptCount val="4"/>
                <c:pt idx="0">
                  <c:v>0.52901790000000004</c:v>
                </c:pt>
                <c:pt idx="1">
                  <c:v>0.375</c:v>
                </c:pt>
                <c:pt idx="2">
                  <c:v>6.8080360000000006E-2</c:v>
                </c:pt>
                <c:pt idx="3">
                  <c:v>2.7901789999999999E-2</c:v>
                </c:pt>
              </c:numCache>
            </c:numRef>
          </c:val>
          <c:extLst>
            <c:ext xmlns:c16="http://schemas.microsoft.com/office/drawing/2014/chart" uri="{C3380CC4-5D6E-409C-BE32-E72D297353CC}">
              <c16:uniqueId val="{00000000-9652-4098-AE69-B910B48EDCBD}"/>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Alltid</c:v>
                </c:pt>
                <c:pt idx="1">
                  <c:v>För det mesta</c:v>
                </c:pt>
                <c:pt idx="2">
                  <c:v>Ibland</c:v>
                </c:pt>
                <c:pt idx="3">
                  <c:v>För det mesta inte</c:v>
                </c:pt>
              </c:strCache>
            </c:strRef>
          </c:cat>
          <c:val>
            <c:numRef>
              <c:f>Sheet1!$C$2:$C$5</c:f>
              <c:numCache>
                <c:formatCode>General</c:formatCode>
                <c:ptCount val="4"/>
                <c:pt idx="0">
                  <c:v>0.61993039999999999</c:v>
                </c:pt>
                <c:pt idx="1">
                  <c:v>0.3105446</c:v>
                </c:pt>
                <c:pt idx="2">
                  <c:v>4.8667439999999999E-2</c:v>
                </c:pt>
                <c:pt idx="3">
                  <c:v>2.0857469999999999E-2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9652-4098-AE69-B910B48EDCBD}"/>
            </c:ext>
          </c:extLst>
        </c:ser>
        <c:dLbls>
          <c:showLegendKey val="0"/>
          <c:showVal val="0"/>
          <c:showCatName val="0"/>
          <c:showSerName val="0"/>
          <c:showPercent val="0"/>
          <c:showBubbleSize val="0"/>
        </c:dLbls>
        <c:gapWidth val="100"/>
        <c:axId val="339892256"/>
        <c:axId val="339892648"/>
      </c:barChart>
      <c:catAx>
        <c:axId val="339892256"/>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39892648"/>
        <c:crosses val="autoZero"/>
        <c:auto val="1"/>
        <c:lblAlgn val="ctr"/>
        <c:lblOffset val="100"/>
        <c:noMultiLvlLbl val="1"/>
      </c:catAx>
      <c:valAx>
        <c:axId val="339892648"/>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39892256"/>
        <c:crosses val="autoZero"/>
        <c:crossBetween val="between"/>
        <c:majorUnit val="0.2"/>
      </c:valAx>
    </c:plotArea>
    <c:legend>
      <c:legendPos val="b"/>
      <c:layout>
        <c:manualLayout>
          <c:xMode val="edge"/>
          <c:yMode val="edge"/>
          <c:x val="0.38744817137718451"/>
          <c:y val="0.92995458209351267"/>
          <c:w val="0.225103657245631"/>
          <c:h val="5.4149567849829695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8.8381145604797803E-2"/>
          <c:y val="3.116237049197082E-2"/>
          <c:w val="0.89348743182221702"/>
          <c:h val="0.76818062777060958"/>
        </c:manualLayout>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Nej</c:v>
                </c:pt>
                <c:pt idx="1">
                  <c:v>Ja, någon/några gånger i månaden</c:v>
                </c:pt>
                <c:pt idx="2">
                  <c:v>Ja, någon/några gånger i veckan</c:v>
                </c:pt>
                <c:pt idx="3">
                  <c:v>Ja, varje dag</c:v>
                </c:pt>
              </c:strCache>
            </c:strRef>
          </c:cat>
          <c:val>
            <c:numRef>
              <c:f>Sheet1!$B$2:$B$5</c:f>
              <c:numCache>
                <c:formatCode>General</c:formatCode>
                <c:ptCount val="4"/>
                <c:pt idx="0">
                  <c:v>0.80580359999999995</c:v>
                </c:pt>
                <c:pt idx="1">
                  <c:v>9.7098219999999999E-2</c:v>
                </c:pt>
                <c:pt idx="2">
                  <c:v>4.3526790000000003E-2</c:v>
                </c:pt>
                <c:pt idx="3">
                  <c:v>5.3571430000000003E-2</c:v>
                </c:pt>
              </c:numCache>
            </c:numRef>
          </c:val>
          <c:extLst>
            <c:ext xmlns:c16="http://schemas.microsoft.com/office/drawing/2014/chart" uri="{C3380CC4-5D6E-409C-BE32-E72D297353CC}">
              <c16:uniqueId val="{00000000-46DC-4A7A-9F64-EFB1A1D97548}"/>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Nej</c:v>
                </c:pt>
                <c:pt idx="1">
                  <c:v>Ja, någon/några gånger i månaden</c:v>
                </c:pt>
                <c:pt idx="2">
                  <c:v>Ja, någon/några gånger i veckan</c:v>
                </c:pt>
                <c:pt idx="3">
                  <c:v>Ja, varje dag</c:v>
                </c:pt>
              </c:strCache>
            </c:strRef>
          </c:cat>
          <c:val>
            <c:numRef>
              <c:f>Sheet1!$C$2:$C$5</c:f>
              <c:numCache>
                <c:formatCode>General</c:formatCode>
                <c:ptCount val="4"/>
                <c:pt idx="0">
                  <c:v>0.75782189999999994</c:v>
                </c:pt>
                <c:pt idx="1">
                  <c:v>0.1123986</c:v>
                </c:pt>
                <c:pt idx="2">
                  <c:v>3.707995E-2</c:v>
                </c:pt>
                <c:pt idx="3">
                  <c:v>9.2699889999999993E-2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46DC-4A7A-9F64-EFB1A1D97548}"/>
            </c:ext>
          </c:extLst>
        </c:ser>
        <c:dLbls>
          <c:showLegendKey val="0"/>
          <c:showVal val="0"/>
          <c:showCatName val="0"/>
          <c:showSerName val="0"/>
          <c:showPercent val="0"/>
          <c:showBubbleSize val="0"/>
        </c:dLbls>
        <c:gapWidth val="100"/>
        <c:axId val="341699368"/>
        <c:axId val="341699760"/>
      </c:barChart>
      <c:catAx>
        <c:axId val="341699368"/>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41699760"/>
        <c:crosses val="autoZero"/>
        <c:auto val="1"/>
        <c:lblAlgn val="ctr"/>
        <c:lblOffset val="100"/>
        <c:noMultiLvlLbl val="1"/>
      </c:catAx>
      <c:valAx>
        <c:axId val="341699760"/>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41699368"/>
        <c:crosses val="autoZero"/>
        <c:crossBetween val="between"/>
        <c:majorUnit val="0.2"/>
      </c:valAx>
    </c:plotArea>
    <c:legend>
      <c:legendPos val="b"/>
      <c:layout>
        <c:manualLayout>
          <c:xMode val="edge"/>
          <c:yMode val="edge"/>
          <c:x val="0.36377539048101615"/>
          <c:y val="0.93297500383254339"/>
          <c:w val="0.25102117417898528"/>
          <c:h val="5.1814589534601482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8.0307771083740973E-2"/>
          <c:y val="3.1616819098693322E-2"/>
          <c:w val="0.90048369213101731"/>
          <c:h val="0.79459710149623719"/>
        </c:manualLayout>
      </c:layout>
      <c:barChart>
        <c:barDir val="col"/>
        <c:grouping val="clustered"/>
        <c:varyColors val="0"/>
        <c:ser>
          <c:idx val="0"/>
          <c:order val="0"/>
          <c:tx>
            <c:strRef>
              <c:f>Sheet1!$B$1</c:f>
              <c:strCache>
                <c:ptCount val="1"/>
                <c:pt idx="0">
                  <c:v>Kille
</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Ja</c:v>
                </c:pt>
                <c:pt idx="1">
                  <c:v>Ja, men i framtiden</c:v>
                </c:pt>
                <c:pt idx="2">
                  <c:v>Nej</c:v>
                </c:pt>
              </c:strCache>
            </c:strRef>
          </c:cat>
          <c:val>
            <c:numRef>
              <c:f>Sheet1!$B$2:$B$4</c:f>
              <c:numCache>
                <c:formatCode>General</c:formatCode>
                <c:ptCount val="3"/>
                <c:pt idx="0">
                  <c:v>0.30057800000000001</c:v>
                </c:pt>
                <c:pt idx="1">
                  <c:v>0.33526010000000001</c:v>
                </c:pt>
                <c:pt idx="2">
                  <c:v>0.36416179999999998</c:v>
                </c:pt>
              </c:numCache>
            </c:numRef>
          </c:val>
          <c:extLst>
            <c:ext xmlns:c16="http://schemas.microsoft.com/office/drawing/2014/chart" uri="{C3380CC4-5D6E-409C-BE32-E72D297353CC}">
              <c16:uniqueId val="{00000000-FE73-4FFE-9371-B1602E65CA36}"/>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Ja</c:v>
                </c:pt>
                <c:pt idx="1">
                  <c:v>Ja, men i framtiden</c:v>
                </c:pt>
                <c:pt idx="2">
                  <c:v>Nej</c:v>
                </c:pt>
              </c:strCache>
            </c:strRef>
          </c:cat>
          <c:val>
            <c:numRef>
              <c:f>Sheet1!$C$2:$C$4</c:f>
              <c:numCache>
                <c:formatCode>General</c:formatCode>
                <c:ptCount val="3"/>
                <c:pt idx="0">
                  <c:v>0.32857140000000001</c:v>
                </c:pt>
                <c:pt idx="1">
                  <c:v>0.39523809999999998</c:v>
                </c:pt>
                <c:pt idx="2">
                  <c:v>0.27619050000000001</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FE73-4FFE-9371-B1602E65CA36}"/>
            </c:ext>
          </c:extLst>
        </c:ser>
        <c:dLbls>
          <c:showLegendKey val="0"/>
          <c:showVal val="0"/>
          <c:showCatName val="0"/>
          <c:showSerName val="0"/>
          <c:showPercent val="0"/>
          <c:showBubbleSize val="0"/>
        </c:dLbls>
        <c:gapWidth val="100"/>
        <c:axId val="180976000"/>
        <c:axId val="180976392"/>
      </c:barChart>
      <c:catAx>
        <c:axId val="180976000"/>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180976392"/>
        <c:crosses val="autoZero"/>
        <c:auto val="1"/>
        <c:lblAlgn val="ctr"/>
        <c:lblOffset val="100"/>
        <c:noMultiLvlLbl val="1"/>
      </c:catAx>
      <c:valAx>
        <c:axId val="180976392"/>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180976000"/>
        <c:crosses val="autoZero"/>
        <c:crossBetween val="between"/>
        <c:majorUnit val="0.2"/>
      </c:valAx>
    </c:plotArea>
    <c:legend>
      <c:legendPos val="b"/>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8.6833830057529843E-2"/>
          <c:y val="3.8442754467886114E-2"/>
          <c:w val="0.90089700178241061"/>
          <c:h val="0.77824663002446581"/>
        </c:manualLayout>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Köper själv</c:v>
                </c:pt>
                <c:pt idx="1">
                  <c:v>Från kompisar</c:v>
                </c:pt>
                <c:pt idx="2">
                  <c:v>Från annan person</c:v>
                </c:pt>
                <c:pt idx="3">
                  <c:v>Från försäljare smuggelcigaretter</c:v>
                </c:pt>
                <c:pt idx="4">
                  <c:v>Från föräldrar</c:v>
                </c:pt>
              </c:strCache>
            </c:strRef>
          </c:cat>
          <c:val>
            <c:numRef>
              <c:f>Sheet1!$B$2:$B$6</c:f>
              <c:numCache>
                <c:formatCode>General</c:formatCode>
                <c:ptCount val="5"/>
                <c:pt idx="0">
                  <c:v>0.40229880000000001</c:v>
                </c:pt>
                <c:pt idx="1">
                  <c:v>0.40229880000000001</c:v>
                </c:pt>
                <c:pt idx="2">
                  <c:v>0.15517239999999999</c:v>
                </c:pt>
                <c:pt idx="3">
                  <c:v>2.8735630000000002E-2</c:v>
                </c:pt>
                <c:pt idx="4">
                  <c:v>1.1494249999999999E-2</c:v>
                </c:pt>
              </c:numCache>
            </c:numRef>
          </c:val>
          <c:extLst>
            <c:ext xmlns:c16="http://schemas.microsoft.com/office/drawing/2014/chart" uri="{C3380CC4-5D6E-409C-BE32-E72D297353CC}">
              <c16:uniqueId val="{00000000-F3DD-4C80-8D77-AF5052B9996D}"/>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Köper själv</c:v>
                </c:pt>
                <c:pt idx="1">
                  <c:v>Från kompisar</c:v>
                </c:pt>
                <c:pt idx="2">
                  <c:v>Från annan person</c:v>
                </c:pt>
                <c:pt idx="3">
                  <c:v>Från försäljare smuggelcigaretter</c:v>
                </c:pt>
                <c:pt idx="4">
                  <c:v>Från föräldrar</c:v>
                </c:pt>
              </c:strCache>
            </c:strRef>
          </c:cat>
          <c:val>
            <c:numRef>
              <c:f>Sheet1!$C$2:$C$6</c:f>
              <c:numCache>
                <c:formatCode>General</c:formatCode>
                <c:ptCount val="5"/>
                <c:pt idx="0">
                  <c:v>0.2952381</c:v>
                </c:pt>
                <c:pt idx="1">
                  <c:v>0.52380959999999999</c:v>
                </c:pt>
                <c:pt idx="2">
                  <c:v>0.1476191</c:v>
                </c:pt>
                <c:pt idx="3">
                  <c:v>0</c:v>
                </c:pt>
                <c:pt idx="4">
                  <c:v>3.3333340000000003E-2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F3DD-4C80-8D77-AF5052B9996D}"/>
            </c:ext>
          </c:extLst>
        </c:ser>
        <c:dLbls>
          <c:showLegendKey val="0"/>
          <c:showVal val="0"/>
          <c:showCatName val="0"/>
          <c:showSerName val="0"/>
          <c:showPercent val="0"/>
          <c:showBubbleSize val="0"/>
        </c:dLbls>
        <c:gapWidth val="100"/>
        <c:axId val="180977176"/>
        <c:axId val="343476568"/>
      </c:barChart>
      <c:catAx>
        <c:axId val="180977176"/>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43476568"/>
        <c:crosses val="autoZero"/>
        <c:auto val="1"/>
        <c:lblAlgn val="ctr"/>
        <c:lblOffset val="100"/>
        <c:noMultiLvlLbl val="1"/>
      </c:catAx>
      <c:valAx>
        <c:axId val="343476568"/>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180977176"/>
        <c:crosses val="autoZero"/>
        <c:crossBetween val="between"/>
        <c:majorUnit val="0.2"/>
      </c:valAx>
    </c:plotArea>
    <c:legend>
      <c:legendPos val="b"/>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8.5196239456877168E-2"/>
          <c:y val="3.1616819098693322E-2"/>
          <c:w val="0.89732572256736243"/>
          <c:h val="0.76479994815420871"/>
        </c:manualLayout>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Nej</c:v>
                </c:pt>
                <c:pt idx="1">
                  <c:v>Ja, för mer än 12 månader sedan</c:v>
                </c:pt>
                <c:pt idx="2">
                  <c:v>Ja, under de senaste 12 månaderna</c:v>
                </c:pt>
                <c:pt idx="3">
                  <c:v>Ja, under de senaste 30 dagarna</c:v>
                </c:pt>
              </c:strCache>
            </c:strRef>
          </c:cat>
          <c:val>
            <c:numRef>
              <c:f>Sheet1!$B$2:$B$5</c:f>
              <c:numCache>
                <c:formatCode>General</c:formatCode>
                <c:ptCount val="4"/>
                <c:pt idx="0">
                  <c:v>0.74498889999999995</c:v>
                </c:pt>
                <c:pt idx="1">
                  <c:v>8.0178170000000007E-2</c:v>
                </c:pt>
                <c:pt idx="2">
                  <c:v>0.1113586</c:v>
                </c:pt>
                <c:pt idx="3">
                  <c:v>6.3474390000000006E-2</c:v>
                </c:pt>
              </c:numCache>
            </c:numRef>
          </c:val>
          <c:extLst>
            <c:ext xmlns:c16="http://schemas.microsoft.com/office/drawing/2014/chart" uri="{C3380CC4-5D6E-409C-BE32-E72D297353CC}">
              <c16:uniqueId val="{00000000-3367-4BA5-B339-97C0119BF35C}"/>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Nej</c:v>
                </c:pt>
                <c:pt idx="1">
                  <c:v>Ja, för mer än 12 månader sedan</c:v>
                </c:pt>
                <c:pt idx="2">
                  <c:v>Ja, under de senaste 12 månaderna</c:v>
                </c:pt>
                <c:pt idx="3">
                  <c:v>Ja, under de senaste 30 dagarna</c:v>
                </c:pt>
              </c:strCache>
            </c:strRef>
          </c:cat>
          <c:val>
            <c:numRef>
              <c:f>Sheet1!$C$2:$C$5</c:f>
              <c:numCache>
                <c:formatCode>General</c:formatCode>
                <c:ptCount val="4"/>
                <c:pt idx="0">
                  <c:v>0.85052139999999998</c:v>
                </c:pt>
                <c:pt idx="1">
                  <c:v>4.2873700000000001E-2</c:v>
                </c:pt>
                <c:pt idx="2">
                  <c:v>7.8794900000000001E-2</c:v>
                </c:pt>
                <c:pt idx="3">
                  <c:v>2.7809960000000002E-2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3367-4BA5-B339-97C0119BF35C}"/>
            </c:ext>
          </c:extLst>
        </c:ser>
        <c:dLbls>
          <c:showLegendKey val="0"/>
          <c:showVal val="0"/>
          <c:showCatName val="0"/>
          <c:showSerName val="0"/>
          <c:showPercent val="0"/>
          <c:showBubbleSize val="0"/>
        </c:dLbls>
        <c:gapWidth val="100"/>
        <c:axId val="343477352"/>
        <c:axId val="343477744"/>
      </c:barChart>
      <c:catAx>
        <c:axId val="343477352"/>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43477744"/>
        <c:crosses val="autoZero"/>
        <c:auto val="1"/>
        <c:lblAlgn val="ctr"/>
        <c:lblOffset val="100"/>
        <c:noMultiLvlLbl val="1"/>
      </c:catAx>
      <c:valAx>
        <c:axId val="343477744"/>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43477352"/>
        <c:crosses val="autoZero"/>
        <c:crossBetween val="between"/>
        <c:majorUnit val="0.2"/>
      </c:valAx>
    </c:plotArea>
    <c:legend>
      <c:legendPos val="b"/>
      <c:layout>
        <c:manualLayout>
          <c:xMode val="edge"/>
          <c:yMode val="edge"/>
          <c:x val="0.38775133593764854"/>
          <c:y val="0.93199756162763381"/>
          <c:w val="0.22290841558145191"/>
          <c:h val="5.2570214592970038E-2"/>
        </c:manualLayout>
      </c:layout>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1"/>
  <c:style val="2"/>
  <c:chart>
    <c:autoTitleDeleted val="1"/>
    <c:plotArea>
      <c:layout>
        <c:manualLayout>
          <c:layoutTarget val="inner"/>
          <c:xMode val="edge"/>
          <c:yMode val="edge"/>
          <c:x val="8.6759473208379498E-2"/>
          <c:y val="3.2084718536567719E-2"/>
          <c:w val="0.89544179087135067"/>
          <c:h val="0.75117890631986395"/>
        </c:manualLayout>
      </c:layout>
      <c:barChart>
        <c:barDir val="col"/>
        <c:grouping val="clustered"/>
        <c:varyColors val="0"/>
        <c:ser>
          <c:idx val="0"/>
          <c:order val="0"/>
          <c:tx>
            <c:strRef>
              <c:f>Sheet1!$B$1</c:f>
              <c:strCache>
                <c:ptCount val="1"/>
                <c:pt idx="0">
                  <c:v>Kille</c:v>
                </c:pt>
              </c:strCache>
            </c:strRef>
          </c:tx>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Nej</c:v>
                </c:pt>
                <c:pt idx="1">
                  <c:v>Ja, för mer än 12 månader sedan</c:v>
                </c:pt>
                <c:pt idx="2">
                  <c:v>Ja, under de senaste 12 månaderna</c:v>
                </c:pt>
                <c:pt idx="3">
                  <c:v>Ja, under de senaste 30 dagarna</c:v>
                </c:pt>
              </c:strCache>
            </c:strRef>
          </c:cat>
          <c:val>
            <c:numRef>
              <c:f>Sheet1!$B$2:$B$5</c:f>
              <c:numCache>
                <c:formatCode>General</c:formatCode>
                <c:ptCount val="4"/>
                <c:pt idx="0">
                  <c:v>0.68044689999999997</c:v>
                </c:pt>
                <c:pt idx="1">
                  <c:v>0.13966480000000001</c:v>
                </c:pt>
                <c:pt idx="2">
                  <c:v>0.1195531</c:v>
                </c:pt>
                <c:pt idx="3">
                  <c:v>6.0335199999999999E-2</c:v>
                </c:pt>
              </c:numCache>
            </c:numRef>
          </c:val>
          <c:extLst>
            <c:ext xmlns:c16="http://schemas.microsoft.com/office/drawing/2014/chart" uri="{C3380CC4-5D6E-409C-BE32-E72D297353CC}">
              <c16:uniqueId val="{00000000-BD11-4E93-9658-C68F7DE2CF40}"/>
            </c:ext>
          </c:extLst>
        </c:ser>
        <c:ser>
          <c:idx val="1"/>
          <c:order val="1"/>
          <c:tx>
            <c:strRef>
              <c:f>Sheet1!$C$1</c:f>
              <c:strCache>
                <c:ptCount val="1"/>
                <c:pt idx="0">
                  <c:v>Tjej</c:v>
                </c:pt>
              </c:strCache>
            </c:strRef>
          </c:tx>
          <c:spPr>
            <a:solidFill>
              <a:srgbClr val="EB6957"/>
            </a:solidFill>
          </c:spPr>
          <c:invertIfNegative val="1"/>
          <c:dLbls>
            <c:numFmt formatCode="0%" sourceLinked="0"/>
            <c:spPr>
              <a:noFill/>
              <a:ln>
                <a:noFill/>
              </a:ln>
              <a:effectLst/>
            </c:spPr>
            <c:txPr>
              <a:bodyPr/>
              <a:lstStyle/>
              <a:p>
                <a:pPr>
                  <a:defRPr sz="1200">
                    <a:latin typeface="Verdana"/>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Nej</c:v>
                </c:pt>
                <c:pt idx="1">
                  <c:v>Ja, för mer än 12 månader sedan</c:v>
                </c:pt>
                <c:pt idx="2">
                  <c:v>Ja, under de senaste 12 månaderna</c:v>
                </c:pt>
                <c:pt idx="3">
                  <c:v>Ja, under de senaste 30 dagarna</c:v>
                </c:pt>
              </c:strCache>
            </c:strRef>
          </c:cat>
          <c:val>
            <c:numRef>
              <c:f>Sheet1!$C$2:$C$5</c:f>
              <c:numCache>
                <c:formatCode>General</c:formatCode>
                <c:ptCount val="4"/>
                <c:pt idx="0">
                  <c:v>0.7265353</c:v>
                </c:pt>
                <c:pt idx="1">
                  <c:v>0.1054461</c:v>
                </c:pt>
                <c:pt idx="2">
                  <c:v>0.1181924</c:v>
                </c:pt>
                <c:pt idx="3">
                  <c:v>4.9826189999999999E-2</c:v>
                </c:pt>
              </c:numCache>
            </c:numRef>
          </c:val>
          <c:extLst>
            <c:ext xmlns:c14="http://schemas.microsoft.com/office/drawing/2007/8/2/chart" uri="{6F2FDCE9-48DA-4B69-8628-5D25D57E5C99}">
              <c14:invertSolidFillFmt>
                <c14:spPr xmlns:c14="http://schemas.microsoft.com/office/drawing/2007/8/2/chart">
                  <a:solidFill>
                    <a:srgbClr val="FFFFFF"/>
                  </a:solidFill>
                </c14:spPr>
              </c14:invertSolidFillFmt>
            </c:ext>
            <c:ext xmlns:c16="http://schemas.microsoft.com/office/drawing/2014/chart" uri="{C3380CC4-5D6E-409C-BE32-E72D297353CC}">
              <c16:uniqueId val="{00000001-BD11-4E93-9658-C68F7DE2CF40}"/>
            </c:ext>
          </c:extLst>
        </c:ser>
        <c:dLbls>
          <c:showLegendKey val="0"/>
          <c:showVal val="0"/>
          <c:showCatName val="0"/>
          <c:showSerName val="0"/>
          <c:showPercent val="0"/>
          <c:showBubbleSize val="0"/>
        </c:dLbls>
        <c:gapWidth val="100"/>
        <c:axId val="318995168"/>
        <c:axId val="318995560"/>
      </c:barChart>
      <c:catAx>
        <c:axId val="318995168"/>
        <c:scaling>
          <c:orientation val="minMax"/>
        </c:scaling>
        <c:delete val="0"/>
        <c:axPos val="b"/>
        <c:numFmt formatCode="General" sourceLinked="0"/>
        <c:majorTickMark val="none"/>
        <c:minorTickMark val="none"/>
        <c:tickLblPos val="nextTo"/>
        <c:txPr>
          <a:bodyPr/>
          <a:lstStyle/>
          <a:p>
            <a:pPr>
              <a:defRPr sz="1200">
                <a:latin typeface="Verdana"/>
              </a:defRPr>
            </a:pPr>
            <a:endParaRPr lang="sv-SE"/>
          </a:p>
        </c:txPr>
        <c:crossAx val="318995560"/>
        <c:crosses val="autoZero"/>
        <c:auto val="1"/>
        <c:lblAlgn val="ctr"/>
        <c:lblOffset val="100"/>
        <c:noMultiLvlLbl val="1"/>
      </c:catAx>
      <c:valAx>
        <c:axId val="318995560"/>
        <c:scaling>
          <c:orientation val="minMax"/>
          <c:max val="1"/>
          <c:min val="0"/>
        </c:scaling>
        <c:delete val="0"/>
        <c:axPos val="l"/>
        <c:majorGridlines>
          <c:spPr>
            <a:ln w="12700">
              <a:solidFill>
                <a:srgbClr val="C0C0C0"/>
              </a:solidFill>
            </a:ln>
          </c:spPr>
        </c:majorGridlines>
        <c:numFmt formatCode="0%" sourceLinked="0"/>
        <c:majorTickMark val="cross"/>
        <c:minorTickMark val="none"/>
        <c:tickLblPos val="nextTo"/>
        <c:txPr>
          <a:bodyPr/>
          <a:lstStyle/>
          <a:p>
            <a:pPr>
              <a:defRPr sz="1200">
                <a:latin typeface="Verdana"/>
              </a:defRPr>
            </a:pPr>
            <a:endParaRPr lang="sv-SE"/>
          </a:p>
        </c:txPr>
        <c:crossAx val="318995168"/>
        <c:crosses val="autoZero"/>
        <c:crossBetween val="between"/>
        <c:majorUnit val="0.2"/>
      </c:valAx>
    </c:plotArea>
    <c:legend>
      <c:legendPos val="b"/>
      <c:overlay val="0"/>
      <c:txPr>
        <a:bodyPr/>
        <a:lstStyle/>
        <a:p>
          <a:pPr>
            <a:defRPr sz="1200">
              <a:latin typeface="Verdana"/>
            </a:defRPr>
          </a:pPr>
          <a:endParaRPr lang="sv-SE"/>
        </a:p>
      </c:txPr>
    </c:legend>
    <c:plotVisOnly val="1"/>
    <c:dispBlanksAs val="zero"/>
    <c:showDLblsOverMax val="1"/>
  </c:chart>
  <c:txPr>
    <a:bodyPr/>
    <a:lstStyle/>
    <a:p>
      <a:pPr>
        <a:defRPr sz="1800"/>
      </a:pPr>
      <a:endParaRPr lang="sv-SE"/>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FD0B7A-F5DD-4F40-B4CB-3B2C354B893A}" type="datetimeFigureOut">
              <a:rPr lang="en-US" smtClean="0"/>
              <a:pPr/>
              <a:t>10/18/2018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E1883-0942-4AA3-9DB2-9C7C3A0314B1}" type="slidenum">
              <a:rPr lang="en-US" smtClean="0"/>
              <a:pPr/>
              <a:t>‹#›</a:t>
            </a:fld>
            <a:endParaRPr lang="en-US"/>
          </a:p>
        </p:txBody>
      </p:sp>
    </p:spTree>
    <p:extLst>
      <p:ext uri="{BB962C8B-B14F-4D97-AF65-F5344CB8AC3E}">
        <p14:creationId xmlns:p14="http://schemas.microsoft.com/office/powerpoint/2010/main" val="291295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lvl1pPr algn="ctr">
              <a:defRPr b="1"/>
            </a:lvl1pPr>
          </a:lstStyle>
          <a:p>
            <a:r>
              <a:rPr lang="sv-SE"/>
              <a:t>Klicka här för att ändra format</a:t>
            </a:r>
            <a:endParaRPr lang="sv-SE"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endParaRPr lang="sv-SE" dirty="0"/>
          </a:p>
        </p:txBody>
      </p:sp>
      <p:sp>
        <p:nvSpPr>
          <p:cNvPr id="4" name="Date Placeholder 3"/>
          <p:cNvSpPr>
            <a:spLocks noGrp="1"/>
          </p:cNvSpPr>
          <p:nvPr>
            <p:ph type="dt" sz="half" idx="10"/>
          </p:nvPr>
        </p:nvSpPr>
        <p:spPr/>
        <p:txBody>
          <a:bodyPr/>
          <a:lstStyle/>
          <a:p>
            <a:fld id="{E8FD0B7A-F5DD-4F40-B4CB-3B2C354B893A}" type="datetimeFigureOut">
              <a:rPr lang="en-US" smtClean="0"/>
              <a:pPr/>
              <a:t>10/18/2018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pPr/>
              <a:t>‹#›</a:t>
            </a:fld>
            <a:endParaRPr lang="en-US"/>
          </a:p>
        </p:txBody>
      </p:sp>
    </p:spTree>
    <p:extLst>
      <p:ext uri="{BB962C8B-B14F-4D97-AF65-F5344CB8AC3E}">
        <p14:creationId xmlns:p14="http://schemas.microsoft.com/office/powerpoint/2010/main" val="2683918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FD0B7A-F5DD-4F40-B4CB-3B2C354B893A}" type="datetimeFigureOut">
              <a:rPr lang="en-US" smtClean="0"/>
              <a:pPr/>
              <a:t>10/18/2018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E1883-0942-4AA3-9DB2-9C7C3A0314B1}" type="slidenum">
              <a:rPr lang="en-US" smtClean="0"/>
              <a:pPr/>
              <a:t>‹#›</a:t>
            </a:fld>
            <a:endParaRPr lang="en-US"/>
          </a:p>
        </p:txBody>
      </p:sp>
    </p:spTree>
    <p:extLst>
      <p:ext uri="{BB962C8B-B14F-4D97-AF65-F5344CB8AC3E}">
        <p14:creationId xmlns:p14="http://schemas.microsoft.com/office/powerpoint/2010/main" val="27152341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7920000" cy="1143000"/>
          </a:xfrm>
          <a:prstGeom prst="rect">
            <a:avLst/>
          </a:prstGeom>
        </p:spPr>
        <p:txBody>
          <a:bodyPr vert="horz" lIns="91440" tIns="45720" rIns="91440" bIns="45720" rtlCol="0" anchor="ctr">
            <a:normAutofit/>
          </a:bodyPr>
          <a:lstStyle/>
          <a:p>
            <a:r>
              <a:rPr lang="sv-SE"/>
              <a:t>Klicka här för att ändra format</a:t>
            </a:r>
            <a:endParaRPr lang="sv-SE" dirty="0"/>
          </a:p>
        </p:txBody>
      </p:sp>
      <p:sp>
        <p:nvSpPr>
          <p:cNvPr id="3" name="Text Placeholder 2"/>
          <p:cNvSpPr>
            <a:spLocks noGrp="1"/>
          </p:cNvSpPr>
          <p:nvPr>
            <p:ph type="body" idx="1"/>
          </p:nvPr>
        </p:nvSpPr>
        <p:spPr>
          <a:xfrm>
            <a:off x="457200" y="1600201"/>
            <a:ext cx="79200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Date Placeholder 3"/>
          <p:cNvSpPr>
            <a:spLocks noGrp="1"/>
          </p:cNvSpPr>
          <p:nvPr>
            <p:ph type="dt" sz="half" idx="2"/>
          </p:nvPr>
        </p:nvSpPr>
        <p:spPr>
          <a:xfrm>
            <a:off x="457200" y="6356351"/>
            <a:ext cx="1908000" cy="307200"/>
          </a:xfrm>
          <a:prstGeom prst="rect">
            <a:avLst/>
          </a:prstGeom>
        </p:spPr>
        <p:txBody>
          <a:bodyPr vert="horz" lIns="91440" tIns="45720" rIns="91440" bIns="45720" rtlCol="0" anchor="ctr"/>
          <a:lstStyle>
            <a:lvl1pPr algn="l">
              <a:defRPr sz="900" i="1">
                <a:solidFill>
                  <a:srgbClr val="BBE0E3"/>
                </a:solidFill>
              </a:defRPr>
            </a:lvl1pPr>
          </a:lstStyle>
          <a:p>
            <a:fld id="{E8FD0B7A-F5DD-4F40-B4CB-3B2C354B893A}" type="datetimeFigureOut">
              <a:rPr lang="en-US" smtClean="0"/>
              <a:pPr/>
              <a:t>10/18/2018</a:t>
            </a:fld>
            <a:endParaRPr lang="en-US"/>
          </a:p>
        </p:txBody>
      </p:sp>
      <p:sp>
        <p:nvSpPr>
          <p:cNvPr id="5" name="Footer Placeholder 4"/>
          <p:cNvSpPr>
            <a:spLocks noGrp="1"/>
          </p:cNvSpPr>
          <p:nvPr>
            <p:ph type="ftr" sz="quarter" idx="3"/>
          </p:nvPr>
        </p:nvSpPr>
        <p:spPr>
          <a:xfrm>
            <a:off x="2416320" y="6356351"/>
            <a:ext cx="2880000" cy="307200"/>
          </a:xfrm>
          <a:prstGeom prst="rect">
            <a:avLst/>
          </a:prstGeom>
        </p:spPr>
        <p:txBody>
          <a:bodyPr vert="horz" lIns="91440" tIns="45720" rIns="91440" bIns="45720" rtlCol="0" anchor="ctr"/>
          <a:lstStyle>
            <a:lvl1pPr algn="l">
              <a:defRPr sz="900" i="1">
                <a:solidFill>
                  <a:srgbClr val="BBE0E3"/>
                </a:solidFill>
              </a:defRPr>
            </a:lvl1pPr>
          </a:lstStyle>
          <a:p>
            <a:endParaRPr lang="en-US"/>
          </a:p>
        </p:txBody>
      </p:sp>
      <p:sp>
        <p:nvSpPr>
          <p:cNvPr id="6" name="Slide Number Placeholder 5"/>
          <p:cNvSpPr>
            <a:spLocks noGrp="1"/>
          </p:cNvSpPr>
          <p:nvPr>
            <p:ph type="sldNum" sz="quarter" idx="4"/>
          </p:nvPr>
        </p:nvSpPr>
        <p:spPr>
          <a:xfrm>
            <a:off x="5355703" y="6356351"/>
            <a:ext cx="1908000" cy="307200"/>
          </a:xfrm>
          <a:prstGeom prst="rect">
            <a:avLst/>
          </a:prstGeom>
        </p:spPr>
        <p:txBody>
          <a:bodyPr vert="horz" lIns="91440" tIns="45720" rIns="91440" bIns="45720" rtlCol="0" anchor="ctr"/>
          <a:lstStyle>
            <a:lvl1pPr algn="r">
              <a:defRPr sz="900" i="1">
                <a:solidFill>
                  <a:srgbClr val="BBE0E3"/>
                </a:solidFill>
              </a:defRPr>
            </a:lvl1pPr>
          </a:lstStyle>
          <a:p>
            <a:fld id="{93AE1883-0942-4AA3-9DB2-9C7C3A0314B1}" type="slidenum">
              <a:rPr lang="en-US" smtClean="0"/>
              <a:pPr/>
              <a:t>‹#›</a:t>
            </a:fld>
            <a:endParaRPr lang="en-US"/>
          </a:p>
        </p:txBody>
      </p:sp>
      <p:grpSp>
        <p:nvGrpSpPr>
          <p:cNvPr id="7" name="Grupp 6"/>
          <p:cNvGrpSpPr/>
          <p:nvPr/>
        </p:nvGrpSpPr>
        <p:grpSpPr>
          <a:xfrm>
            <a:off x="0" y="5779690"/>
            <a:ext cx="9144000" cy="1078310"/>
            <a:chOff x="0" y="5779690"/>
            <a:chExt cx="9144000" cy="1078310"/>
          </a:xfrm>
        </p:grpSpPr>
        <p:sp>
          <p:nvSpPr>
            <p:cNvPr id="8" name="Rectangle 7"/>
            <p:cNvSpPr/>
            <p:nvPr userDrawn="1"/>
          </p:nvSpPr>
          <p:spPr>
            <a:xfrm>
              <a:off x="0" y="6306000"/>
              <a:ext cx="9144000" cy="552000"/>
            </a:xfrm>
            <a:prstGeom prst="rect">
              <a:avLst/>
            </a:prstGeom>
            <a:solidFill>
              <a:srgbClr val="006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solidFill>
                  <a:prstClr val="white"/>
                </a:solidFill>
              </a:endParaRPr>
            </a:p>
          </p:txBody>
        </p:sp>
        <p:pic>
          <p:nvPicPr>
            <p:cNvPr id="11" name="Bildobjekt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189974" y="5779690"/>
              <a:ext cx="954026" cy="877826"/>
            </a:xfrm>
            <a:prstGeom prst="rect">
              <a:avLst/>
            </a:prstGeom>
          </p:spPr>
        </p:pic>
      </p:grpSp>
    </p:spTree>
    <p:extLst>
      <p:ext uri="{BB962C8B-B14F-4D97-AF65-F5344CB8AC3E}">
        <p14:creationId xmlns:p14="http://schemas.microsoft.com/office/powerpoint/2010/main" val="3030145442"/>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7920000" cy="1143000"/>
          </a:xfrm>
          <a:prstGeom prst="rect">
            <a:avLst/>
          </a:prstGeom>
        </p:spPr>
        <p:txBody>
          <a:bodyPr vert="horz" lIns="91440" tIns="45720" rIns="91440" bIns="45720" rtlCol="0" anchor="ctr">
            <a:normAutofit/>
          </a:bodyPr>
          <a:lstStyle/>
          <a:p>
            <a:r>
              <a:rPr lang="sv-SE"/>
              <a:t>Klicka här för att ändra format</a:t>
            </a:r>
            <a:endParaRPr lang="sv-SE" dirty="0"/>
          </a:p>
        </p:txBody>
      </p:sp>
      <p:sp>
        <p:nvSpPr>
          <p:cNvPr id="3" name="Text Placeholder 2"/>
          <p:cNvSpPr>
            <a:spLocks noGrp="1"/>
          </p:cNvSpPr>
          <p:nvPr>
            <p:ph type="body" idx="1"/>
          </p:nvPr>
        </p:nvSpPr>
        <p:spPr>
          <a:xfrm>
            <a:off x="457200" y="1600201"/>
            <a:ext cx="79200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Date Placeholder 3"/>
          <p:cNvSpPr>
            <a:spLocks noGrp="1"/>
          </p:cNvSpPr>
          <p:nvPr>
            <p:ph type="dt" sz="half" idx="2"/>
          </p:nvPr>
        </p:nvSpPr>
        <p:spPr>
          <a:xfrm>
            <a:off x="457200" y="6356351"/>
            <a:ext cx="1908000" cy="307200"/>
          </a:xfrm>
          <a:prstGeom prst="rect">
            <a:avLst/>
          </a:prstGeom>
        </p:spPr>
        <p:txBody>
          <a:bodyPr vert="horz" lIns="91440" tIns="45720" rIns="91440" bIns="45720" rtlCol="0" anchor="ctr"/>
          <a:lstStyle>
            <a:lvl1pPr algn="l">
              <a:defRPr sz="900" i="1">
                <a:solidFill>
                  <a:srgbClr val="BBE0E3"/>
                </a:solidFill>
              </a:defRPr>
            </a:lvl1pPr>
          </a:lstStyle>
          <a:p>
            <a:fld id="{E8FD0B7A-F5DD-4F40-B4CB-3B2C354B893A}" type="datetimeFigureOut">
              <a:rPr lang="en-US" smtClean="0"/>
              <a:pPr/>
              <a:t>10/18/2018</a:t>
            </a:fld>
            <a:endParaRPr lang="en-US"/>
          </a:p>
        </p:txBody>
      </p:sp>
      <p:sp>
        <p:nvSpPr>
          <p:cNvPr id="5" name="Footer Placeholder 4"/>
          <p:cNvSpPr>
            <a:spLocks noGrp="1"/>
          </p:cNvSpPr>
          <p:nvPr>
            <p:ph type="ftr" sz="quarter" idx="3"/>
          </p:nvPr>
        </p:nvSpPr>
        <p:spPr>
          <a:xfrm>
            <a:off x="2416320" y="6356351"/>
            <a:ext cx="2880000" cy="307200"/>
          </a:xfrm>
          <a:prstGeom prst="rect">
            <a:avLst/>
          </a:prstGeom>
        </p:spPr>
        <p:txBody>
          <a:bodyPr vert="horz" lIns="91440" tIns="45720" rIns="91440" bIns="45720" rtlCol="0" anchor="ctr"/>
          <a:lstStyle>
            <a:lvl1pPr algn="l">
              <a:defRPr sz="900" i="1">
                <a:solidFill>
                  <a:srgbClr val="BBE0E3"/>
                </a:solidFill>
              </a:defRPr>
            </a:lvl1pPr>
          </a:lstStyle>
          <a:p>
            <a:endParaRPr lang="en-US"/>
          </a:p>
        </p:txBody>
      </p:sp>
      <p:sp>
        <p:nvSpPr>
          <p:cNvPr id="6" name="Slide Number Placeholder 5"/>
          <p:cNvSpPr>
            <a:spLocks noGrp="1"/>
          </p:cNvSpPr>
          <p:nvPr>
            <p:ph type="sldNum" sz="quarter" idx="4"/>
          </p:nvPr>
        </p:nvSpPr>
        <p:spPr>
          <a:xfrm>
            <a:off x="5355703" y="6356351"/>
            <a:ext cx="1908000" cy="307200"/>
          </a:xfrm>
          <a:prstGeom prst="rect">
            <a:avLst/>
          </a:prstGeom>
        </p:spPr>
        <p:txBody>
          <a:bodyPr vert="horz" lIns="91440" tIns="45720" rIns="91440" bIns="45720" rtlCol="0" anchor="ctr"/>
          <a:lstStyle>
            <a:lvl1pPr algn="r">
              <a:defRPr sz="900" i="1">
                <a:solidFill>
                  <a:srgbClr val="BBE0E3"/>
                </a:solidFill>
              </a:defRPr>
            </a:lvl1pPr>
          </a:lstStyle>
          <a:p>
            <a:fld id="{93AE1883-0942-4AA3-9DB2-9C7C3A0314B1}" type="slidenum">
              <a:rPr lang="en-US" smtClean="0"/>
              <a:pPr/>
              <a:t>‹#›</a:t>
            </a:fld>
            <a:endParaRPr lang="en-US"/>
          </a:p>
        </p:txBody>
      </p:sp>
      <p:grpSp>
        <p:nvGrpSpPr>
          <p:cNvPr id="7" name="Grupp 6"/>
          <p:cNvGrpSpPr/>
          <p:nvPr/>
        </p:nvGrpSpPr>
        <p:grpSpPr>
          <a:xfrm>
            <a:off x="0" y="5779690"/>
            <a:ext cx="9144000" cy="1078310"/>
            <a:chOff x="0" y="5779690"/>
            <a:chExt cx="9144000" cy="1078310"/>
          </a:xfrm>
        </p:grpSpPr>
        <p:sp>
          <p:nvSpPr>
            <p:cNvPr id="8" name="Rectangle 7"/>
            <p:cNvSpPr/>
            <p:nvPr userDrawn="1"/>
          </p:nvSpPr>
          <p:spPr>
            <a:xfrm>
              <a:off x="0" y="6306000"/>
              <a:ext cx="9144000" cy="552000"/>
            </a:xfrm>
            <a:prstGeom prst="rect">
              <a:avLst/>
            </a:prstGeom>
            <a:solidFill>
              <a:srgbClr val="006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sv-SE">
                <a:solidFill>
                  <a:prstClr val="white"/>
                </a:solidFill>
              </a:endParaRPr>
            </a:p>
          </p:txBody>
        </p:sp>
        <p:pic>
          <p:nvPicPr>
            <p:cNvPr id="11" name="Bildobjekt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189974" y="5779690"/>
              <a:ext cx="954026" cy="877826"/>
            </a:xfrm>
            <a:prstGeom prst="rect">
              <a:avLst/>
            </a:prstGeom>
          </p:spPr>
        </p:pic>
      </p:grpSp>
    </p:spTree>
    <p:extLst>
      <p:ext uri="{BB962C8B-B14F-4D97-AF65-F5344CB8AC3E}">
        <p14:creationId xmlns:p14="http://schemas.microsoft.com/office/powerpoint/2010/main" val="2887510990"/>
      </p:ext>
    </p:extLst>
  </p:cSld>
  <p:clrMap bg1="lt1" tx1="dk1" bg2="lt2" tx2="dk2" accent1="accent1" accent2="accent2" accent3="accent3" accent4="accent4" accent5="accent5" accent6="accent6" hlink="hlink" folHlink="folHlink"/>
  <p:sldLayoutIdLst>
    <p:sldLayoutId id="2147483664" r:id="rId1"/>
    <p:sldLayoutId id="2147483665" r:id="rId2"/>
  </p:sldLayoutIdLst>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chart" Target="../charts/chart35.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chart" Target="../charts/chart38.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chart" Target="../charts/chart39.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chart" Target="../charts/chart40.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chart" Target="../charts/chart41.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chart" Target="../charts/chart42.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chart" Target="../charts/chart4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chart" Target="../charts/chart44.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chart" Target="../charts/chart45.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chart" Target="../charts/chart46.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US" sz="3200" dirty="0"/>
            </a:br>
            <a:br>
              <a:rPr lang="en-US" sz="3200" dirty="0"/>
            </a:br>
            <a:endParaRPr lang="en-US" sz="3100" dirty="0"/>
          </a:p>
        </p:txBody>
      </p:sp>
      <p:sp>
        <p:nvSpPr>
          <p:cNvPr id="3" name="Subtitle 2"/>
          <p:cNvSpPr>
            <a:spLocks noGrp="1"/>
          </p:cNvSpPr>
          <p:nvPr>
            <p:ph type="subTitle" idx="1"/>
          </p:nvPr>
        </p:nvSpPr>
        <p:spPr/>
        <p:txBody>
          <a:bodyPr/>
          <a:lstStyle/>
          <a:p>
            <a:pPr algn="l"/>
            <a:r>
              <a:rPr lang="en-US" dirty="0" err="1"/>
              <a:t>Länsrapport</a:t>
            </a:r>
            <a:endParaRPr lang="en-US" dirty="0"/>
          </a:p>
          <a:p>
            <a:pPr algn="l"/>
            <a:r>
              <a:rPr lang="en-US" dirty="0" err="1"/>
              <a:t>Värmland</a:t>
            </a:r>
            <a:endParaRPr lang="en-US" dirty="0"/>
          </a:p>
          <a:p>
            <a:pPr algn="l"/>
            <a:r>
              <a:rPr lang="en-US" dirty="0"/>
              <a:t>Gymnasiet </a:t>
            </a:r>
            <a:r>
              <a:rPr lang="en-US" dirty="0" err="1"/>
              <a:t>åk</a:t>
            </a:r>
            <a:r>
              <a:rPr lang="en-US" dirty="0"/>
              <a:t> 2</a:t>
            </a:r>
          </a:p>
          <a:p>
            <a:endParaRPr lang="en-US" dirty="0"/>
          </a:p>
        </p:txBody>
      </p:sp>
      <p:sp>
        <p:nvSpPr>
          <p:cNvPr id="4" name="Rektangel 3"/>
          <p:cNvSpPr/>
          <p:nvPr/>
        </p:nvSpPr>
        <p:spPr>
          <a:xfrm>
            <a:off x="1259632" y="2181964"/>
            <a:ext cx="6840760" cy="1323439"/>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400" b="1" i="0" u="none" strike="noStrike" kern="0" cap="none" spc="0" normalizeH="0" baseline="0" noProof="0" dirty="0">
                <a:ln>
                  <a:noFill/>
                </a:ln>
                <a:solidFill>
                  <a:prstClr val="black"/>
                </a:solidFill>
                <a:effectLst/>
                <a:uLnTx/>
                <a:uFillTx/>
                <a:latin typeface="Calibri"/>
                <a:ea typeface="+mj-ea"/>
                <a:cs typeface="+mj-cs"/>
              </a:rPr>
              <a:t>Elevers drogvanor </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a:noFill/>
                </a:ln>
                <a:solidFill>
                  <a:prstClr val="black"/>
                </a:solidFill>
                <a:effectLst/>
                <a:uLnTx/>
                <a:uFillTx/>
                <a:latin typeface="Calibri"/>
                <a:ea typeface="+mj-ea"/>
                <a:cs typeface="+mj-cs"/>
              </a:rPr>
              <a:t>läsår 2015/2016</a:t>
            </a:r>
            <a:endParaRPr kumimoji="0" lang="sv-SE" sz="1800" b="1"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51411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a:t>Program på </a:t>
            </a:r>
            <a:r>
              <a:rPr lang="en-US" sz="2600" b="1" dirty="0" err="1"/>
              <a:t>gymnasiet</a:t>
            </a:r>
            <a:r>
              <a:rPr lang="en-US" sz="2600" b="1" dirty="0"/>
              <a:t> </a:t>
            </a:r>
            <a:br>
              <a:rPr lang="en-US" sz="2600" dirty="0"/>
            </a:br>
            <a:r>
              <a:rPr lang="en-US" sz="1600" dirty="0" err="1"/>
              <a:t>Värmland</a:t>
            </a:r>
            <a:r>
              <a:rPr lang="en-US" sz="1600" dirty="0"/>
              <a:t>, 2015/2016</a:t>
            </a:r>
            <a:br>
              <a:rPr lang="en-US" sz="1600" dirty="0"/>
            </a:br>
            <a:r>
              <a:rPr lang="en-US" sz="1600" dirty="0"/>
              <a:t>(N=1791)</a:t>
            </a:r>
          </a:p>
        </p:txBody>
      </p:sp>
      <p:graphicFrame>
        <p:nvGraphicFramePr>
          <p:cNvPr id="3" name="ChartObject"/>
          <p:cNvGraphicFramePr/>
          <p:nvPr>
            <p:extLst>
              <p:ext uri="{D42A27DB-BD31-4B8C-83A1-F6EECF244321}">
                <p14:modId xmlns:p14="http://schemas.microsoft.com/office/powerpoint/2010/main" val="595796822"/>
              </p:ext>
            </p:extLst>
          </p:nvPr>
        </p:nvGraphicFramePr>
        <p:xfrm>
          <a:off x="251520" y="1268760"/>
          <a:ext cx="8280920" cy="504056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b="1" dirty="0"/>
              <a:t>Röker du? </a:t>
            </a:r>
            <a:br>
              <a:rPr lang="en-US" sz="2600" dirty="0"/>
            </a:br>
            <a:r>
              <a:rPr lang="en-US" sz="1800" dirty="0"/>
              <a:t>gymnasiet åk 2, Värmland, 2015/2016</a:t>
            </a:r>
            <a:br>
              <a:rPr lang="en-US" sz="1800" dirty="0"/>
            </a:br>
            <a:r>
              <a:rPr lang="en-US" sz="1800" dirty="0"/>
              <a:t> (N=1797)</a:t>
            </a:r>
          </a:p>
        </p:txBody>
      </p:sp>
      <p:graphicFrame>
        <p:nvGraphicFramePr>
          <p:cNvPr id="3" name="ChartObject"/>
          <p:cNvGraphicFramePr/>
          <p:nvPr>
            <p:extLst>
              <p:ext uri="{D42A27DB-BD31-4B8C-83A1-F6EECF244321}">
                <p14:modId xmlns:p14="http://schemas.microsoft.com/office/powerpoint/2010/main" val="1973191303"/>
              </p:ext>
            </p:extLst>
          </p:nvPr>
        </p:nvGraphicFramePr>
        <p:xfrm>
          <a:off x="683568" y="1371600"/>
          <a:ext cx="7704856" cy="50097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b="1" dirty="0"/>
              <a:t>Vill du sluta </a:t>
            </a:r>
            <a:r>
              <a:rPr lang="en-US" sz="2600" b="1" dirty="0" err="1"/>
              <a:t>röka</a:t>
            </a:r>
            <a:r>
              <a:rPr lang="en-US" sz="2600" b="1" dirty="0"/>
              <a:t>?</a:t>
            </a:r>
            <a:br>
              <a:rPr lang="en-US" sz="2600" dirty="0"/>
            </a:br>
            <a:r>
              <a:rPr lang="en-US" sz="1600" dirty="0"/>
              <a:t>gymnasiet åk 2, Värmland, 2015/2016</a:t>
            </a:r>
            <a:br>
              <a:rPr lang="en-US" sz="1600" dirty="0"/>
            </a:br>
            <a:r>
              <a:rPr lang="en-US" sz="1600" dirty="0"/>
              <a:t>(N=403)</a:t>
            </a:r>
          </a:p>
        </p:txBody>
      </p:sp>
      <p:graphicFrame>
        <p:nvGraphicFramePr>
          <p:cNvPr id="3" name="ChartObject"/>
          <p:cNvGraphicFramePr/>
          <p:nvPr>
            <p:extLst>
              <p:ext uri="{D42A27DB-BD31-4B8C-83A1-F6EECF244321}">
                <p14:modId xmlns:p14="http://schemas.microsoft.com/office/powerpoint/2010/main" val="1605080427"/>
              </p:ext>
            </p:extLst>
          </p:nvPr>
        </p:nvGraphicFramePr>
        <p:xfrm>
          <a:off x="971600" y="1371600"/>
          <a:ext cx="7272808" cy="50097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a:t>Hur får du vanligen tag på cigaretter? </a:t>
            </a:r>
            <a:br>
              <a:rPr lang="en-US" sz="2600" dirty="0"/>
            </a:br>
            <a:r>
              <a:rPr lang="en-US" sz="1600" dirty="0"/>
              <a:t>gymnasiet åk 2, Värmland, 2015/2016</a:t>
            </a:r>
            <a:br>
              <a:rPr lang="en-US" sz="1600" dirty="0"/>
            </a:br>
            <a:r>
              <a:rPr lang="en-US" sz="1600" dirty="0"/>
              <a:t>(N=404)</a:t>
            </a:r>
          </a:p>
        </p:txBody>
      </p:sp>
      <p:graphicFrame>
        <p:nvGraphicFramePr>
          <p:cNvPr id="3" name="ChartObject"/>
          <p:cNvGraphicFramePr/>
          <p:nvPr>
            <p:extLst>
              <p:ext uri="{D42A27DB-BD31-4B8C-83A1-F6EECF244321}">
                <p14:modId xmlns:p14="http://schemas.microsoft.com/office/powerpoint/2010/main" val="157412807"/>
              </p:ext>
            </p:extLst>
          </p:nvPr>
        </p:nvGraphicFramePr>
        <p:xfrm>
          <a:off x="395536" y="1371600"/>
          <a:ext cx="8280920" cy="472169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b="1" dirty="0"/>
              <a:t>Har du använt e-cigaretter någon gång? </a:t>
            </a:r>
            <a:br>
              <a:rPr lang="en-US" sz="2600" dirty="0"/>
            </a:br>
            <a:r>
              <a:rPr lang="en-US" sz="1800" dirty="0"/>
              <a:t>gymnasiet åk 2, Värmland, 2015/2016</a:t>
            </a:r>
            <a:br>
              <a:rPr lang="en-US" sz="1800" dirty="0"/>
            </a:br>
            <a:r>
              <a:rPr lang="en-US" sz="1800" dirty="0"/>
              <a:t>(N=1798)</a:t>
            </a:r>
          </a:p>
        </p:txBody>
      </p:sp>
      <p:graphicFrame>
        <p:nvGraphicFramePr>
          <p:cNvPr id="3" name="ChartObject"/>
          <p:cNvGraphicFramePr/>
          <p:nvPr>
            <p:extLst>
              <p:ext uri="{D42A27DB-BD31-4B8C-83A1-F6EECF244321}">
                <p14:modId xmlns:p14="http://schemas.microsoft.com/office/powerpoint/2010/main" val="4236367956"/>
              </p:ext>
            </p:extLst>
          </p:nvPr>
        </p:nvGraphicFramePr>
        <p:xfrm>
          <a:off x="467544" y="1371600"/>
          <a:ext cx="7992888" cy="49377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b="1" dirty="0"/>
              <a:t>Har du rökt vattenpipa någon gång? </a:t>
            </a:r>
            <a:br>
              <a:rPr lang="en-US" sz="2600" dirty="0"/>
            </a:br>
            <a:r>
              <a:rPr lang="en-US" sz="1800" dirty="0"/>
              <a:t>gymnasiet åk 2, Värmland, 2015/2016</a:t>
            </a:r>
            <a:br>
              <a:rPr lang="en-US" sz="1800" dirty="0"/>
            </a:br>
            <a:r>
              <a:rPr lang="en-US" sz="1800" dirty="0"/>
              <a:t>(N=1795)</a:t>
            </a:r>
          </a:p>
        </p:txBody>
      </p:sp>
      <p:graphicFrame>
        <p:nvGraphicFramePr>
          <p:cNvPr id="3" name="ChartObject"/>
          <p:cNvGraphicFramePr/>
          <p:nvPr>
            <p:extLst>
              <p:ext uri="{D42A27DB-BD31-4B8C-83A1-F6EECF244321}">
                <p14:modId xmlns:p14="http://schemas.microsoft.com/office/powerpoint/2010/main" val="1258097031"/>
              </p:ext>
            </p:extLst>
          </p:nvPr>
        </p:nvGraphicFramePr>
        <p:xfrm>
          <a:off x="611560" y="1371600"/>
          <a:ext cx="7848872" cy="50097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a:t>Snusar du? </a:t>
            </a:r>
            <a:br>
              <a:rPr lang="en-US" sz="2600" dirty="0"/>
            </a:br>
            <a:r>
              <a:rPr lang="en-US" sz="1800" dirty="0"/>
              <a:t>gymnasiet åk 2, Värmland, 2015/2016</a:t>
            </a:r>
            <a:br>
              <a:rPr lang="en-US" sz="1800" dirty="0"/>
            </a:br>
            <a:r>
              <a:rPr lang="en-US" sz="1800" dirty="0"/>
              <a:t>(N=1800)</a:t>
            </a:r>
          </a:p>
        </p:txBody>
      </p:sp>
      <p:graphicFrame>
        <p:nvGraphicFramePr>
          <p:cNvPr id="3" name="ChartObject"/>
          <p:cNvGraphicFramePr/>
          <p:nvPr>
            <p:extLst>
              <p:ext uri="{D42A27DB-BD31-4B8C-83A1-F6EECF244321}">
                <p14:modId xmlns:p14="http://schemas.microsoft.com/office/powerpoint/2010/main" val="3449499658"/>
              </p:ext>
            </p:extLst>
          </p:nvPr>
        </p:nvGraphicFramePr>
        <p:xfrm>
          <a:off x="395536" y="1371600"/>
          <a:ext cx="8136904" cy="47937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a:t>Vill du sluta snusa? </a:t>
            </a:r>
            <a:br>
              <a:rPr lang="en-US" sz="2600" dirty="0"/>
            </a:br>
            <a:r>
              <a:rPr lang="en-US" sz="1800" dirty="0"/>
              <a:t>gymnasiet åk 2, Värmland, 2015/2016</a:t>
            </a:r>
            <a:br>
              <a:rPr lang="en-US" sz="1800" dirty="0"/>
            </a:br>
            <a:r>
              <a:rPr lang="en-US" sz="1800" dirty="0"/>
              <a:t>(N=292)</a:t>
            </a:r>
          </a:p>
        </p:txBody>
      </p:sp>
      <p:graphicFrame>
        <p:nvGraphicFramePr>
          <p:cNvPr id="3" name="ChartObject"/>
          <p:cNvGraphicFramePr/>
          <p:nvPr>
            <p:extLst>
              <p:ext uri="{D42A27DB-BD31-4B8C-83A1-F6EECF244321}">
                <p14:modId xmlns:p14="http://schemas.microsoft.com/office/powerpoint/2010/main" val="7156746"/>
              </p:ext>
            </p:extLst>
          </p:nvPr>
        </p:nvGraphicFramePr>
        <p:xfrm>
          <a:off x="1403648" y="1371600"/>
          <a:ext cx="6480720" cy="472169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b="1" dirty="0"/>
              <a:t>Hur får du vanligen tag på snus? </a:t>
            </a:r>
            <a:br>
              <a:rPr lang="en-US" sz="2600" dirty="0"/>
            </a:br>
            <a:r>
              <a:rPr lang="en-US" sz="1800" dirty="0"/>
              <a:t>gymnasiet åk 2, Värmland, 2015/2016</a:t>
            </a:r>
            <a:br>
              <a:rPr lang="en-US" sz="1800" dirty="0"/>
            </a:br>
            <a:r>
              <a:rPr lang="en-US" sz="1800" dirty="0"/>
              <a:t>(N=290)</a:t>
            </a:r>
          </a:p>
        </p:txBody>
      </p:sp>
      <p:graphicFrame>
        <p:nvGraphicFramePr>
          <p:cNvPr id="3" name="ChartObject"/>
          <p:cNvGraphicFramePr/>
          <p:nvPr>
            <p:extLst>
              <p:ext uri="{D42A27DB-BD31-4B8C-83A1-F6EECF244321}">
                <p14:modId xmlns:p14="http://schemas.microsoft.com/office/powerpoint/2010/main" val="3518611369"/>
              </p:ext>
            </p:extLst>
          </p:nvPr>
        </p:nvGraphicFramePr>
        <p:xfrm>
          <a:off x="971600" y="1371600"/>
          <a:ext cx="7128792" cy="472169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600" b="1" dirty="0"/>
              <a:t>Hur ofta brukar du </a:t>
            </a:r>
            <a:r>
              <a:rPr lang="en-US" sz="2600" b="1" dirty="0" err="1"/>
              <a:t>dricka</a:t>
            </a:r>
            <a:r>
              <a:rPr lang="en-US" sz="2600" b="1" dirty="0"/>
              <a:t> </a:t>
            </a:r>
            <a:r>
              <a:rPr lang="en-US" sz="2600" b="1" dirty="0" err="1"/>
              <a:t>energidryck</a:t>
            </a:r>
            <a:r>
              <a:rPr lang="en-US" sz="2600" b="1" dirty="0"/>
              <a:t>?</a:t>
            </a:r>
            <a:br>
              <a:rPr lang="en-US" sz="2600" b="1" dirty="0"/>
            </a:br>
            <a:r>
              <a:rPr lang="en-US" sz="2000" i="1" dirty="0"/>
              <a:t>(Red Bull, Burn, Monster eller liknande)</a:t>
            </a:r>
            <a:br>
              <a:rPr lang="en-US" sz="2600" b="1" dirty="0"/>
            </a:br>
            <a:r>
              <a:rPr lang="en-US" sz="2000" dirty="0"/>
              <a:t>gymnasiet åk 2, Värmland, 2015/2016</a:t>
            </a:r>
            <a:br>
              <a:rPr lang="en-US" sz="2000" dirty="0"/>
            </a:br>
            <a:r>
              <a:rPr lang="en-US" sz="2000" dirty="0"/>
              <a:t>(N=1798)</a:t>
            </a:r>
          </a:p>
        </p:txBody>
      </p:sp>
      <p:graphicFrame>
        <p:nvGraphicFramePr>
          <p:cNvPr id="3" name="ChartObject"/>
          <p:cNvGraphicFramePr/>
          <p:nvPr>
            <p:extLst>
              <p:ext uri="{D42A27DB-BD31-4B8C-83A1-F6EECF244321}">
                <p14:modId xmlns:p14="http://schemas.microsoft.com/office/powerpoint/2010/main" val="2766608806"/>
              </p:ext>
            </p:extLst>
          </p:nvPr>
        </p:nvGraphicFramePr>
        <p:xfrm>
          <a:off x="683568" y="1371600"/>
          <a:ext cx="7848872" cy="486571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b="1" dirty="0"/>
              <a:t>Drogvaneundersökningen ska bidra med aktuellt kunskapsunderlag</a:t>
            </a:r>
          </a:p>
        </p:txBody>
      </p:sp>
      <p:sp>
        <p:nvSpPr>
          <p:cNvPr id="3" name="Platshållare för innehåll 2"/>
          <p:cNvSpPr>
            <a:spLocks noGrp="1"/>
          </p:cNvSpPr>
          <p:nvPr>
            <p:ph idx="4294967295"/>
          </p:nvPr>
        </p:nvSpPr>
        <p:spPr>
          <a:xfrm>
            <a:off x="457200" y="1600200"/>
            <a:ext cx="7772400" cy="4525963"/>
          </a:xfrm>
        </p:spPr>
        <p:txBody>
          <a:bodyPr>
            <a:normAutofit/>
          </a:bodyPr>
          <a:lstStyle/>
          <a:p>
            <a:pPr lvl="0"/>
            <a:endParaRPr lang="sv-SE" sz="800" dirty="0"/>
          </a:p>
          <a:p>
            <a:pPr lvl="0"/>
            <a:r>
              <a:rPr lang="sv-SE" sz="2800" dirty="0"/>
              <a:t>över attityder till droger och drogvanor</a:t>
            </a:r>
          </a:p>
          <a:p>
            <a:pPr lvl="0"/>
            <a:r>
              <a:rPr lang="sv-SE" sz="2800" dirty="0"/>
              <a:t>för planering och beslut av främjande och förebyggande ANDT-insatser</a:t>
            </a:r>
          </a:p>
          <a:p>
            <a:pPr lvl="0"/>
            <a:endParaRPr lang="sv-SE" sz="800" dirty="0"/>
          </a:p>
          <a:p>
            <a:r>
              <a:rPr lang="sv-SE" sz="2800" dirty="0">
                <a:ea typeface="Times New Roman"/>
              </a:rPr>
              <a:t>för jämförelser på olika nivåer</a:t>
            </a:r>
          </a:p>
          <a:p>
            <a:endParaRPr lang="sv-SE" sz="800" dirty="0">
              <a:ea typeface="Times New Roman"/>
            </a:endParaRPr>
          </a:p>
          <a:p>
            <a:pPr lvl="0"/>
            <a:r>
              <a:rPr lang="sv-SE" sz="2800" dirty="0"/>
              <a:t>för att över tid kunna följa utvecklingen av ungdomars attityd till och bruk av ANDT </a:t>
            </a:r>
          </a:p>
          <a:p>
            <a:pPr lvl="0"/>
            <a:endParaRPr lang="sv-SE" sz="800" dirty="0"/>
          </a:p>
          <a:p>
            <a:pPr lvl="0"/>
            <a:r>
              <a:rPr lang="sv-SE" sz="2800" dirty="0"/>
              <a:t>för uppföljning och utvärdering av insatser</a:t>
            </a:r>
          </a:p>
          <a:p>
            <a:pPr lvl="0"/>
            <a:endParaRPr lang="sv-SE" sz="800" dirty="0"/>
          </a:p>
          <a:p>
            <a:pPr marL="0" lvl="0" indent="0">
              <a:buNone/>
            </a:pPr>
            <a:endParaRPr lang="sv-SE" dirty="0"/>
          </a:p>
          <a:p>
            <a:endParaRPr lang="sv-SE" dirty="0"/>
          </a:p>
        </p:txBody>
      </p:sp>
    </p:spTree>
    <p:extLst>
      <p:ext uri="{BB962C8B-B14F-4D97-AF65-F5344CB8AC3E}">
        <p14:creationId xmlns:p14="http://schemas.microsoft.com/office/powerpoint/2010/main" val="33217207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b="1" dirty="0"/>
              <a:t>Har du ätit kosttillskott någon gång?</a:t>
            </a:r>
            <a:br>
              <a:rPr lang="en-US" sz="2600" dirty="0"/>
            </a:br>
            <a:r>
              <a:rPr lang="en-US" sz="1800" dirty="0"/>
              <a:t>gymnasiet åk 2, Värmland, 2015/2016</a:t>
            </a:r>
            <a:br>
              <a:rPr lang="en-US" sz="1800" dirty="0"/>
            </a:br>
            <a:r>
              <a:rPr lang="en-US" sz="1800" dirty="0"/>
              <a:t>(N=1789)</a:t>
            </a:r>
          </a:p>
        </p:txBody>
      </p:sp>
      <p:graphicFrame>
        <p:nvGraphicFramePr>
          <p:cNvPr id="3" name="ChartObject"/>
          <p:cNvGraphicFramePr/>
          <p:nvPr>
            <p:extLst>
              <p:ext uri="{D42A27DB-BD31-4B8C-83A1-F6EECF244321}">
                <p14:modId xmlns:p14="http://schemas.microsoft.com/office/powerpoint/2010/main" val="1081619856"/>
              </p:ext>
            </p:extLst>
          </p:nvPr>
        </p:nvGraphicFramePr>
        <p:xfrm>
          <a:off x="323528" y="1124744"/>
          <a:ext cx="8568952" cy="518457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a:t>Har du någon gång druckit alkohol?</a:t>
            </a:r>
            <a:br>
              <a:rPr lang="en-US" sz="2600" dirty="0"/>
            </a:br>
            <a:r>
              <a:rPr lang="en-US" sz="1800" dirty="0"/>
              <a:t>gymnasiet åk 2, Värmland, 2015/2016</a:t>
            </a:r>
            <a:br>
              <a:rPr lang="en-US" sz="1800" dirty="0"/>
            </a:br>
            <a:r>
              <a:rPr lang="en-US" sz="1800" dirty="0"/>
              <a:t> (N=1795)</a:t>
            </a:r>
          </a:p>
        </p:txBody>
      </p:sp>
      <p:graphicFrame>
        <p:nvGraphicFramePr>
          <p:cNvPr id="3" name="ChartObject"/>
          <p:cNvGraphicFramePr/>
          <p:nvPr>
            <p:extLst>
              <p:ext uri="{D42A27DB-BD31-4B8C-83A1-F6EECF244321}">
                <p14:modId xmlns:p14="http://schemas.microsoft.com/office/powerpoint/2010/main" val="310575014"/>
              </p:ext>
            </p:extLst>
          </p:nvPr>
        </p:nvGraphicFramePr>
        <p:xfrm>
          <a:off x="683568" y="1371600"/>
          <a:ext cx="7632848" cy="457768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b="1" dirty="0"/>
              <a:t>Hur ofta </a:t>
            </a:r>
            <a:r>
              <a:rPr lang="en-US" sz="2600" b="1" dirty="0" err="1"/>
              <a:t>har</a:t>
            </a:r>
            <a:r>
              <a:rPr lang="en-US" sz="2600" b="1" dirty="0"/>
              <a:t> du druckit alkohol? </a:t>
            </a:r>
            <a:br>
              <a:rPr lang="en-US" sz="2600" dirty="0"/>
            </a:br>
            <a:r>
              <a:rPr lang="en-US" sz="1800" dirty="0"/>
              <a:t>gymnasiet åk 2, Värmland, 2015/2016</a:t>
            </a:r>
            <a:br>
              <a:rPr lang="en-US" sz="1800" dirty="0"/>
            </a:br>
            <a:r>
              <a:rPr lang="en-US" sz="1800" dirty="0"/>
              <a:t>(N=1273)</a:t>
            </a:r>
          </a:p>
        </p:txBody>
      </p:sp>
      <p:graphicFrame>
        <p:nvGraphicFramePr>
          <p:cNvPr id="3" name="ChartObject"/>
          <p:cNvGraphicFramePr/>
          <p:nvPr>
            <p:extLst>
              <p:ext uri="{D42A27DB-BD31-4B8C-83A1-F6EECF244321}">
                <p14:modId xmlns:p14="http://schemas.microsoft.com/office/powerpoint/2010/main" val="4041509843"/>
              </p:ext>
            </p:extLst>
          </p:nvPr>
        </p:nvGraphicFramePr>
        <p:xfrm>
          <a:off x="1043608" y="1371600"/>
          <a:ext cx="7128792" cy="47937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dirty="0"/>
              <a:t>Hur ofta </a:t>
            </a:r>
            <a:r>
              <a:rPr lang="en-US" sz="2700" b="1" dirty="0" err="1"/>
              <a:t>har</a:t>
            </a:r>
            <a:r>
              <a:rPr lang="en-US" sz="2700" b="1" dirty="0"/>
              <a:t> du druckit så mycket alkohol att du känt dig berusad? </a:t>
            </a:r>
            <a:br>
              <a:rPr lang="en-US" sz="2600" b="1" dirty="0"/>
            </a:br>
            <a:r>
              <a:rPr lang="en-US" sz="2000" dirty="0"/>
              <a:t>gymnasiet åk 2, Värmland, 2015/2016</a:t>
            </a:r>
            <a:br>
              <a:rPr lang="en-US" sz="2600" b="1" dirty="0"/>
            </a:br>
            <a:r>
              <a:rPr lang="en-US" sz="2000" dirty="0"/>
              <a:t>(N=1270)</a:t>
            </a:r>
          </a:p>
        </p:txBody>
      </p:sp>
      <p:graphicFrame>
        <p:nvGraphicFramePr>
          <p:cNvPr id="3" name="ChartObject"/>
          <p:cNvGraphicFramePr/>
          <p:nvPr>
            <p:extLst>
              <p:ext uri="{D42A27DB-BD31-4B8C-83A1-F6EECF244321}">
                <p14:modId xmlns:p14="http://schemas.microsoft.com/office/powerpoint/2010/main" val="9938886"/>
              </p:ext>
            </p:extLst>
          </p:nvPr>
        </p:nvGraphicFramePr>
        <p:xfrm>
          <a:off x="539552" y="1371600"/>
          <a:ext cx="7704856" cy="472169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sz="2600" b="1" dirty="0"/>
              <a:t>Har varit med om följande i samband med att ha druckit alkohol</a:t>
            </a:r>
            <a:br>
              <a:rPr lang="sv-SE" sz="3600" b="1" dirty="0"/>
            </a:br>
            <a:r>
              <a:rPr lang="sv-SE" sz="1800" dirty="0"/>
              <a:t>gymnasiet åk 2, Värmland, 2015/2016</a:t>
            </a:r>
            <a:br>
              <a:rPr lang="sv-SE" sz="1800" dirty="0"/>
            </a:br>
            <a:r>
              <a:rPr lang="sv-SE" sz="1800" dirty="0"/>
              <a:t>(N=1265)</a:t>
            </a:r>
          </a:p>
        </p:txBody>
      </p:sp>
      <p:graphicFrame>
        <p:nvGraphicFramePr>
          <p:cNvPr id="3" name="Diagram 2"/>
          <p:cNvGraphicFramePr>
            <a:graphicFrameLocks/>
          </p:cNvGraphicFramePr>
          <p:nvPr>
            <p:extLst>
              <p:ext uri="{D42A27DB-BD31-4B8C-83A1-F6EECF244321}">
                <p14:modId xmlns:p14="http://schemas.microsoft.com/office/powerpoint/2010/main" val="3734169670"/>
              </p:ext>
            </p:extLst>
          </p:nvPr>
        </p:nvGraphicFramePr>
        <p:xfrm>
          <a:off x="107504" y="1772816"/>
          <a:ext cx="8856984" cy="44644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666773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08912" cy="1143000"/>
          </a:xfrm>
        </p:spPr>
        <p:txBody>
          <a:bodyPr>
            <a:normAutofit fontScale="90000"/>
          </a:bodyPr>
          <a:lstStyle/>
          <a:p>
            <a:r>
              <a:rPr lang="en-US" sz="2600" b="1" dirty="0"/>
              <a:t>Senaste gången du drack alkohol, hur </a:t>
            </a:r>
            <a:r>
              <a:rPr lang="en-US" sz="2600" b="1" dirty="0" err="1"/>
              <a:t>fick</a:t>
            </a:r>
            <a:r>
              <a:rPr lang="en-US" sz="2600" b="1" dirty="0"/>
              <a:t> du tag </a:t>
            </a:r>
            <a:r>
              <a:rPr lang="en-US" sz="2600" b="1" dirty="0" err="1"/>
              <a:t>på</a:t>
            </a:r>
            <a:r>
              <a:rPr lang="en-US" sz="2600" b="1" dirty="0"/>
              <a:t> det? </a:t>
            </a:r>
            <a:br>
              <a:rPr lang="en-US" sz="2700" b="1" dirty="0"/>
            </a:br>
            <a:r>
              <a:rPr lang="en-US" sz="1800" dirty="0"/>
              <a:t>gymnasiet åk 2, Värmland, 2015/2016</a:t>
            </a:r>
            <a:br>
              <a:rPr lang="en-US" sz="1800" dirty="0"/>
            </a:br>
            <a:r>
              <a:rPr lang="en-US" sz="1800" dirty="0"/>
              <a:t>(N=1264)</a:t>
            </a:r>
          </a:p>
        </p:txBody>
      </p:sp>
      <p:graphicFrame>
        <p:nvGraphicFramePr>
          <p:cNvPr id="3" name="ChartObject"/>
          <p:cNvGraphicFramePr/>
          <p:nvPr>
            <p:extLst>
              <p:ext uri="{D42A27DB-BD31-4B8C-83A1-F6EECF244321}">
                <p14:modId xmlns:p14="http://schemas.microsoft.com/office/powerpoint/2010/main" val="499386727"/>
              </p:ext>
            </p:extLst>
          </p:nvPr>
        </p:nvGraphicFramePr>
        <p:xfrm>
          <a:off x="323528" y="1371600"/>
          <a:ext cx="8208912" cy="49377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a:t>Har du sniffat/boffat någon gång? </a:t>
            </a:r>
            <a:br>
              <a:rPr lang="en-US" sz="2600" b="1" dirty="0"/>
            </a:br>
            <a:r>
              <a:rPr lang="en-US" sz="1800" dirty="0"/>
              <a:t>gymnasiet åk 2, Värmland, 2015/2016</a:t>
            </a:r>
            <a:br>
              <a:rPr lang="en-US" sz="1800" dirty="0"/>
            </a:br>
            <a:r>
              <a:rPr lang="en-US" sz="1800" dirty="0"/>
              <a:t>(N=1797)</a:t>
            </a:r>
          </a:p>
        </p:txBody>
      </p:sp>
      <p:graphicFrame>
        <p:nvGraphicFramePr>
          <p:cNvPr id="3" name="ChartObject"/>
          <p:cNvGraphicFramePr/>
          <p:nvPr>
            <p:extLst>
              <p:ext uri="{D42A27DB-BD31-4B8C-83A1-F6EECF244321}">
                <p14:modId xmlns:p14="http://schemas.microsoft.com/office/powerpoint/2010/main" val="2042045527"/>
              </p:ext>
            </p:extLst>
          </p:nvPr>
        </p:nvGraphicFramePr>
        <p:xfrm>
          <a:off x="1187624" y="1340768"/>
          <a:ext cx="6840760" cy="47525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Aft>
                <a:spcPts val="600"/>
              </a:spcAft>
            </a:pPr>
            <a:r>
              <a:rPr lang="en-US" sz="2600" b="1" dirty="0"/>
              <a:t>Har blivit erbjuden att prova eller köpa narkotika</a:t>
            </a:r>
            <a:br>
              <a:rPr lang="en-US" sz="2600" b="1" dirty="0"/>
            </a:br>
            <a:r>
              <a:rPr lang="en-US" sz="1800" dirty="0"/>
              <a:t>gymnasiet åk 2, Värmland, 2015/2016</a:t>
            </a:r>
            <a:br>
              <a:rPr lang="en-US" sz="1800" dirty="0"/>
            </a:br>
            <a:r>
              <a:rPr lang="en-US" sz="1800" dirty="0"/>
              <a:t>(N=1795)</a:t>
            </a:r>
          </a:p>
        </p:txBody>
      </p:sp>
      <p:graphicFrame>
        <p:nvGraphicFramePr>
          <p:cNvPr id="3" name="ChartObject"/>
          <p:cNvGraphicFramePr/>
          <p:nvPr>
            <p:extLst>
              <p:ext uri="{D42A27DB-BD31-4B8C-83A1-F6EECF244321}">
                <p14:modId xmlns:p14="http://schemas.microsoft.com/office/powerpoint/2010/main" val="69277593"/>
              </p:ext>
            </p:extLst>
          </p:nvPr>
        </p:nvGraphicFramePr>
        <p:xfrm>
          <a:off x="1835696" y="1556792"/>
          <a:ext cx="5400600" cy="47525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a:t>Om jag blir erbjuden narkotika säger jag...</a:t>
            </a:r>
            <a:br>
              <a:rPr lang="en-US" sz="2600" dirty="0"/>
            </a:br>
            <a:r>
              <a:rPr lang="en-US" sz="1800" dirty="0"/>
              <a:t>gymnasiet åk 2, Värmland, 2015/2016</a:t>
            </a:r>
            <a:br>
              <a:rPr lang="en-US" sz="1800" dirty="0"/>
            </a:br>
            <a:r>
              <a:rPr lang="en-US" sz="1800" dirty="0"/>
              <a:t>(N=1795)</a:t>
            </a:r>
          </a:p>
        </p:txBody>
      </p:sp>
      <p:graphicFrame>
        <p:nvGraphicFramePr>
          <p:cNvPr id="3" name="ChartObject"/>
          <p:cNvGraphicFramePr/>
          <p:nvPr>
            <p:extLst>
              <p:ext uri="{D42A27DB-BD31-4B8C-83A1-F6EECF244321}">
                <p14:modId xmlns:p14="http://schemas.microsoft.com/office/powerpoint/2010/main" val="465464969"/>
              </p:ext>
            </p:extLst>
          </p:nvPr>
        </p:nvGraphicFramePr>
        <p:xfrm>
          <a:off x="755576" y="1371600"/>
          <a:ext cx="7632848" cy="49377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a:t>Var sätter du gränsen när det gäller cannabis? </a:t>
            </a:r>
            <a:br>
              <a:rPr lang="en-US" sz="2600" b="1" dirty="0"/>
            </a:br>
            <a:r>
              <a:rPr lang="en-US" sz="1800" dirty="0"/>
              <a:t>gymnasiet åk 2, Värmland, 2015/2016</a:t>
            </a:r>
            <a:br>
              <a:rPr lang="en-US" sz="1800" dirty="0"/>
            </a:br>
            <a:r>
              <a:rPr lang="en-US" sz="1800" dirty="0"/>
              <a:t>(N=1793)</a:t>
            </a:r>
          </a:p>
        </p:txBody>
      </p:sp>
      <p:graphicFrame>
        <p:nvGraphicFramePr>
          <p:cNvPr id="3" name="ChartObject"/>
          <p:cNvGraphicFramePr/>
          <p:nvPr>
            <p:extLst>
              <p:ext uri="{D42A27DB-BD31-4B8C-83A1-F6EECF244321}">
                <p14:modId xmlns:p14="http://schemas.microsoft.com/office/powerpoint/2010/main" val="2254080691"/>
              </p:ext>
            </p:extLst>
          </p:nvPr>
        </p:nvGraphicFramePr>
        <p:xfrm>
          <a:off x="323528" y="1371600"/>
          <a:ext cx="7992888" cy="472169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b="1" dirty="0"/>
              <a:t>Samverkan i planering och genomförande</a:t>
            </a:r>
          </a:p>
        </p:txBody>
      </p:sp>
      <p:sp>
        <p:nvSpPr>
          <p:cNvPr id="3" name="Platshållare för innehåll 2"/>
          <p:cNvSpPr>
            <a:spLocks noGrp="1"/>
          </p:cNvSpPr>
          <p:nvPr>
            <p:ph idx="4294967295"/>
          </p:nvPr>
        </p:nvSpPr>
        <p:spPr>
          <a:xfrm>
            <a:off x="611560" y="1628800"/>
            <a:ext cx="8229600" cy="4525963"/>
          </a:xfrm>
        </p:spPr>
        <p:txBody>
          <a:bodyPr>
            <a:normAutofit/>
          </a:bodyPr>
          <a:lstStyle/>
          <a:p>
            <a:pPr lvl="0"/>
            <a:endParaRPr lang="sv-SE" sz="800" dirty="0"/>
          </a:p>
          <a:p>
            <a:pPr lvl="0"/>
            <a:r>
              <a:rPr lang="sv-SE" sz="2800" dirty="0"/>
              <a:t>Kommuner, friskolor, länssamordnare för ANDT-frågor och Landstinget i Värmland samverkar i planering och genomförande av drogvaneundersökningen.</a:t>
            </a:r>
          </a:p>
          <a:p>
            <a:pPr lvl="0"/>
            <a:endParaRPr lang="sv-SE" sz="800" dirty="0"/>
          </a:p>
          <a:p>
            <a:pPr marL="0" lvl="0" indent="0">
              <a:buNone/>
            </a:pPr>
            <a:endParaRPr lang="sv-SE" dirty="0"/>
          </a:p>
          <a:p>
            <a:endParaRPr lang="sv-SE" dirty="0"/>
          </a:p>
        </p:txBody>
      </p:sp>
    </p:spTree>
    <p:extLst>
      <p:ext uri="{BB962C8B-B14F-4D97-AF65-F5344CB8AC3E}">
        <p14:creationId xmlns:p14="http://schemas.microsoft.com/office/powerpoint/2010/main" val="30925995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600" b="1" dirty="0"/>
              <a:t>“</a:t>
            </a:r>
            <a:r>
              <a:rPr lang="en-US" sz="2600" b="1" dirty="0" err="1"/>
              <a:t>Det</a:t>
            </a:r>
            <a:r>
              <a:rPr lang="en-US" sz="2600" b="1" dirty="0"/>
              <a:t> är upp till var och en om man vill </a:t>
            </a:r>
            <a:r>
              <a:rPr lang="en-US" sz="2600" b="1" dirty="0" err="1"/>
              <a:t>använda</a:t>
            </a:r>
            <a:r>
              <a:rPr lang="en-US" sz="2600" b="1" dirty="0"/>
              <a:t> cannabis” </a:t>
            </a:r>
            <a:br>
              <a:rPr lang="en-US" sz="2600" b="1" dirty="0"/>
            </a:br>
            <a:r>
              <a:rPr lang="en-US" sz="2000" dirty="0"/>
              <a:t>gymnasiet åk 2, Värmland, 2015/2016 </a:t>
            </a:r>
            <a:br>
              <a:rPr lang="en-US" sz="2000" dirty="0"/>
            </a:br>
            <a:r>
              <a:rPr lang="en-US" sz="2000" dirty="0"/>
              <a:t>(N=1783)</a:t>
            </a:r>
          </a:p>
        </p:txBody>
      </p:sp>
      <p:graphicFrame>
        <p:nvGraphicFramePr>
          <p:cNvPr id="3" name="ChartObject"/>
          <p:cNvGraphicFramePr/>
          <p:nvPr>
            <p:extLst>
              <p:ext uri="{D42A27DB-BD31-4B8C-83A1-F6EECF244321}">
                <p14:modId xmlns:p14="http://schemas.microsoft.com/office/powerpoint/2010/main" val="1416424920"/>
              </p:ext>
            </p:extLst>
          </p:nvPr>
        </p:nvGraphicFramePr>
        <p:xfrm>
          <a:off x="539552" y="1556791"/>
          <a:ext cx="7128792" cy="468777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a:t>Har </a:t>
            </a:r>
            <a:r>
              <a:rPr lang="en-US" sz="2600" b="1" dirty="0" err="1"/>
              <a:t>använt</a:t>
            </a:r>
            <a:r>
              <a:rPr lang="en-US" sz="2600" b="1" dirty="0"/>
              <a:t> narkotika </a:t>
            </a:r>
            <a:r>
              <a:rPr lang="en-US" sz="2600" i="1" dirty="0"/>
              <a:t>(utan läkarordination)</a:t>
            </a:r>
            <a:br>
              <a:rPr lang="en-US" sz="2600" b="1" dirty="0"/>
            </a:br>
            <a:r>
              <a:rPr lang="en-US" sz="1800" dirty="0"/>
              <a:t>gymnasiet åk 2, Värmland, 2015/2016</a:t>
            </a:r>
            <a:br>
              <a:rPr lang="en-US" sz="1800" dirty="0"/>
            </a:br>
            <a:r>
              <a:rPr lang="en-US" sz="1800" dirty="0"/>
              <a:t>(N=1796)</a:t>
            </a:r>
          </a:p>
        </p:txBody>
      </p:sp>
      <p:graphicFrame>
        <p:nvGraphicFramePr>
          <p:cNvPr id="3" name="ChartObject"/>
          <p:cNvGraphicFramePr/>
          <p:nvPr>
            <p:extLst>
              <p:ext uri="{D42A27DB-BD31-4B8C-83A1-F6EECF244321}">
                <p14:modId xmlns:p14="http://schemas.microsoft.com/office/powerpoint/2010/main" val="1257432922"/>
              </p:ext>
            </p:extLst>
          </p:nvPr>
        </p:nvGraphicFramePr>
        <p:xfrm>
          <a:off x="755576" y="1371600"/>
          <a:ext cx="7776864" cy="47937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a:t>Hur många gånger </a:t>
            </a:r>
            <a:r>
              <a:rPr lang="en-US" sz="2600" b="1" dirty="0" err="1"/>
              <a:t>har</a:t>
            </a:r>
            <a:r>
              <a:rPr lang="en-US" sz="2600" b="1" dirty="0"/>
              <a:t> du </a:t>
            </a:r>
            <a:r>
              <a:rPr lang="en-US" sz="2600" b="1" dirty="0" err="1"/>
              <a:t>använt</a:t>
            </a:r>
            <a:r>
              <a:rPr lang="en-US" sz="2600" b="1" dirty="0"/>
              <a:t> cannabis?</a:t>
            </a:r>
            <a:br>
              <a:rPr lang="en-US" sz="2600" dirty="0"/>
            </a:br>
            <a:r>
              <a:rPr lang="en-US" sz="1800" dirty="0"/>
              <a:t>gymnasiet åk 2, Värmland, 2015/2016</a:t>
            </a:r>
            <a:br>
              <a:rPr lang="en-US" sz="1800" dirty="0"/>
            </a:br>
            <a:r>
              <a:rPr lang="en-US" sz="1800" dirty="0"/>
              <a:t>(N=156) </a:t>
            </a:r>
          </a:p>
        </p:txBody>
      </p:sp>
      <p:graphicFrame>
        <p:nvGraphicFramePr>
          <p:cNvPr id="3" name="ChartObject"/>
          <p:cNvGraphicFramePr/>
          <p:nvPr>
            <p:extLst>
              <p:ext uri="{D42A27DB-BD31-4B8C-83A1-F6EECF244321}">
                <p14:modId xmlns:p14="http://schemas.microsoft.com/office/powerpoint/2010/main" val="1925416054"/>
              </p:ext>
            </p:extLst>
          </p:nvPr>
        </p:nvGraphicFramePr>
        <p:xfrm>
          <a:off x="971600" y="1371600"/>
          <a:ext cx="7344816" cy="47937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600" b="1" dirty="0"/>
              <a:t>Hur många gånger </a:t>
            </a:r>
            <a:r>
              <a:rPr lang="en-US" sz="2600" b="1" dirty="0" err="1"/>
              <a:t>har</a:t>
            </a:r>
            <a:r>
              <a:rPr lang="en-US" sz="2600" b="1" dirty="0"/>
              <a:t> du använt annan narkotika </a:t>
            </a:r>
            <a:r>
              <a:rPr lang="en-US" sz="2600" b="1" dirty="0" err="1"/>
              <a:t>än</a:t>
            </a:r>
            <a:r>
              <a:rPr lang="en-US" sz="2600" b="1" dirty="0"/>
              <a:t> cannabis?</a:t>
            </a:r>
            <a:br>
              <a:rPr lang="en-US" sz="2600" dirty="0"/>
            </a:br>
            <a:r>
              <a:rPr lang="en-US" sz="2000" dirty="0"/>
              <a:t>gymnasiet åk 2, Värmland, 2015/2016</a:t>
            </a:r>
            <a:br>
              <a:rPr lang="en-US" sz="2000" dirty="0"/>
            </a:br>
            <a:r>
              <a:rPr lang="en-US" sz="2000" dirty="0"/>
              <a:t>(N=156)</a:t>
            </a:r>
          </a:p>
        </p:txBody>
      </p:sp>
      <p:graphicFrame>
        <p:nvGraphicFramePr>
          <p:cNvPr id="3" name="ChartObject"/>
          <p:cNvGraphicFramePr/>
          <p:nvPr>
            <p:extLst>
              <p:ext uri="{D42A27DB-BD31-4B8C-83A1-F6EECF244321}">
                <p14:modId xmlns:p14="http://schemas.microsoft.com/office/powerpoint/2010/main" val="3265218303"/>
              </p:ext>
            </p:extLst>
          </p:nvPr>
        </p:nvGraphicFramePr>
        <p:xfrm>
          <a:off x="755576" y="1556792"/>
          <a:ext cx="7560840" cy="446449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err="1"/>
              <a:t>Vilket</a:t>
            </a:r>
            <a:r>
              <a:rPr lang="en-US" sz="3100" b="1" dirty="0"/>
              <a:t>/</a:t>
            </a:r>
            <a:r>
              <a:rPr lang="en-US" sz="3100" b="1" dirty="0" err="1"/>
              <a:t>vilka</a:t>
            </a:r>
            <a:r>
              <a:rPr lang="en-US" sz="3100" b="1" dirty="0"/>
              <a:t> narkotika </a:t>
            </a:r>
            <a:r>
              <a:rPr lang="en-US" sz="3100" b="1" dirty="0" err="1"/>
              <a:t>har</a:t>
            </a:r>
            <a:r>
              <a:rPr lang="en-US" sz="3100" b="1" dirty="0"/>
              <a:t> du </a:t>
            </a:r>
            <a:r>
              <a:rPr lang="en-US" sz="3100" b="1" dirty="0" err="1"/>
              <a:t>använt</a:t>
            </a:r>
            <a:r>
              <a:rPr lang="en-US" sz="3100" b="1" dirty="0"/>
              <a:t>?</a:t>
            </a:r>
            <a:br>
              <a:rPr lang="en-US" sz="3100" b="1" dirty="0"/>
            </a:br>
            <a:r>
              <a:rPr lang="en-US" sz="2000" i="1" dirty="0" err="1"/>
              <a:t>Flera</a:t>
            </a:r>
            <a:r>
              <a:rPr lang="en-US" sz="2000" i="1" dirty="0"/>
              <a:t> </a:t>
            </a:r>
            <a:r>
              <a:rPr lang="en-US" sz="2000" i="1" dirty="0" err="1"/>
              <a:t>alternativ</a:t>
            </a:r>
            <a:r>
              <a:rPr lang="en-US" sz="2000" i="1" dirty="0"/>
              <a:t> </a:t>
            </a:r>
            <a:r>
              <a:rPr lang="en-US" sz="2000" i="1" dirty="0" err="1"/>
              <a:t>kan</a:t>
            </a:r>
            <a:r>
              <a:rPr lang="en-US" sz="2000" i="1" dirty="0"/>
              <a:t> </a:t>
            </a:r>
            <a:r>
              <a:rPr lang="en-US" sz="2000" i="1" dirty="0" err="1"/>
              <a:t>markeras</a:t>
            </a:r>
            <a:br>
              <a:rPr lang="en-US" sz="2600" dirty="0"/>
            </a:br>
            <a:r>
              <a:rPr lang="en-US" sz="2000" dirty="0"/>
              <a:t>gymnasiet åk 2, Värmland, 2015/2016</a:t>
            </a:r>
            <a:br>
              <a:rPr lang="en-US" sz="2000" dirty="0"/>
            </a:br>
            <a:r>
              <a:rPr lang="en-US" sz="2000" dirty="0"/>
              <a:t>(N=156)</a:t>
            </a:r>
          </a:p>
        </p:txBody>
      </p:sp>
      <p:graphicFrame>
        <p:nvGraphicFramePr>
          <p:cNvPr id="3" name="ChartObject"/>
          <p:cNvGraphicFramePr/>
          <p:nvPr>
            <p:extLst>
              <p:ext uri="{D42A27DB-BD31-4B8C-83A1-F6EECF244321}">
                <p14:modId xmlns:p14="http://schemas.microsoft.com/office/powerpoint/2010/main" val="2485185951"/>
              </p:ext>
            </p:extLst>
          </p:nvPr>
        </p:nvGraphicFramePr>
        <p:xfrm>
          <a:off x="395536" y="1556792"/>
          <a:ext cx="8424936" cy="45365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a:t>Från vem/vilka </a:t>
            </a:r>
            <a:r>
              <a:rPr lang="en-US" sz="2600" b="1" dirty="0" err="1"/>
              <a:t>har</a:t>
            </a:r>
            <a:r>
              <a:rPr lang="en-US" sz="2600" b="1" dirty="0"/>
              <a:t> du fått tag på narkotika?</a:t>
            </a:r>
            <a:br>
              <a:rPr lang="en-US" sz="2600" b="1" dirty="0"/>
            </a:br>
            <a:r>
              <a:rPr lang="en-US" sz="1800" dirty="0"/>
              <a:t>gymnasiet åk 2, Värmland, 2015/2016</a:t>
            </a:r>
            <a:br>
              <a:rPr lang="en-US" sz="1800" dirty="0"/>
            </a:br>
            <a:r>
              <a:rPr lang="en-US" sz="1800" dirty="0"/>
              <a:t>(N=151)</a:t>
            </a:r>
          </a:p>
        </p:txBody>
      </p:sp>
      <p:graphicFrame>
        <p:nvGraphicFramePr>
          <p:cNvPr id="3" name="ChartObject"/>
          <p:cNvGraphicFramePr/>
          <p:nvPr>
            <p:extLst>
              <p:ext uri="{D42A27DB-BD31-4B8C-83A1-F6EECF244321}">
                <p14:modId xmlns:p14="http://schemas.microsoft.com/office/powerpoint/2010/main" val="1686036437"/>
              </p:ext>
            </p:extLst>
          </p:nvPr>
        </p:nvGraphicFramePr>
        <p:xfrm>
          <a:off x="467544" y="1371600"/>
          <a:ext cx="8208912" cy="472169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600" b="1" dirty="0"/>
              <a:t>Om jag blir erbjuden anabola steroider säger jag... </a:t>
            </a:r>
            <a:br>
              <a:rPr lang="en-US" sz="2600" dirty="0"/>
            </a:br>
            <a:r>
              <a:rPr lang="en-US" sz="2000" dirty="0"/>
              <a:t>gymnasiet åk 2, Värmland, 2015/2016</a:t>
            </a:r>
            <a:br>
              <a:rPr lang="en-US" sz="2000" dirty="0"/>
            </a:br>
            <a:r>
              <a:rPr lang="en-US" sz="2000" dirty="0"/>
              <a:t>(N=1796)</a:t>
            </a:r>
          </a:p>
        </p:txBody>
      </p:sp>
      <p:graphicFrame>
        <p:nvGraphicFramePr>
          <p:cNvPr id="3" name="ChartObject"/>
          <p:cNvGraphicFramePr/>
          <p:nvPr>
            <p:extLst>
              <p:ext uri="{D42A27DB-BD31-4B8C-83A1-F6EECF244321}">
                <p14:modId xmlns:p14="http://schemas.microsoft.com/office/powerpoint/2010/main" val="3911343228"/>
              </p:ext>
            </p:extLst>
          </p:nvPr>
        </p:nvGraphicFramePr>
        <p:xfrm>
          <a:off x="971600" y="1371600"/>
          <a:ext cx="7344816" cy="47937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dirty="0"/>
              <a:t>Har använt anabola </a:t>
            </a:r>
            <a:r>
              <a:rPr lang="en-US" sz="2700" b="1" dirty="0" err="1"/>
              <a:t>steroider</a:t>
            </a:r>
            <a:r>
              <a:rPr lang="en-US" sz="2700" dirty="0"/>
              <a:t> </a:t>
            </a:r>
            <a:r>
              <a:rPr lang="en-US" sz="2600" i="1" dirty="0"/>
              <a:t>(</a:t>
            </a:r>
            <a:r>
              <a:rPr lang="en-US" sz="2600" i="1" dirty="0" err="1"/>
              <a:t>utan</a:t>
            </a:r>
            <a:r>
              <a:rPr lang="en-US" sz="2600" i="1" dirty="0"/>
              <a:t> </a:t>
            </a:r>
            <a:r>
              <a:rPr lang="en-US" sz="2600" i="1" dirty="0" err="1"/>
              <a:t>läkarordination</a:t>
            </a:r>
            <a:r>
              <a:rPr lang="en-US" sz="2600" i="1" dirty="0"/>
              <a:t>)</a:t>
            </a:r>
            <a:br>
              <a:rPr lang="en-US" sz="2600" dirty="0"/>
            </a:br>
            <a:r>
              <a:rPr lang="en-US" sz="1800" dirty="0"/>
              <a:t>gymnasiet åk 2, Värmland, 2015/2016</a:t>
            </a:r>
            <a:br>
              <a:rPr lang="en-US" sz="1800" dirty="0"/>
            </a:br>
            <a:r>
              <a:rPr lang="en-US" sz="1800" dirty="0"/>
              <a:t>(N=1796)</a:t>
            </a:r>
          </a:p>
        </p:txBody>
      </p:sp>
      <p:graphicFrame>
        <p:nvGraphicFramePr>
          <p:cNvPr id="3" name="ChartObject"/>
          <p:cNvGraphicFramePr/>
          <p:nvPr>
            <p:extLst>
              <p:ext uri="{D42A27DB-BD31-4B8C-83A1-F6EECF244321}">
                <p14:modId xmlns:p14="http://schemas.microsoft.com/office/powerpoint/2010/main" val="3729401110"/>
              </p:ext>
            </p:extLst>
          </p:nvPr>
        </p:nvGraphicFramePr>
        <p:xfrm>
          <a:off x="755576" y="1371600"/>
          <a:ext cx="7632848" cy="47937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600" b="1" dirty="0"/>
              <a:t>Hur stor risk är det </a:t>
            </a:r>
            <a:r>
              <a:rPr lang="en-US" sz="2600" b="1" dirty="0" err="1"/>
              <a:t>att</a:t>
            </a:r>
            <a:r>
              <a:rPr lang="en-US" sz="2600" b="1" dirty="0"/>
              <a:t> </a:t>
            </a:r>
            <a:r>
              <a:rPr lang="en-US" sz="2600" b="1" dirty="0" err="1"/>
              <a:t>människor</a:t>
            </a:r>
            <a:r>
              <a:rPr lang="en-US" sz="2600" b="1" dirty="0"/>
              <a:t> skadar sig </a:t>
            </a:r>
            <a:r>
              <a:rPr lang="en-US" sz="2600" b="1" dirty="0" err="1"/>
              <a:t>själva</a:t>
            </a:r>
            <a:r>
              <a:rPr lang="en-US" sz="2600" b="1" dirty="0"/>
              <a:t>, fysiskt eller på annat sätt, om de </a:t>
            </a:r>
            <a:r>
              <a:rPr lang="en-US" sz="2600" b="1" u="sng" dirty="0"/>
              <a:t>röker varje dag</a:t>
            </a:r>
            <a:r>
              <a:rPr lang="en-US" sz="2600" b="1" dirty="0"/>
              <a:t>?</a:t>
            </a:r>
            <a:br>
              <a:rPr lang="en-US" sz="2600" dirty="0"/>
            </a:br>
            <a:r>
              <a:rPr lang="en-US" sz="2000" dirty="0"/>
              <a:t>gymnasiet åk 2, Värmland, 2015/2016</a:t>
            </a:r>
            <a:br>
              <a:rPr lang="en-US" sz="2000" dirty="0"/>
            </a:br>
            <a:r>
              <a:rPr lang="en-US" sz="2000" dirty="0"/>
              <a:t>(N=1781)</a:t>
            </a:r>
          </a:p>
        </p:txBody>
      </p:sp>
      <p:graphicFrame>
        <p:nvGraphicFramePr>
          <p:cNvPr id="3" name="ChartObject"/>
          <p:cNvGraphicFramePr/>
          <p:nvPr>
            <p:extLst>
              <p:ext uri="{D42A27DB-BD31-4B8C-83A1-F6EECF244321}">
                <p14:modId xmlns:p14="http://schemas.microsoft.com/office/powerpoint/2010/main" val="1343069515"/>
              </p:ext>
            </p:extLst>
          </p:nvPr>
        </p:nvGraphicFramePr>
        <p:xfrm>
          <a:off x="539552" y="1700808"/>
          <a:ext cx="7704856" cy="460851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600" b="1" dirty="0"/>
              <a:t>Hur stor risk är det </a:t>
            </a:r>
            <a:r>
              <a:rPr lang="en-US" sz="2600" b="1" dirty="0" err="1"/>
              <a:t>att</a:t>
            </a:r>
            <a:r>
              <a:rPr lang="en-US" sz="2600" b="1" dirty="0"/>
              <a:t> </a:t>
            </a:r>
            <a:r>
              <a:rPr lang="en-US" sz="2600" b="1" dirty="0" err="1"/>
              <a:t>människor</a:t>
            </a:r>
            <a:r>
              <a:rPr lang="en-US" sz="2600" b="1" dirty="0"/>
              <a:t> skadar sig </a:t>
            </a:r>
            <a:r>
              <a:rPr lang="en-US" sz="2600" b="1" dirty="0" err="1"/>
              <a:t>själva</a:t>
            </a:r>
            <a:r>
              <a:rPr lang="en-US" sz="2600" b="1" dirty="0"/>
              <a:t>, fysiskt eller på annat sätt, om de </a:t>
            </a:r>
            <a:r>
              <a:rPr lang="en-US" sz="2600" b="1" u="sng" dirty="0"/>
              <a:t>snusar varje dag</a:t>
            </a:r>
            <a:r>
              <a:rPr lang="en-US" sz="2600" b="1" dirty="0"/>
              <a:t>?</a:t>
            </a:r>
            <a:br>
              <a:rPr lang="en-US" sz="2600" dirty="0"/>
            </a:br>
            <a:r>
              <a:rPr lang="en-US" sz="2000" dirty="0"/>
              <a:t>gymnasiet åk 2, Värmland, 2015/2016</a:t>
            </a:r>
            <a:br>
              <a:rPr lang="en-US" sz="2000" dirty="0"/>
            </a:br>
            <a:r>
              <a:rPr lang="en-US" sz="2000" dirty="0"/>
              <a:t>(N=1781)</a:t>
            </a:r>
          </a:p>
        </p:txBody>
      </p:sp>
      <p:graphicFrame>
        <p:nvGraphicFramePr>
          <p:cNvPr id="3" name="ChartObject"/>
          <p:cNvGraphicFramePr/>
          <p:nvPr>
            <p:extLst>
              <p:ext uri="{D42A27DB-BD31-4B8C-83A1-F6EECF244321}">
                <p14:modId xmlns:p14="http://schemas.microsoft.com/office/powerpoint/2010/main" val="27634542"/>
              </p:ext>
            </p:extLst>
          </p:nvPr>
        </p:nvGraphicFramePr>
        <p:xfrm>
          <a:off x="611560" y="1556792"/>
          <a:ext cx="7992888" cy="46805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solidFill>
                  <a:prstClr val="black"/>
                </a:solidFill>
              </a:rPr>
              <a:t>Undersökningens genomförande</a:t>
            </a:r>
            <a:endParaRPr lang="sv-SE" b="1" dirty="0"/>
          </a:p>
        </p:txBody>
      </p:sp>
      <p:sp>
        <p:nvSpPr>
          <p:cNvPr id="3" name="Platshållare för innehåll 2"/>
          <p:cNvSpPr>
            <a:spLocks noGrp="1"/>
          </p:cNvSpPr>
          <p:nvPr>
            <p:ph idx="4294967295"/>
          </p:nvPr>
        </p:nvSpPr>
        <p:spPr>
          <a:xfrm>
            <a:off x="781050" y="1341438"/>
            <a:ext cx="8362950" cy="4967287"/>
          </a:xfrm>
        </p:spPr>
        <p:txBody>
          <a:bodyPr>
            <a:noAutofit/>
          </a:bodyPr>
          <a:lstStyle/>
          <a:p>
            <a:r>
              <a:rPr lang="sv-SE" sz="2800" dirty="0"/>
              <a:t>Webbenkät till elever i åk 9 och gymnasiet åk 2</a:t>
            </a:r>
          </a:p>
          <a:p>
            <a:endParaRPr lang="sv-SE" sz="800" dirty="0"/>
          </a:p>
          <a:p>
            <a:r>
              <a:rPr lang="sv-SE" sz="2800" dirty="0"/>
              <a:t>Enkäten innehåller cirka 35 frågor</a:t>
            </a:r>
          </a:p>
          <a:p>
            <a:endParaRPr lang="sv-SE" sz="800" dirty="0"/>
          </a:p>
          <a:p>
            <a:r>
              <a:rPr lang="sv-SE" sz="2800" dirty="0"/>
              <a:t>Enkäten besvarades anonymt under lektionstid </a:t>
            </a:r>
          </a:p>
          <a:p>
            <a:endParaRPr lang="sv-SE" sz="800" dirty="0"/>
          </a:p>
          <a:p>
            <a:r>
              <a:rPr lang="sv-SE" sz="2800" dirty="0"/>
              <a:t>Besvarades vecka 38-42, år 2015</a:t>
            </a:r>
          </a:p>
          <a:p>
            <a:pPr marL="0" indent="0">
              <a:buNone/>
            </a:pPr>
            <a:endParaRPr lang="sv-SE" sz="800" dirty="0"/>
          </a:p>
          <a:p>
            <a:r>
              <a:rPr lang="sv-SE" sz="2800" dirty="0">
                <a:solidFill>
                  <a:prstClr val="black"/>
                </a:solidFill>
              </a:rPr>
              <a:t>15 kommuner genomförde undersökningen och friskolor deltog i hög utsträckning</a:t>
            </a:r>
          </a:p>
          <a:p>
            <a:endParaRPr lang="sv-SE" sz="800" dirty="0">
              <a:solidFill>
                <a:prstClr val="black"/>
              </a:solidFill>
              <a:cs typeface="Raavi" panose="020B0502040204020203" pitchFamily="34" charset="0"/>
            </a:endParaRPr>
          </a:p>
          <a:p>
            <a:pPr lvl="0"/>
            <a:r>
              <a:rPr lang="sv-SE" sz="2800" dirty="0">
                <a:solidFill>
                  <a:prstClr val="black"/>
                </a:solidFill>
                <a:cs typeface="Raavi" panose="020B0502040204020203" pitchFamily="34" charset="0"/>
              </a:rPr>
              <a:t>Totalt </a:t>
            </a:r>
            <a:r>
              <a:rPr lang="sv-SE" sz="2800" dirty="0">
                <a:cs typeface="Raavi" panose="020B0502040204020203" pitchFamily="34" charset="0"/>
              </a:rPr>
              <a:t>3 881 svar, 2 081 elever </a:t>
            </a:r>
            <a:r>
              <a:rPr lang="sv-SE" sz="2800" dirty="0">
                <a:solidFill>
                  <a:prstClr val="black"/>
                </a:solidFill>
                <a:cs typeface="Raavi" panose="020B0502040204020203" pitchFamily="34" charset="0"/>
              </a:rPr>
              <a:t>i åk 9 (76 </a:t>
            </a:r>
            <a:r>
              <a:rPr lang="sv-SE" sz="2800" dirty="0">
                <a:cs typeface="Raavi" panose="020B0502040204020203" pitchFamily="34" charset="0"/>
              </a:rPr>
              <a:t>%</a:t>
            </a:r>
            <a:r>
              <a:rPr lang="sv-SE" sz="2800" dirty="0">
                <a:solidFill>
                  <a:prstClr val="black"/>
                </a:solidFill>
                <a:cs typeface="Raavi" panose="020B0502040204020203" pitchFamily="34" charset="0"/>
              </a:rPr>
              <a:t>) </a:t>
            </a:r>
            <a:r>
              <a:rPr lang="sv-SE" sz="2800" dirty="0">
                <a:cs typeface="Raavi" panose="020B0502040204020203" pitchFamily="34" charset="0"/>
              </a:rPr>
              <a:t>och 1800 </a:t>
            </a:r>
            <a:r>
              <a:rPr lang="sv-SE" sz="2800" dirty="0">
                <a:solidFill>
                  <a:prstClr val="black"/>
                </a:solidFill>
                <a:cs typeface="Raavi" panose="020B0502040204020203" pitchFamily="34" charset="0"/>
              </a:rPr>
              <a:t>i gymnasiet åk 2 (67 </a:t>
            </a:r>
            <a:r>
              <a:rPr lang="sv-SE" sz="2800" dirty="0">
                <a:cs typeface="Raavi" panose="020B0502040204020203" pitchFamily="34" charset="0"/>
              </a:rPr>
              <a:t>%</a:t>
            </a:r>
            <a:r>
              <a:rPr lang="sv-SE" sz="2800" dirty="0">
                <a:solidFill>
                  <a:prstClr val="black"/>
                </a:solidFill>
                <a:cs typeface="Raavi" panose="020B0502040204020203" pitchFamily="34" charset="0"/>
              </a:rPr>
              <a:t>)</a:t>
            </a:r>
          </a:p>
        </p:txBody>
      </p:sp>
    </p:spTree>
    <p:extLst>
      <p:ext uri="{BB962C8B-B14F-4D97-AF65-F5344CB8AC3E}">
        <p14:creationId xmlns:p14="http://schemas.microsoft.com/office/powerpoint/2010/main" val="36205527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600" b="1" dirty="0"/>
              <a:t>Hur stor risk är det </a:t>
            </a:r>
            <a:r>
              <a:rPr lang="en-US" sz="2600" b="1" dirty="0" err="1"/>
              <a:t>att</a:t>
            </a:r>
            <a:r>
              <a:rPr lang="en-US" sz="2600" b="1" dirty="0"/>
              <a:t> </a:t>
            </a:r>
            <a:r>
              <a:rPr lang="en-US" sz="2600" b="1" dirty="0" err="1"/>
              <a:t>människor</a:t>
            </a:r>
            <a:r>
              <a:rPr lang="en-US" sz="2600" b="1" dirty="0"/>
              <a:t> skadar sig </a:t>
            </a:r>
            <a:r>
              <a:rPr lang="en-US" sz="2600" b="1" dirty="0" err="1"/>
              <a:t>själva</a:t>
            </a:r>
            <a:r>
              <a:rPr lang="en-US" sz="2600" b="1" dirty="0"/>
              <a:t>, fysiskt eller på annat sätt, om de </a:t>
            </a:r>
            <a:r>
              <a:rPr lang="en-US" sz="2600" b="1" u="sng" dirty="0"/>
              <a:t>berusar sig på alkohol regelbundet</a:t>
            </a:r>
            <a:r>
              <a:rPr lang="en-US" sz="2600" b="1" dirty="0"/>
              <a:t>?</a:t>
            </a:r>
            <a:br>
              <a:rPr lang="en-US" sz="2600" dirty="0"/>
            </a:br>
            <a:r>
              <a:rPr lang="en-US" sz="2000" dirty="0"/>
              <a:t>gymnasiet åk 2, Värmland, 2015/2016</a:t>
            </a:r>
            <a:br>
              <a:rPr lang="en-US" sz="2000" dirty="0"/>
            </a:br>
            <a:r>
              <a:rPr lang="en-US" sz="2000" dirty="0"/>
              <a:t>(N=1781)</a:t>
            </a:r>
          </a:p>
        </p:txBody>
      </p:sp>
      <p:graphicFrame>
        <p:nvGraphicFramePr>
          <p:cNvPr id="3" name="ChartObject"/>
          <p:cNvGraphicFramePr/>
          <p:nvPr>
            <p:extLst>
              <p:ext uri="{D42A27DB-BD31-4B8C-83A1-F6EECF244321}">
                <p14:modId xmlns:p14="http://schemas.microsoft.com/office/powerpoint/2010/main" val="932880095"/>
              </p:ext>
            </p:extLst>
          </p:nvPr>
        </p:nvGraphicFramePr>
        <p:xfrm>
          <a:off x="683568" y="1844824"/>
          <a:ext cx="7344816" cy="43924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600" b="1" dirty="0"/>
              <a:t>Hur stor risk är det </a:t>
            </a:r>
            <a:r>
              <a:rPr lang="en-US" sz="2600" b="1" dirty="0" err="1"/>
              <a:t>att</a:t>
            </a:r>
            <a:r>
              <a:rPr lang="en-US" sz="2600" b="1" dirty="0"/>
              <a:t> </a:t>
            </a:r>
            <a:r>
              <a:rPr lang="en-US" sz="2600" b="1" dirty="0" err="1"/>
              <a:t>människor</a:t>
            </a:r>
            <a:r>
              <a:rPr lang="en-US" sz="2600" b="1" dirty="0"/>
              <a:t> skadar sig </a:t>
            </a:r>
            <a:r>
              <a:rPr lang="en-US" sz="2600" b="1" dirty="0" err="1"/>
              <a:t>själva</a:t>
            </a:r>
            <a:r>
              <a:rPr lang="en-US" sz="2600" b="1" dirty="0"/>
              <a:t>, fysiskt eller på annat sätt, om de </a:t>
            </a:r>
            <a:r>
              <a:rPr lang="en-US" sz="2600" b="1" u="sng" dirty="0" err="1"/>
              <a:t>provar</a:t>
            </a:r>
            <a:r>
              <a:rPr lang="en-US" sz="2600" b="1" u="sng" dirty="0"/>
              <a:t> cannabis</a:t>
            </a:r>
            <a:r>
              <a:rPr lang="en-US" sz="2600" b="1" dirty="0"/>
              <a:t>?</a:t>
            </a:r>
            <a:br>
              <a:rPr lang="en-US" sz="2600" dirty="0"/>
            </a:br>
            <a:r>
              <a:rPr lang="en-US" sz="2000" dirty="0"/>
              <a:t>gymnasiet åk 2, Värmland, 2015/2016</a:t>
            </a:r>
            <a:br>
              <a:rPr lang="en-US" sz="2000" dirty="0"/>
            </a:br>
            <a:r>
              <a:rPr lang="en-US" sz="2000" dirty="0"/>
              <a:t>(N=1781)</a:t>
            </a:r>
          </a:p>
        </p:txBody>
      </p:sp>
      <p:graphicFrame>
        <p:nvGraphicFramePr>
          <p:cNvPr id="3" name="ChartObject"/>
          <p:cNvGraphicFramePr/>
          <p:nvPr>
            <p:extLst>
              <p:ext uri="{D42A27DB-BD31-4B8C-83A1-F6EECF244321}">
                <p14:modId xmlns:p14="http://schemas.microsoft.com/office/powerpoint/2010/main" val="608955263"/>
              </p:ext>
            </p:extLst>
          </p:nvPr>
        </p:nvGraphicFramePr>
        <p:xfrm>
          <a:off x="683568" y="1700808"/>
          <a:ext cx="7416824" cy="45365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600" b="1" dirty="0"/>
              <a:t>Hur stor risk är det </a:t>
            </a:r>
            <a:r>
              <a:rPr lang="en-US" sz="2600" b="1" dirty="0" err="1"/>
              <a:t>att</a:t>
            </a:r>
            <a:r>
              <a:rPr lang="en-US" sz="2600" b="1" dirty="0"/>
              <a:t> </a:t>
            </a:r>
            <a:r>
              <a:rPr lang="en-US" sz="2600" b="1" dirty="0" err="1"/>
              <a:t>människor</a:t>
            </a:r>
            <a:r>
              <a:rPr lang="en-US" sz="2600" b="1" dirty="0"/>
              <a:t> skadar sig </a:t>
            </a:r>
            <a:r>
              <a:rPr lang="en-US" sz="2600" b="1" dirty="0" err="1"/>
              <a:t>själva</a:t>
            </a:r>
            <a:r>
              <a:rPr lang="en-US" sz="2600" b="1" dirty="0"/>
              <a:t>, fysiskt eller på annat sätt, om de </a:t>
            </a:r>
            <a:r>
              <a:rPr lang="en-US" sz="2600" b="1" u="sng" dirty="0" err="1"/>
              <a:t>röker</a:t>
            </a:r>
            <a:r>
              <a:rPr lang="en-US" sz="2600" b="1" u="sng" dirty="0"/>
              <a:t> cannabis </a:t>
            </a:r>
            <a:r>
              <a:rPr lang="en-US" sz="2600" b="1" u="sng" dirty="0" err="1"/>
              <a:t>regelbundet</a:t>
            </a:r>
            <a:r>
              <a:rPr lang="en-US" sz="2600" b="1" dirty="0"/>
              <a:t>?</a:t>
            </a:r>
            <a:br>
              <a:rPr lang="en-US" sz="2600" b="1" dirty="0"/>
            </a:br>
            <a:r>
              <a:rPr lang="en-US" sz="2000" dirty="0"/>
              <a:t>gymnasiet åk 2, Värmland, 2015/2016 </a:t>
            </a:r>
            <a:br>
              <a:rPr lang="en-US" sz="2000" dirty="0"/>
            </a:br>
            <a:r>
              <a:rPr lang="en-US" sz="2000" dirty="0"/>
              <a:t>(N=1781)</a:t>
            </a:r>
          </a:p>
        </p:txBody>
      </p:sp>
      <p:graphicFrame>
        <p:nvGraphicFramePr>
          <p:cNvPr id="3" name="ChartObject"/>
          <p:cNvGraphicFramePr/>
          <p:nvPr>
            <p:extLst>
              <p:ext uri="{D42A27DB-BD31-4B8C-83A1-F6EECF244321}">
                <p14:modId xmlns:p14="http://schemas.microsoft.com/office/powerpoint/2010/main" val="2519623352"/>
              </p:ext>
            </p:extLst>
          </p:nvPr>
        </p:nvGraphicFramePr>
        <p:xfrm>
          <a:off x="683568" y="1700808"/>
          <a:ext cx="7190456" cy="446449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600" b="1" dirty="0"/>
              <a:t>Hur stor risk är det </a:t>
            </a:r>
            <a:r>
              <a:rPr lang="en-US" sz="2600" b="1" dirty="0" err="1"/>
              <a:t>att</a:t>
            </a:r>
            <a:r>
              <a:rPr lang="en-US" sz="2600" b="1" dirty="0"/>
              <a:t> </a:t>
            </a:r>
            <a:r>
              <a:rPr lang="en-US" sz="2600" b="1" dirty="0" err="1"/>
              <a:t>människor</a:t>
            </a:r>
            <a:r>
              <a:rPr lang="en-US" sz="2600" b="1" dirty="0"/>
              <a:t> skadar sig </a:t>
            </a:r>
            <a:r>
              <a:rPr lang="en-US" sz="2600" b="1" dirty="0" err="1"/>
              <a:t>själva</a:t>
            </a:r>
            <a:r>
              <a:rPr lang="en-US" sz="2600" b="1" dirty="0"/>
              <a:t>, fysiskt eller på annat sätt, om de </a:t>
            </a:r>
            <a:r>
              <a:rPr lang="en-US" sz="2600" b="1" u="sng" dirty="0"/>
              <a:t>provar heroin</a:t>
            </a:r>
            <a:r>
              <a:rPr lang="en-US" sz="2600" b="1" dirty="0"/>
              <a:t>?</a:t>
            </a:r>
            <a:br>
              <a:rPr lang="en-US" sz="2600" dirty="0"/>
            </a:br>
            <a:r>
              <a:rPr lang="en-US" sz="2000" dirty="0"/>
              <a:t>gymnasiet åk 2, Värmland, 2015/2016</a:t>
            </a:r>
            <a:br>
              <a:rPr lang="en-US" sz="2000" dirty="0"/>
            </a:br>
            <a:r>
              <a:rPr lang="en-US" sz="2000" dirty="0"/>
              <a:t>(N=1781)</a:t>
            </a:r>
          </a:p>
        </p:txBody>
      </p:sp>
      <p:graphicFrame>
        <p:nvGraphicFramePr>
          <p:cNvPr id="3" name="ChartObject"/>
          <p:cNvGraphicFramePr/>
          <p:nvPr>
            <p:extLst>
              <p:ext uri="{D42A27DB-BD31-4B8C-83A1-F6EECF244321}">
                <p14:modId xmlns:p14="http://schemas.microsoft.com/office/powerpoint/2010/main" val="3354177028"/>
              </p:ext>
            </p:extLst>
          </p:nvPr>
        </p:nvGraphicFramePr>
        <p:xfrm>
          <a:off x="683568" y="1556792"/>
          <a:ext cx="7920880" cy="482453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600" b="1" dirty="0"/>
              <a:t>Hur stor risk är det </a:t>
            </a:r>
            <a:r>
              <a:rPr lang="en-US" sz="2600" b="1" dirty="0" err="1"/>
              <a:t>att</a:t>
            </a:r>
            <a:r>
              <a:rPr lang="en-US" sz="2600" b="1" dirty="0"/>
              <a:t> </a:t>
            </a:r>
            <a:r>
              <a:rPr lang="en-US" sz="2600" b="1" dirty="0" err="1"/>
              <a:t>människor</a:t>
            </a:r>
            <a:r>
              <a:rPr lang="en-US" sz="2600" b="1" dirty="0"/>
              <a:t> skadar sig </a:t>
            </a:r>
            <a:r>
              <a:rPr lang="en-US" sz="2600" b="1" dirty="0" err="1"/>
              <a:t>själva</a:t>
            </a:r>
            <a:r>
              <a:rPr lang="en-US" sz="2600" b="1" dirty="0"/>
              <a:t>, fysiskt eller på annat sätt, om de </a:t>
            </a:r>
            <a:r>
              <a:rPr lang="en-US" sz="2600" b="1" u="sng" dirty="0"/>
              <a:t>provar att </a:t>
            </a:r>
            <a:r>
              <a:rPr lang="en-US" sz="2600" b="1" u="sng" dirty="0" err="1"/>
              <a:t>sniffa</a:t>
            </a:r>
            <a:r>
              <a:rPr lang="en-US" sz="2600" b="1" u="sng" dirty="0"/>
              <a:t>/</a:t>
            </a:r>
            <a:r>
              <a:rPr lang="en-US" sz="2600" b="1" u="sng" dirty="0" err="1"/>
              <a:t>boffa</a:t>
            </a:r>
            <a:r>
              <a:rPr lang="en-US" sz="2600" b="1" dirty="0"/>
              <a:t>?</a:t>
            </a:r>
            <a:br>
              <a:rPr lang="en-US" sz="2600" dirty="0"/>
            </a:br>
            <a:r>
              <a:rPr lang="en-US" sz="2000" dirty="0"/>
              <a:t>gymnasiet åk 2, Värmland, 2015/2016</a:t>
            </a:r>
            <a:br>
              <a:rPr lang="en-US" sz="2000" dirty="0"/>
            </a:br>
            <a:r>
              <a:rPr lang="en-US" sz="2000" dirty="0"/>
              <a:t>(N=1781)</a:t>
            </a:r>
          </a:p>
        </p:txBody>
      </p:sp>
      <p:graphicFrame>
        <p:nvGraphicFramePr>
          <p:cNvPr id="3" name="ChartObject"/>
          <p:cNvGraphicFramePr/>
          <p:nvPr>
            <p:extLst>
              <p:ext uri="{D42A27DB-BD31-4B8C-83A1-F6EECF244321}">
                <p14:modId xmlns:p14="http://schemas.microsoft.com/office/powerpoint/2010/main" val="1501102866"/>
              </p:ext>
            </p:extLst>
          </p:nvPr>
        </p:nvGraphicFramePr>
        <p:xfrm>
          <a:off x="683568" y="1844824"/>
          <a:ext cx="7632848" cy="432048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600" b="1" dirty="0"/>
              <a:t>Hur gammal var du första gången du drack minst ett glas alkohol?</a:t>
            </a:r>
            <a:br>
              <a:rPr lang="en-US" sz="2600" dirty="0"/>
            </a:br>
            <a:r>
              <a:rPr lang="en-US" sz="2000" dirty="0"/>
              <a:t>gymnasiet åk 2, Värmland, 2015/2016 </a:t>
            </a:r>
            <a:br>
              <a:rPr lang="en-US" sz="2000" dirty="0"/>
            </a:br>
            <a:r>
              <a:rPr lang="en-US" sz="2000" dirty="0"/>
              <a:t> (N=1782)</a:t>
            </a:r>
          </a:p>
        </p:txBody>
      </p:sp>
      <p:graphicFrame>
        <p:nvGraphicFramePr>
          <p:cNvPr id="3" name="ChartObject"/>
          <p:cNvGraphicFramePr/>
          <p:nvPr>
            <p:extLst>
              <p:ext uri="{D42A27DB-BD31-4B8C-83A1-F6EECF244321}">
                <p14:modId xmlns:p14="http://schemas.microsoft.com/office/powerpoint/2010/main" val="1042254672"/>
              </p:ext>
            </p:extLst>
          </p:nvPr>
        </p:nvGraphicFramePr>
        <p:xfrm>
          <a:off x="323528" y="1700808"/>
          <a:ext cx="8208912" cy="446449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600" b="1" dirty="0"/>
              <a:t>Hur gammal var du första gången du blev berusad av alkohol?</a:t>
            </a:r>
            <a:br>
              <a:rPr lang="en-US" sz="2600" b="1" dirty="0"/>
            </a:br>
            <a:r>
              <a:rPr lang="en-US" sz="2000" dirty="0"/>
              <a:t>gymnasiet åk 2, Värmland, 2015/2016 </a:t>
            </a:r>
            <a:br>
              <a:rPr lang="en-US" sz="1800" dirty="0"/>
            </a:br>
            <a:r>
              <a:rPr lang="en-US" sz="2000" dirty="0"/>
              <a:t>(N=1782)</a:t>
            </a:r>
          </a:p>
        </p:txBody>
      </p:sp>
      <p:graphicFrame>
        <p:nvGraphicFramePr>
          <p:cNvPr id="3" name="ChartObject"/>
          <p:cNvGraphicFramePr/>
          <p:nvPr>
            <p:extLst>
              <p:ext uri="{D42A27DB-BD31-4B8C-83A1-F6EECF244321}">
                <p14:modId xmlns:p14="http://schemas.microsoft.com/office/powerpoint/2010/main" val="583129100"/>
              </p:ext>
            </p:extLst>
          </p:nvPr>
        </p:nvGraphicFramePr>
        <p:xfrm>
          <a:off x="539552" y="1628800"/>
          <a:ext cx="7992888" cy="446449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600" b="1" dirty="0"/>
              <a:t>Hur gammal var du första gången du </a:t>
            </a:r>
            <a:r>
              <a:rPr lang="en-US" sz="2600" b="1" dirty="0" err="1"/>
              <a:t>rökte</a:t>
            </a:r>
            <a:r>
              <a:rPr lang="en-US" sz="2600" b="1" dirty="0"/>
              <a:t> en </a:t>
            </a:r>
            <a:r>
              <a:rPr lang="en-US" sz="2600" b="1" dirty="0" err="1"/>
              <a:t>cigarett</a:t>
            </a:r>
            <a:r>
              <a:rPr lang="en-US" sz="2600" b="1" dirty="0"/>
              <a:t>?</a:t>
            </a:r>
            <a:br>
              <a:rPr lang="en-US" sz="2600" b="1" dirty="0"/>
            </a:br>
            <a:r>
              <a:rPr lang="en-US" sz="1800" dirty="0"/>
              <a:t>gymnasiet åk 2, Värmland, 2015/2016 </a:t>
            </a:r>
            <a:br>
              <a:rPr lang="en-US" sz="1800" dirty="0"/>
            </a:br>
            <a:r>
              <a:rPr lang="en-US" sz="1800" dirty="0"/>
              <a:t>(N=1782)</a:t>
            </a:r>
          </a:p>
        </p:txBody>
      </p:sp>
      <p:graphicFrame>
        <p:nvGraphicFramePr>
          <p:cNvPr id="3" name="ChartObject"/>
          <p:cNvGraphicFramePr/>
          <p:nvPr>
            <p:extLst>
              <p:ext uri="{D42A27DB-BD31-4B8C-83A1-F6EECF244321}">
                <p14:modId xmlns:p14="http://schemas.microsoft.com/office/powerpoint/2010/main" val="2427885880"/>
              </p:ext>
            </p:extLst>
          </p:nvPr>
        </p:nvGraphicFramePr>
        <p:xfrm>
          <a:off x="467544" y="1371600"/>
          <a:ext cx="8280920" cy="486571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a:t>Hur gammal var du första gången du snusade? </a:t>
            </a:r>
            <a:br>
              <a:rPr lang="en-US" sz="2600" dirty="0"/>
            </a:br>
            <a:r>
              <a:rPr lang="en-US" sz="1800" dirty="0"/>
              <a:t>gymnasiet åk 2, Värmland, 2015/2016 </a:t>
            </a:r>
            <a:br>
              <a:rPr lang="en-US" sz="1800" dirty="0"/>
            </a:br>
            <a:r>
              <a:rPr lang="en-US" sz="1800" dirty="0"/>
              <a:t>(N=1782)</a:t>
            </a:r>
          </a:p>
        </p:txBody>
      </p:sp>
      <p:graphicFrame>
        <p:nvGraphicFramePr>
          <p:cNvPr id="3" name="ChartObject"/>
          <p:cNvGraphicFramePr/>
          <p:nvPr>
            <p:extLst>
              <p:ext uri="{D42A27DB-BD31-4B8C-83A1-F6EECF244321}">
                <p14:modId xmlns:p14="http://schemas.microsoft.com/office/powerpoint/2010/main" val="937973046"/>
              </p:ext>
            </p:extLst>
          </p:nvPr>
        </p:nvGraphicFramePr>
        <p:xfrm>
          <a:off x="467544" y="1371600"/>
          <a:ext cx="8064896" cy="486571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600" b="1" dirty="0"/>
              <a:t>Hur gammal var du första gången du </a:t>
            </a:r>
            <a:r>
              <a:rPr lang="en-US" sz="2600" b="1" dirty="0" err="1"/>
              <a:t>använde</a:t>
            </a:r>
            <a:r>
              <a:rPr lang="en-US" sz="2600" b="1" dirty="0"/>
              <a:t> cannabis? </a:t>
            </a:r>
            <a:br>
              <a:rPr lang="en-US" sz="2600" dirty="0"/>
            </a:br>
            <a:r>
              <a:rPr lang="en-US" sz="2000" dirty="0"/>
              <a:t>gymnasiet åk 2, Värmland, 2015/2016</a:t>
            </a:r>
            <a:br>
              <a:rPr lang="en-US" sz="2000" dirty="0"/>
            </a:br>
            <a:r>
              <a:rPr lang="en-US" sz="2000" dirty="0"/>
              <a:t>(N=1782)</a:t>
            </a:r>
          </a:p>
        </p:txBody>
      </p:sp>
      <p:graphicFrame>
        <p:nvGraphicFramePr>
          <p:cNvPr id="3" name="ChartObject"/>
          <p:cNvGraphicFramePr/>
          <p:nvPr>
            <p:extLst>
              <p:ext uri="{D42A27DB-BD31-4B8C-83A1-F6EECF244321}">
                <p14:modId xmlns:p14="http://schemas.microsoft.com/office/powerpoint/2010/main" val="2027517095"/>
              </p:ext>
            </p:extLst>
          </p:nvPr>
        </p:nvGraphicFramePr>
        <p:xfrm>
          <a:off x="467544" y="1700808"/>
          <a:ext cx="7992888" cy="45365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t>Resultatredovisning</a:t>
            </a:r>
          </a:p>
        </p:txBody>
      </p:sp>
      <p:sp>
        <p:nvSpPr>
          <p:cNvPr id="3" name="Platshållare för innehåll 2"/>
          <p:cNvSpPr>
            <a:spLocks noGrp="1"/>
          </p:cNvSpPr>
          <p:nvPr>
            <p:ph idx="4294967295"/>
          </p:nvPr>
        </p:nvSpPr>
        <p:spPr>
          <a:xfrm>
            <a:off x="457200" y="1600200"/>
            <a:ext cx="7772400" cy="4525963"/>
          </a:xfrm>
        </p:spPr>
        <p:txBody>
          <a:bodyPr>
            <a:normAutofit fontScale="92500" lnSpcReduction="20000"/>
          </a:bodyPr>
          <a:lstStyle/>
          <a:p>
            <a:r>
              <a:rPr lang="sv-SE" sz="2800" dirty="0">
                <a:latin typeface="+mj-lt"/>
                <a:ea typeface="Times New Roman"/>
                <a:cs typeface="Raavi" panose="020B0502040204020203" pitchFamily="34" charset="0"/>
              </a:rPr>
              <a:t>Resultat återrapporteras på länsnivå samt kommun- och skolnivå om det är minst 20 svarande elever. </a:t>
            </a:r>
            <a:endParaRPr lang="sv-SE" sz="900" dirty="0">
              <a:latin typeface="+mj-lt"/>
              <a:ea typeface="Times New Roman"/>
              <a:cs typeface="Raavi" panose="020B0502040204020203" pitchFamily="34" charset="0"/>
            </a:endParaRPr>
          </a:p>
          <a:p>
            <a:endParaRPr lang="sv-SE" sz="800" dirty="0">
              <a:latin typeface="+mj-lt"/>
              <a:ea typeface="Times New Roman"/>
              <a:cs typeface="Raavi" panose="020B0502040204020203" pitchFamily="34" charset="0"/>
            </a:endParaRPr>
          </a:p>
          <a:p>
            <a:r>
              <a:rPr lang="sv-SE" sz="2800" dirty="0">
                <a:latin typeface="+mj-lt"/>
                <a:cs typeface="Raavi" panose="020B0502040204020203" pitchFamily="34" charset="0"/>
              </a:rPr>
              <a:t>N = antalet elever som har besvarat frågan.</a:t>
            </a:r>
          </a:p>
          <a:p>
            <a:endParaRPr lang="sv-SE" sz="800" dirty="0">
              <a:latin typeface="+mj-lt"/>
              <a:cs typeface="Raavi" panose="020B0502040204020203" pitchFamily="34" charset="0"/>
            </a:endParaRPr>
          </a:p>
          <a:p>
            <a:r>
              <a:rPr lang="sv-SE" sz="2800" dirty="0"/>
              <a:t>Resultat redovisas i procent. </a:t>
            </a:r>
          </a:p>
          <a:p>
            <a:pPr marL="0" indent="0">
              <a:buNone/>
            </a:pPr>
            <a:endParaRPr lang="sv-SE" sz="800" dirty="0"/>
          </a:p>
          <a:p>
            <a:r>
              <a:rPr lang="sv-SE" sz="2800" dirty="0"/>
              <a:t>Procentandelarna i diagrammen visar procent av de som svarat på den aktuella frågan (om ej annat anges).</a:t>
            </a:r>
          </a:p>
          <a:p>
            <a:pPr marL="0" indent="0">
              <a:buNone/>
            </a:pPr>
            <a:endParaRPr lang="sv-SE" sz="2000" dirty="0">
              <a:latin typeface="+mj-lt"/>
              <a:cs typeface="Raavi" panose="020B0502040204020203" pitchFamily="34" charset="0"/>
            </a:endParaRPr>
          </a:p>
          <a:p>
            <a:pPr marL="0" indent="0">
              <a:buNone/>
            </a:pPr>
            <a:endParaRPr lang="sv-SE" sz="1800" dirty="0">
              <a:latin typeface="+mj-lt"/>
              <a:cs typeface="Raavi" panose="020B0502040204020203" pitchFamily="34" charset="0"/>
            </a:endParaRPr>
          </a:p>
          <a:p>
            <a:pPr marL="0" indent="0">
              <a:buNone/>
            </a:pPr>
            <a:endParaRPr lang="sv-SE" sz="1800" dirty="0">
              <a:latin typeface="+mj-lt"/>
              <a:cs typeface="Raavi" panose="020B0502040204020203" pitchFamily="34" charset="0"/>
            </a:endParaRPr>
          </a:p>
          <a:p>
            <a:pPr marL="0" indent="0">
              <a:buNone/>
            </a:pPr>
            <a:r>
              <a:rPr lang="sv-SE" sz="1800" dirty="0">
                <a:latin typeface="+mj-lt"/>
                <a:cs typeface="Raavi" panose="020B0502040204020203" pitchFamily="34" charset="0"/>
              </a:rPr>
              <a:t>Mer information om resultatredovisning finns sist i presentationen.</a:t>
            </a:r>
          </a:p>
          <a:p>
            <a:endParaRPr lang="sv-SE" sz="2800" dirty="0">
              <a:solidFill>
                <a:srgbClr val="FF0000"/>
              </a:solidFill>
              <a:latin typeface="+mj-lt"/>
              <a:cs typeface="Raavi" panose="020B0502040204020203" pitchFamily="34" charset="0"/>
            </a:endParaRPr>
          </a:p>
        </p:txBody>
      </p:sp>
    </p:spTree>
    <p:extLst>
      <p:ext uri="{BB962C8B-B14F-4D97-AF65-F5344CB8AC3E}">
        <p14:creationId xmlns:p14="http://schemas.microsoft.com/office/powerpoint/2010/main" val="10847820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600" b="1" dirty="0"/>
              <a:t>Hur gammal var du första gången du </a:t>
            </a:r>
            <a:r>
              <a:rPr lang="en-US" sz="2600" b="1" dirty="0" err="1"/>
              <a:t>sniffade</a:t>
            </a:r>
            <a:r>
              <a:rPr lang="en-US" sz="2600" b="1" dirty="0"/>
              <a:t>/</a:t>
            </a:r>
            <a:r>
              <a:rPr lang="en-US" sz="2600" b="1" dirty="0" err="1"/>
              <a:t>boffade</a:t>
            </a:r>
            <a:r>
              <a:rPr lang="en-US" sz="2600" b="1" dirty="0"/>
              <a:t>?</a:t>
            </a:r>
            <a:br>
              <a:rPr lang="en-US" sz="2600" dirty="0"/>
            </a:br>
            <a:r>
              <a:rPr lang="en-US" sz="2000" dirty="0"/>
              <a:t>gymnasiet åk 2, Värmland, 2015/2016</a:t>
            </a:r>
            <a:br>
              <a:rPr lang="en-US" sz="2000" dirty="0"/>
            </a:br>
            <a:r>
              <a:rPr lang="en-US" sz="2000" dirty="0"/>
              <a:t>(N=1782)</a:t>
            </a:r>
          </a:p>
        </p:txBody>
      </p:sp>
      <p:graphicFrame>
        <p:nvGraphicFramePr>
          <p:cNvPr id="3" name="ChartObject"/>
          <p:cNvGraphicFramePr/>
          <p:nvPr>
            <p:extLst>
              <p:ext uri="{D42A27DB-BD31-4B8C-83A1-F6EECF244321}">
                <p14:modId xmlns:p14="http://schemas.microsoft.com/office/powerpoint/2010/main" val="4027411505"/>
              </p:ext>
            </p:extLst>
          </p:nvPr>
        </p:nvGraphicFramePr>
        <p:xfrm>
          <a:off x="539552" y="1371600"/>
          <a:ext cx="8352928" cy="486571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err="1"/>
              <a:t>Vad</a:t>
            </a:r>
            <a:r>
              <a:rPr lang="en-US" sz="2600" b="1" dirty="0"/>
              <a:t> </a:t>
            </a:r>
            <a:r>
              <a:rPr lang="en-US" sz="2600" b="1" dirty="0" err="1"/>
              <a:t>kan</a:t>
            </a:r>
            <a:r>
              <a:rPr lang="en-US" sz="2600" b="1" dirty="0"/>
              <a:t> du </a:t>
            </a:r>
            <a:r>
              <a:rPr lang="en-US" sz="2600" b="1" dirty="0" err="1"/>
              <a:t>få</a:t>
            </a:r>
            <a:r>
              <a:rPr lang="en-US" sz="2600" b="1" dirty="0"/>
              <a:t> tag på </a:t>
            </a:r>
            <a:r>
              <a:rPr lang="en-US" sz="2600" b="1" dirty="0" err="1"/>
              <a:t>inom</a:t>
            </a:r>
            <a:r>
              <a:rPr lang="en-US" sz="2600" b="1" dirty="0"/>
              <a:t> 24 </a:t>
            </a:r>
            <a:r>
              <a:rPr lang="en-US" sz="2600" b="1" dirty="0" err="1"/>
              <a:t>timmar</a:t>
            </a:r>
            <a:r>
              <a:rPr lang="en-US" sz="2600" b="1" dirty="0"/>
              <a:t>?</a:t>
            </a:r>
            <a:br>
              <a:rPr lang="en-US" sz="2600" b="1" dirty="0"/>
            </a:br>
            <a:r>
              <a:rPr lang="en-US" sz="1800" dirty="0"/>
              <a:t>gymnasiet åk 2, Värmland, 2015/2016</a:t>
            </a:r>
            <a:br>
              <a:rPr lang="en-US" sz="1800" dirty="0"/>
            </a:br>
            <a:r>
              <a:rPr lang="en-US" sz="1800" dirty="0"/>
              <a:t> (N=1794)</a:t>
            </a:r>
          </a:p>
        </p:txBody>
      </p:sp>
      <p:graphicFrame>
        <p:nvGraphicFramePr>
          <p:cNvPr id="3" name="ChartObject"/>
          <p:cNvGraphicFramePr/>
          <p:nvPr>
            <p:extLst>
              <p:ext uri="{D42A27DB-BD31-4B8C-83A1-F6EECF244321}">
                <p14:modId xmlns:p14="http://schemas.microsoft.com/office/powerpoint/2010/main" val="3125328753"/>
              </p:ext>
            </p:extLst>
          </p:nvPr>
        </p:nvGraphicFramePr>
        <p:xfrm>
          <a:off x="323528" y="1371600"/>
          <a:ext cx="8424936" cy="47937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600" b="1" dirty="0"/>
              <a:t>Mina </a:t>
            </a:r>
            <a:r>
              <a:rPr lang="en-US" sz="2600" b="1" dirty="0" err="1"/>
              <a:t>föräldrar</a:t>
            </a:r>
            <a:r>
              <a:rPr lang="en-US" sz="2600" b="1" dirty="0"/>
              <a:t>/</a:t>
            </a:r>
            <a:r>
              <a:rPr lang="en-US" sz="2600" b="1" dirty="0" err="1"/>
              <a:t>vårdnadshavare</a:t>
            </a:r>
            <a:r>
              <a:rPr lang="en-US" sz="2600" b="1" dirty="0"/>
              <a:t> vet </a:t>
            </a:r>
            <a:r>
              <a:rPr lang="en-US" sz="2600" b="1" dirty="0" err="1"/>
              <a:t>var</a:t>
            </a:r>
            <a:r>
              <a:rPr lang="en-US" sz="2600" b="1" dirty="0"/>
              <a:t> jag </a:t>
            </a:r>
            <a:r>
              <a:rPr lang="en-US" sz="2600" b="1" dirty="0" err="1"/>
              <a:t>är</a:t>
            </a:r>
            <a:r>
              <a:rPr lang="en-US" sz="2600" b="1" dirty="0"/>
              <a:t> </a:t>
            </a:r>
            <a:br>
              <a:rPr lang="en-US" sz="2600" b="1" dirty="0"/>
            </a:br>
            <a:r>
              <a:rPr lang="en-US" sz="2600" b="1" dirty="0" err="1"/>
              <a:t>på</a:t>
            </a:r>
            <a:r>
              <a:rPr lang="en-US" sz="2600" b="1" dirty="0"/>
              <a:t> </a:t>
            </a:r>
            <a:r>
              <a:rPr lang="en-US" sz="2600" b="1" dirty="0" err="1"/>
              <a:t>fredags</a:t>
            </a:r>
            <a:r>
              <a:rPr lang="en-US" sz="2600" b="1" dirty="0"/>
              <a:t>- </a:t>
            </a:r>
            <a:r>
              <a:rPr lang="en-US" sz="2600" b="1" dirty="0" err="1"/>
              <a:t>och</a:t>
            </a:r>
            <a:r>
              <a:rPr lang="en-US" sz="2600" b="1" dirty="0"/>
              <a:t> </a:t>
            </a:r>
            <a:r>
              <a:rPr lang="en-US" sz="2600" b="1" dirty="0" err="1"/>
              <a:t>lördagskvällar</a:t>
            </a:r>
            <a:r>
              <a:rPr lang="en-US" sz="2600" b="1" dirty="0"/>
              <a:t> </a:t>
            </a:r>
            <a:br>
              <a:rPr lang="en-US" sz="2600" dirty="0"/>
            </a:br>
            <a:r>
              <a:rPr lang="en-US" sz="2000" dirty="0"/>
              <a:t>gymnasiet åk 2, Värmland, 2015/2016</a:t>
            </a:r>
            <a:br>
              <a:rPr lang="en-US" sz="2000" dirty="0"/>
            </a:br>
            <a:r>
              <a:rPr lang="en-US" sz="2000" dirty="0"/>
              <a:t>(N=1797)</a:t>
            </a:r>
          </a:p>
        </p:txBody>
      </p:sp>
      <p:graphicFrame>
        <p:nvGraphicFramePr>
          <p:cNvPr id="3" name="ChartObject"/>
          <p:cNvGraphicFramePr/>
          <p:nvPr>
            <p:extLst>
              <p:ext uri="{D42A27DB-BD31-4B8C-83A1-F6EECF244321}">
                <p14:modId xmlns:p14="http://schemas.microsoft.com/office/powerpoint/2010/main" val="1312790567"/>
              </p:ext>
            </p:extLst>
          </p:nvPr>
        </p:nvGraphicFramePr>
        <p:xfrm>
          <a:off x="683568" y="1556792"/>
          <a:ext cx="7920880" cy="47937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b="1" dirty="0"/>
              <a:t>Resultatredovisning</a:t>
            </a:r>
          </a:p>
        </p:txBody>
      </p:sp>
      <p:sp>
        <p:nvSpPr>
          <p:cNvPr id="3" name="Platshållare för innehåll 2"/>
          <p:cNvSpPr>
            <a:spLocks noGrp="1"/>
          </p:cNvSpPr>
          <p:nvPr>
            <p:ph idx="4294967295"/>
          </p:nvPr>
        </p:nvSpPr>
        <p:spPr>
          <a:xfrm>
            <a:off x="0" y="1268413"/>
            <a:ext cx="8229600" cy="5184775"/>
          </a:xfrm>
        </p:spPr>
        <p:txBody>
          <a:bodyPr>
            <a:normAutofit/>
          </a:bodyPr>
          <a:lstStyle/>
          <a:p>
            <a:r>
              <a:rPr lang="sv-SE" sz="1500" dirty="0">
                <a:solidFill>
                  <a:prstClr val="black"/>
                </a:solidFill>
              </a:rPr>
              <a:t>Könsuppdelade resultat redovisas för frågor på länsnivå. </a:t>
            </a:r>
          </a:p>
          <a:p>
            <a:r>
              <a:rPr lang="sv-SE" sz="1500" dirty="0">
                <a:solidFill>
                  <a:prstClr val="black"/>
                </a:solidFill>
              </a:rPr>
              <a:t>Sammanställningar på kommun- och skolnivå om det är minst 20 svarande elever. </a:t>
            </a:r>
          </a:p>
          <a:p>
            <a:r>
              <a:rPr lang="sv-SE" sz="1500" dirty="0">
                <a:solidFill>
                  <a:prstClr val="black"/>
                </a:solidFill>
              </a:rPr>
              <a:t>Har en skola färre än 20 svar har dessa svar lagts in i kommunrapporten och redovisas ej separat. </a:t>
            </a:r>
          </a:p>
          <a:p>
            <a:r>
              <a:rPr lang="sv-SE" sz="1500" dirty="0">
                <a:solidFill>
                  <a:prstClr val="black"/>
                </a:solidFill>
              </a:rPr>
              <a:t>Svarsfrekvensen för en skola måste vara minst 50 procent för en skolrapport.</a:t>
            </a:r>
          </a:p>
          <a:p>
            <a:r>
              <a:rPr lang="sv-SE" sz="1500" dirty="0">
                <a:solidFill>
                  <a:prstClr val="black"/>
                </a:solidFill>
              </a:rPr>
              <a:t>Resultat för kommuner eller skolor med få elever bör tolkas med försiktighet. </a:t>
            </a:r>
          </a:p>
          <a:p>
            <a:pPr lvl="0"/>
            <a:r>
              <a:rPr lang="sv-SE" sz="1500" dirty="0">
                <a:solidFill>
                  <a:prstClr val="black"/>
                </a:solidFill>
              </a:rPr>
              <a:t>Sammanslagning av svarsalternativ för att redovisa hur stor andel som exempelvis röker, har gjorts. Dels för att minska risken för bakvägsidentifiering men även för att underlätta läsning av resultaten. För skolor och kommuner med få elever (eller få elever med riskbeteende) har det inneburit att alla ja svar (någon gång i månaden till varje dag) har slagits samman, detta kan leda till övertolkning av andelen rökare i skolan/kommunen. </a:t>
            </a:r>
          </a:p>
          <a:p>
            <a:r>
              <a:rPr lang="sv-SE" sz="1500" dirty="0">
                <a:solidFill>
                  <a:prstClr val="black"/>
                </a:solidFill>
              </a:rPr>
              <a:t>Klassbortfall - i årskurs 9 påverkas sannolikt inte resultaten lika mycket som vid individbortfall. Detta eftersom man kan anta att ej deltagande klasser inte avviker från deltagande klasser. Klassbortfall antas påverka resultaten mer i gymnasiet där klassammansättningen i högre grad speglar elevernas egenskaper och intressen.</a:t>
            </a:r>
          </a:p>
          <a:p>
            <a:r>
              <a:rPr lang="sv-SE" sz="1500" dirty="0">
                <a:solidFill>
                  <a:prstClr val="black"/>
                </a:solidFill>
              </a:rPr>
              <a:t>Det interna bortfallet var lågt för de frågor som ställdes till alla elever. Internt bortfall = elever besvarar inte alla frågor t.ex. hoppar över vissa frågor eller slutar efter att ha besvarat halva enkäten.</a:t>
            </a:r>
          </a:p>
        </p:txBody>
      </p:sp>
    </p:spTree>
    <p:extLst>
      <p:ext uri="{BB962C8B-B14F-4D97-AF65-F5344CB8AC3E}">
        <p14:creationId xmlns:p14="http://schemas.microsoft.com/office/powerpoint/2010/main" val="2743712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b="1" dirty="0"/>
              <a:t>Gymnasiet årskurs 2</a:t>
            </a:r>
            <a:br>
              <a:rPr lang="sv-SE" b="1" dirty="0"/>
            </a:br>
            <a:r>
              <a:rPr lang="sv-SE" b="1" dirty="0"/>
              <a:t>Värmland</a:t>
            </a:r>
          </a:p>
        </p:txBody>
      </p:sp>
      <p:graphicFrame>
        <p:nvGraphicFramePr>
          <p:cNvPr id="4" name="Tabell 3"/>
          <p:cNvGraphicFramePr>
            <a:graphicFrameLocks noGrp="1"/>
          </p:cNvGraphicFramePr>
          <p:nvPr>
            <p:extLst>
              <p:ext uri="{D42A27DB-BD31-4B8C-83A1-F6EECF244321}">
                <p14:modId xmlns:p14="http://schemas.microsoft.com/office/powerpoint/2010/main" val="86635034"/>
              </p:ext>
            </p:extLst>
          </p:nvPr>
        </p:nvGraphicFramePr>
        <p:xfrm>
          <a:off x="899592" y="1844824"/>
          <a:ext cx="7488832" cy="4068453"/>
        </p:xfrm>
        <a:graphic>
          <a:graphicData uri="http://schemas.openxmlformats.org/drawingml/2006/table">
            <a:tbl>
              <a:tblPr firstRow="1" firstCol="1" bandRow="1">
                <a:tableStyleId>{69CF1AB2-1976-4502-BF36-3FF5EA218861}</a:tableStyleId>
              </a:tblPr>
              <a:tblGrid>
                <a:gridCol w="3744044">
                  <a:extLst>
                    <a:ext uri="{9D8B030D-6E8A-4147-A177-3AD203B41FA5}">
                      <a16:colId xmlns:a16="http://schemas.microsoft.com/office/drawing/2014/main" val="20000"/>
                    </a:ext>
                  </a:extLst>
                </a:gridCol>
                <a:gridCol w="3744788">
                  <a:extLst>
                    <a:ext uri="{9D8B030D-6E8A-4147-A177-3AD203B41FA5}">
                      <a16:colId xmlns:a16="http://schemas.microsoft.com/office/drawing/2014/main" val="20001"/>
                    </a:ext>
                  </a:extLst>
                </a:gridCol>
              </a:tblGrid>
              <a:tr h="1356151">
                <a:tc>
                  <a:txBody>
                    <a:bodyPr/>
                    <a:lstStyle/>
                    <a:p>
                      <a:pPr marL="0" marR="0" indent="0" algn="l" defTabSz="914400" rtl="0" eaLnBrk="1" fontAlgn="auto" latinLnBrk="0" hangingPunct="1">
                        <a:lnSpc>
                          <a:spcPct val="100000"/>
                        </a:lnSpc>
                        <a:spcBef>
                          <a:spcPts val="0"/>
                        </a:spcBef>
                        <a:spcAft>
                          <a:spcPts val="0"/>
                        </a:spcAft>
                        <a:buClrTx/>
                        <a:buSzTx/>
                        <a:buFontTx/>
                        <a:buNone/>
                        <a:tabLst>
                          <a:tab pos="1620520" algn="l"/>
                          <a:tab pos="4860925" algn="l"/>
                          <a:tab pos="5941060" algn="r"/>
                        </a:tabLst>
                        <a:defRPr/>
                      </a:pPr>
                      <a:r>
                        <a:rPr lang="sv-SE" sz="2000" kern="1200" dirty="0">
                          <a:effectLst/>
                        </a:rPr>
                        <a:t>Totalt antal elever i </a:t>
                      </a:r>
                      <a:r>
                        <a:rPr lang="sv-SE" sz="2000" kern="1200" dirty="0" err="1">
                          <a:effectLst/>
                        </a:rPr>
                        <a:t>gy</a:t>
                      </a:r>
                      <a:r>
                        <a:rPr lang="sv-SE" sz="2000" kern="1200" dirty="0">
                          <a:effectLst/>
                        </a:rPr>
                        <a:t> åk 2</a:t>
                      </a:r>
                    </a:p>
                    <a:p>
                      <a:pPr marL="0" algn="l" defTabSz="914400" rtl="0" eaLnBrk="1" latinLnBrk="0" hangingPunct="1">
                        <a:spcAft>
                          <a:spcPts val="0"/>
                        </a:spcAft>
                        <a:tabLst>
                          <a:tab pos="1620520" algn="l"/>
                          <a:tab pos="4860925" algn="l"/>
                          <a:tab pos="5941060" algn="r"/>
                        </a:tabLst>
                      </a:pPr>
                      <a:r>
                        <a:rPr lang="sv-SE" sz="2000" kern="1200" dirty="0">
                          <a:effectLst/>
                        </a:rPr>
                        <a:t>i</a:t>
                      </a:r>
                      <a:r>
                        <a:rPr lang="sv-SE" sz="2000" kern="1200" baseline="0" dirty="0">
                          <a:effectLst/>
                        </a:rPr>
                        <a:t> </a:t>
                      </a:r>
                      <a:r>
                        <a:rPr lang="sv-SE" sz="2000" kern="1200" dirty="0">
                          <a:effectLst/>
                        </a:rPr>
                        <a:t>deltagande skolor</a:t>
                      </a:r>
                      <a:endParaRPr lang="sv-SE" sz="2000" kern="1200" dirty="0">
                        <a:solidFill>
                          <a:schemeClr val="dk1"/>
                        </a:solidFill>
                        <a:effectLst/>
                        <a:latin typeface="+mn-lt"/>
                        <a:ea typeface="+mn-ea"/>
                        <a:cs typeface="+mn-cs"/>
                      </a:endParaRPr>
                    </a:p>
                  </a:txBody>
                  <a:tcPr marL="68580" marR="68580" marT="0" marB="0" anchor="ctr"/>
                </a:tc>
                <a:tc>
                  <a:txBody>
                    <a:bodyPr/>
                    <a:lstStyle/>
                    <a:p>
                      <a:pPr marL="0" algn="ctr" defTabSz="914400" rtl="0" eaLnBrk="1" latinLnBrk="0" hangingPunct="1">
                        <a:spcAft>
                          <a:spcPts val="0"/>
                        </a:spcAft>
                        <a:tabLst>
                          <a:tab pos="1620520" algn="l"/>
                          <a:tab pos="4860925" algn="l"/>
                          <a:tab pos="5941060" algn="r"/>
                        </a:tabLst>
                      </a:pPr>
                      <a:r>
                        <a:rPr lang="sv-SE" sz="2000" kern="1200" dirty="0">
                          <a:effectLst/>
                        </a:rPr>
                        <a:t>2</a:t>
                      </a:r>
                      <a:r>
                        <a:rPr lang="sv-SE" sz="2000" kern="1200" baseline="0" dirty="0">
                          <a:effectLst/>
                        </a:rPr>
                        <a:t> 674</a:t>
                      </a:r>
                    </a:p>
                    <a:p>
                      <a:pPr marL="0" algn="ctr" defTabSz="914400" rtl="0" eaLnBrk="1" latinLnBrk="0" hangingPunct="1">
                        <a:spcAft>
                          <a:spcPts val="0"/>
                        </a:spcAft>
                        <a:tabLst>
                          <a:tab pos="1620520" algn="l"/>
                          <a:tab pos="4860925" algn="l"/>
                          <a:tab pos="5941060" algn="r"/>
                        </a:tabLst>
                      </a:pPr>
                      <a:endParaRPr lang="sv-SE" sz="2000" b="0" kern="1200" dirty="0">
                        <a:solidFill>
                          <a:srgbClr val="FF0000"/>
                        </a:solidFill>
                        <a:effectLst/>
                        <a:latin typeface="+mn-lt"/>
                        <a:ea typeface="+mn-ea"/>
                        <a:cs typeface="+mn-cs"/>
                      </a:endParaRPr>
                    </a:p>
                  </a:txBody>
                  <a:tcPr marL="68580" marR="68580" marT="0" marB="0" anchor="ctr"/>
                </a:tc>
                <a:extLst>
                  <a:ext uri="{0D108BD9-81ED-4DB2-BD59-A6C34878D82A}">
                    <a16:rowId xmlns:a16="http://schemas.microsoft.com/office/drawing/2014/main" val="10000"/>
                  </a:ext>
                </a:extLst>
              </a:tr>
              <a:tr h="1356151">
                <a:tc>
                  <a:txBody>
                    <a:bodyPr/>
                    <a:lstStyle/>
                    <a:p>
                      <a:pPr marL="0" algn="l" defTabSz="914400" rtl="0" eaLnBrk="1" latinLnBrk="0" hangingPunct="1">
                        <a:spcAft>
                          <a:spcPts val="0"/>
                        </a:spcAft>
                        <a:tabLst>
                          <a:tab pos="1620520" algn="l"/>
                          <a:tab pos="4860925" algn="l"/>
                          <a:tab pos="5941060" algn="r"/>
                        </a:tabLst>
                      </a:pPr>
                      <a:r>
                        <a:rPr lang="sv-SE" sz="2000" kern="1200" dirty="0">
                          <a:effectLst/>
                        </a:rPr>
                        <a:t>Antal svarande elever </a:t>
                      </a:r>
                      <a:endParaRPr lang="sv-SE" sz="2000" kern="1200" dirty="0">
                        <a:solidFill>
                          <a:schemeClr val="tx1"/>
                        </a:solidFill>
                        <a:effectLst/>
                        <a:latin typeface="+mn-lt"/>
                        <a:ea typeface="+mn-ea"/>
                        <a:cs typeface="+mn-cs"/>
                      </a:endParaRPr>
                    </a:p>
                  </a:txBody>
                  <a:tcPr marL="68580" marR="68580" marT="0" marB="0" anchor="ctr"/>
                </a:tc>
                <a:tc>
                  <a:txBody>
                    <a:bodyPr/>
                    <a:lstStyle/>
                    <a:p>
                      <a:pPr marL="0" algn="ctr" defTabSz="914400" rtl="0" eaLnBrk="1" latinLnBrk="0" hangingPunct="1">
                        <a:spcAft>
                          <a:spcPts val="0"/>
                        </a:spcAft>
                        <a:tabLst>
                          <a:tab pos="1620520" algn="l"/>
                          <a:tab pos="4860925" algn="l"/>
                          <a:tab pos="5941060" algn="r"/>
                        </a:tabLst>
                      </a:pPr>
                      <a:r>
                        <a:rPr lang="sv-SE" sz="2000" kern="1200" dirty="0">
                          <a:effectLst/>
                        </a:rPr>
                        <a:t>1</a:t>
                      </a:r>
                      <a:r>
                        <a:rPr lang="sv-SE" sz="2000" kern="1200" baseline="0" dirty="0">
                          <a:effectLst/>
                        </a:rPr>
                        <a:t> 800</a:t>
                      </a:r>
                      <a:endParaRPr lang="sv-SE" sz="2000" kern="12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10001"/>
                  </a:ext>
                </a:extLst>
              </a:tr>
              <a:tr h="1356151">
                <a:tc>
                  <a:txBody>
                    <a:bodyPr/>
                    <a:lstStyle/>
                    <a:p>
                      <a:pPr marL="0" marR="0" indent="0" algn="l" defTabSz="914400" rtl="0" eaLnBrk="1" fontAlgn="auto" latinLnBrk="0" hangingPunct="1">
                        <a:lnSpc>
                          <a:spcPct val="100000"/>
                        </a:lnSpc>
                        <a:spcBef>
                          <a:spcPts val="0"/>
                        </a:spcBef>
                        <a:spcAft>
                          <a:spcPts val="0"/>
                        </a:spcAft>
                        <a:buClrTx/>
                        <a:buSzTx/>
                        <a:buFontTx/>
                        <a:buNone/>
                        <a:tabLst>
                          <a:tab pos="1620520" algn="l"/>
                          <a:tab pos="4860925" algn="l"/>
                          <a:tab pos="5941060" algn="r"/>
                        </a:tabLst>
                        <a:defRPr/>
                      </a:pPr>
                      <a:r>
                        <a:rPr lang="sv-SE" sz="2000" kern="1200" dirty="0">
                          <a:effectLst/>
                        </a:rPr>
                        <a:t>Svarsfrekvens</a:t>
                      </a:r>
                    </a:p>
                    <a:p>
                      <a:pPr marL="0" algn="l" defTabSz="914400" rtl="0" eaLnBrk="1" latinLnBrk="0" hangingPunct="1">
                        <a:spcAft>
                          <a:spcPts val="0"/>
                        </a:spcAft>
                        <a:tabLst>
                          <a:tab pos="1620520" algn="l"/>
                          <a:tab pos="4860925" algn="l"/>
                          <a:tab pos="5941060" algn="r"/>
                        </a:tabLst>
                      </a:pPr>
                      <a:endParaRPr lang="sv-SE" sz="2000" kern="1200" dirty="0">
                        <a:solidFill>
                          <a:schemeClr val="tx1"/>
                        </a:solidFill>
                        <a:effectLst/>
                        <a:latin typeface="+mn-lt"/>
                        <a:ea typeface="+mn-ea"/>
                        <a:cs typeface="+mn-cs"/>
                      </a:endParaRPr>
                    </a:p>
                  </a:txBody>
                  <a:tcPr marL="68580" marR="68580" marT="0" marB="0" anchor="ctr"/>
                </a:tc>
                <a:tc>
                  <a:txBody>
                    <a:bodyPr/>
                    <a:lstStyle/>
                    <a:p>
                      <a:pPr marL="0" algn="ctr" defTabSz="914400" rtl="0" eaLnBrk="1" latinLnBrk="0" hangingPunct="1">
                        <a:spcAft>
                          <a:spcPts val="0"/>
                        </a:spcAft>
                        <a:tabLst>
                          <a:tab pos="1620520" algn="l"/>
                          <a:tab pos="4860925" algn="l"/>
                          <a:tab pos="5941060" algn="r"/>
                        </a:tabLst>
                      </a:pPr>
                      <a:r>
                        <a:rPr lang="sv-SE" sz="2000" kern="1200" dirty="0">
                          <a:effectLst/>
                        </a:rPr>
                        <a:t>67%</a:t>
                      </a:r>
                      <a:endParaRPr lang="sv-SE" sz="2000" b="0" kern="12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032876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err="1"/>
              <a:t>Könsfördelning</a:t>
            </a:r>
            <a:br>
              <a:rPr lang="en-US" sz="2600" dirty="0"/>
            </a:br>
            <a:r>
              <a:rPr lang="en-US" sz="1600" dirty="0" err="1"/>
              <a:t>Gy</a:t>
            </a:r>
            <a:r>
              <a:rPr lang="en-US" sz="1600" dirty="0"/>
              <a:t> </a:t>
            </a:r>
            <a:r>
              <a:rPr lang="en-US" sz="1600" dirty="0" err="1"/>
              <a:t>åk</a:t>
            </a:r>
            <a:r>
              <a:rPr lang="en-US" sz="1600" dirty="0"/>
              <a:t> 2, </a:t>
            </a:r>
            <a:r>
              <a:rPr lang="en-US" sz="1600" dirty="0" err="1"/>
              <a:t>Värmland</a:t>
            </a:r>
            <a:r>
              <a:rPr lang="en-US" sz="1600" dirty="0"/>
              <a:t>, 2015/2016</a:t>
            </a:r>
            <a:br>
              <a:rPr lang="en-US" sz="1600" dirty="0"/>
            </a:br>
            <a:r>
              <a:rPr lang="en-US" sz="1600" dirty="0"/>
              <a:t>(N=1794)</a:t>
            </a:r>
          </a:p>
        </p:txBody>
      </p:sp>
      <p:graphicFrame>
        <p:nvGraphicFramePr>
          <p:cNvPr id="3" name="ChartObject"/>
          <p:cNvGraphicFramePr/>
          <p:nvPr>
            <p:extLst>
              <p:ext uri="{D42A27DB-BD31-4B8C-83A1-F6EECF244321}">
                <p14:modId xmlns:p14="http://schemas.microsoft.com/office/powerpoint/2010/main" val="2105292349"/>
              </p:ext>
            </p:extLst>
          </p:nvPr>
        </p:nvGraphicFramePr>
        <p:xfrm>
          <a:off x="2032000" y="1371600"/>
          <a:ext cx="50800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0509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err="1"/>
              <a:t>Antal</a:t>
            </a:r>
            <a:r>
              <a:rPr lang="en-US" sz="2600" b="1" dirty="0"/>
              <a:t> </a:t>
            </a:r>
            <a:r>
              <a:rPr lang="en-US" sz="2600" b="1" dirty="0" err="1"/>
              <a:t>elevsvar</a:t>
            </a:r>
            <a:r>
              <a:rPr lang="en-US" sz="2600" b="1" dirty="0"/>
              <a:t> </a:t>
            </a:r>
            <a:r>
              <a:rPr lang="en-US" sz="2600" b="1" dirty="0" err="1"/>
              <a:t>utifrån</a:t>
            </a:r>
            <a:r>
              <a:rPr lang="en-US" sz="2600" b="1" dirty="0"/>
              <a:t> </a:t>
            </a:r>
            <a:r>
              <a:rPr lang="en-US" sz="2600" b="1" dirty="0" err="1"/>
              <a:t>hemortskommun</a:t>
            </a:r>
            <a:br>
              <a:rPr lang="en-US" sz="2600" dirty="0"/>
            </a:br>
            <a:r>
              <a:rPr lang="en-US" sz="1600" dirty="0" err="1"/>
              <a:t>gy</a:t>
            </a:r>
            <a:r>
              <a:rPr lang="en-US" sz="1600" dirty="0"/>
              <a:t> </a:t>
            </a:r>
            <a:r>
              <a:rPr lang="en-US" sz="1600" dirty="0" err="1"/>
              <a:t>åk</a:t>
            </a:r>
            <a:r>
              <a:rPr lang="en-US" sz="1600" dirty="0"/>
              <a:t> 2, </a:t>
            </a:r>
            <a:r>
              <a:rPr lang="en-US" sz="1600" dirty="0" err="1"/>
              <a:t>Värmland</a:t>
            </a:r>
            <a:r>
              <a:rPr lang="en-US" sz="1600" dirty="0"/>
              <a:t>, 2015/2016</a:t>
            </a:r>
            <a:br>
              <a:rPr lang="en-US" sz="1600" dirty="0"/>
            </a:br>
            <a:r>
              <a:rPr lang="en-US" sz="1600" dirty="0"/>
              <a:t>(N=1800)</a:t>
            </a:r>
          </a:p>
        </p:txBody>
      </p:sp>
      <p:graphicFrame>
        <p:nvGraphicFramePr>
          <p:cNvPr id="3" name="ChartObject"/>
          <p:cNvGraphicFramePr/>
          <p:nvPr>
            <p:extLst>
              <p:ext uri="{D42A27DB-BD31-4B8C-83A1-F6EECF244321}">
                <p14:modId xmlns:p14="http://schemas.microsoft.com/office/powerpoint/2010/main" val="77039526"/>
              </p:ext>
            </p:extLst>
          </p:nvPr>
        </p:nvGraphicFramePr>
        <p:xfrm>
          <a:off x="467544" y="1371600"/>
          <a:ext cx="8064896" cy="47937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29028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b="1" dirty="0" err="1"/>
              <a:t>Antal</a:t>
            </a:r>
            <a:r>
              <a:rPr lang="en-US" sz="2600" b="1" dirty="0"/>
              <a:t> </a:t>
            </a:r>
            <a:r>
              <a:rPr lang="en-US" sz="2600" b="1" dirty="0" err="1"/>
              <a:t>elevsvar</a:t>
            </a:r>
            <a:r>
              <a:rPr lang="en-US" sz="2600" b="1" dirty="0"/>
              <a:t> per </a:t>
            </a:r>
            <a:r>
              <a:rPr lang="en-US" sz="2600" b="1" dirty="0" err="1"/>
              <a:t>skolkommun</a:t>
            </a:r>
            <a:br>
              <a:rPr lang="en-US" sz="1800" dirty="0"/>
            </a:br>
            <a:r>
              <a:rPr lang="en-US" sz="1800" dirty="0" err="1"/>
              <a:t>gy</a:t>
            </a:r>
            <a:r>
              <a:rPr lang="en-US" sz="1800" dirty="0"/>
              <a:t> </a:t>
            </a:r>
            <a:r>
              <a:rPr lang="en-US" sz="1600" dirty="0" err="1"/>
              <a:t>åk</a:t>
            </a:r>
            <a:r>
              <a:rPr lang="en-US" sz="1600"/>
              <a:t> 2, </a:t>
            </a:r>
            <a:r>
              <a:rPr lang="en-US" sz="1600" dirty="0" err="1"/>
              <a:t>Värmland</a:t>
            </a:r>
            <a:r>
              <a:rPr lang="en-US" sz="1600" dirty="0"/>
              <a:t>, 2015/2016</a:t>
            </a:r>
            <a:br>
              <a:rPr lang="en-US" sz="1600" dirty="0"/>
            </a:br>
            <a:r>
              <a:rPr lang="en-US" sz="1600" dirty="0"/>
              <a:t>(N=1800)</a:t>
            </a:r>
          </a:p>
        </p:txBody>
      </p:sp>
      <p:graphicFrame>
        <p:nvGraphicFramePr>
          <p:cNvPr id="3" name="ChartObject"/>
          <p:cNvGraphicFramePr/>
          <p:nvPr>
            <p:extLst>
              <p:ext uri="{D42A27DB-BD31-4B8C-83A1-F6EECF244321}">
                <p14:modId xmlns:p14="http://schemas.microsoft.com/office/powerpoint/2010/main" val="2513759195"/>
              </p:ext>
            </p:extLst>
          </p:nvPr>
        </p:nvGraphicFramePr>
        <p:xfrm>
          <a:off x="467544" y="1371600"/>
          <a:ext cx="8136904" cy="47937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8890818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RELEASE_DATE" val="2013.01.24"/>
  <p:tag name="AS_TITLE" val="Aspose.Slides for Java"/>
  <p:tag name="AS_VERSION" val="6.9.1.0"/>
</p:tagLst>
</file>

<file path=ppt/theme/theme1.xml><?xml version="1.0" encoding="utf-8"?>
<a:theme xmlns:a="http://schemas.openxmlformats.org/drawingml/2006/main" name="pptDA08.tm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siskt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ptDA08.tm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siskt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1118</TotalTime>
  <Words>938</Words>
  <Application>Microsoft Office PowerPoint</Application>
  <PresentationFormat>Bildspel på skärmen (4:3)</PresentationFormat>
  <Paragraphs>109</Paragraphs>
  <Slides>53</Slides>
  <Notes>0</Notes>
  <HiddenSlides>0</HiddenSlides>
  <MMClips>0</MMClips>
  <ScaleCrop>false</ScaleCrop>
  <HeadingPairs>
    <vt:vector size="6" baseType="variant">
      <vt:variant>
        <vt:lpstr>Använt teckensnitt</vt:lpstr>
      </vt:variant>
      <vt:variant>
        <vt:i4>4</vt:i4>
      </vt:variant>
      <vt:variant>
        <vt:lpstr>Tema</vt:lpstr>
      </vt:variant>
      <vt:variant>
        <vt:i4>2</vt:i4>
      </vt:variant>
      <vt:variant>
        <vt:lpstr>Bildrubriker</vt:lpstr>
      </vt:variant>
      <vt:variant>
        <vt:i4>53</vt:i4>
      </vt:variant>
    </vt:vector>
  </HeadingPairs>
  <TitlesOfParts>
    <vt:vector size="59" baseType="lpstr">
      <vt:lpstr>Arial</vt:lpstr>
      <vt:lpstr>Calibri</vt:lpstr>
      <vt:lpstr>Raavi</vt:lpstr>
      <vt:lpstr>Times New Roman</vt:lpstr>
      <vt:lpstr>pptDA08.tmp</vt:lpstr>
      <vt:lpstr>1_pptDA08.tmp</vt:lpstr>
      <vt:lpstr>  </vt:lpstr>
      <vt:lpstr>Drogvaneundersökningen ska bidra med aktuellt kunskapsunderlag</vt:lpstr>
      <vt:lpstr>Samverkan i planering och genomförande</vt:lpstr>
      <vt:lpstr>Undersökningens genomförande</vt:lpstr>
      <vt:lpstr>Resultatredovisning</vt:lpstr>
      <vt:lpstr>Gymnasiet årskurs 2 Värmland</vt:lpstr>
      <vt:lpstr>Könsfördelning Gy åk 2, Värmland, 2015/2016 (N=1794)</vt:lpstr>
      <vt:lpstr>Antal elevsvar utifrån hemortskommun gy åk 2, Värmland, 2015/2016 (N=1800)</vt:lpstr>
      <vt:lpstr>Antal elevsvar per skolkommun gy åk 2, Värmland, 2015/2016 (N=1800)</vt:lpstr>
      <vt:lpstr>Program på gymnasiet  Värmland, 2015/2016 (N=1791)</vt:lpstr>
      <vt:lpstr>Röker du?  gymnasiet åk 2, Värmland, 2015/2016  (N=1797)</vt:lpstr>
      <vt:lpstr>Vill du sluta röka? gymnasiet åk 2, Värmland, 2015/2016 (N=403)</vt:lpstr>
      <vt:lpstr>Hur får du vanligen tag på cigaretter?  gymnasiet åk 2, Värmland, 2015/2016 (N=404)</vt:lpstr>
      <vt:lpstr>Har du använt e-cigaretter någon gång?  gymnasiet åk 2, Värmland, 2015/2016 (N=1798)</vt:lpstr>
      <vt:lpstr>Har du rökt vattenpipa någon gång?  gymnasiet åk 2, Värmland, 2015/2016 (N=1795)</vt:lpstr>
      <vt:lpstr>Snusar du?  gymnasiet åk 2, Värmland, 2015/2016 (N=1800)</vt:lpstr>
      <vt:lpstr>Vill du sluta snusa?  gymnasiet åk 2, Värmland, 2015/2016 (N=292)</vt:lpstr>
      <vt:lpstr>Hur får du vanligen tag på snus?  gymnasiet åk 2, Värmland, 2015/2016 (N=290)</vt:lpstr>
      <vt:lpstr>Hur ofta brukar du dricka energidryck? (Red Bull, Burn, Monster eller liknande) gymnasiet åk 2, Värmland, 2015/2016 (N=1798)</vt:lpstr>
      <vt:lpstr>Har du ätit kosttillskott någon gång? gymnasiet åk 2, Värmland, 2015/2016 (N=1789)</vt:lpstr>
      <vt:lpstr>Har du någon gång druckit alkohol? gymnasiet åk 2, Värmland, 2015/2016  (N=1795)</vt:lpstr>
      <vt:lpstr>Hur ofta har du druckit alkohol?  gymnasiet åk 2, Värmland, 2015/2016 (N=1273)</vt:lpstr>
      <vt:lpstr>Hur ofta har du druckit så mycket alkohol att du känt dig berusad?  gymnasiet åk 2, Värmland, 2015/2016 (N=1270)</vt:lpstr>
      <vt:lpstr>Har varit med om följande i samband med att ha druckit alkohol gymnasiet åk 2, Värmland, 2015/2016 (N=1265)</vt:lpstr>
      <vt:lpstr>Senaste gången du drack alkohol, hur fick du tag på det?  gymnasiet åk 2, Värmland, 2015/2016 (N=1264)</vt:lpstr>
      <vt:lpstr>Har du sniffat/boffat någon gång?  gymnasiet åk 2, Värmland, 2015/2016 (N=1797)</vt:lpstr>
      <vt:lpstr>Har blivit erbjuden att prova eller köpa narkotika gymnasiet åk 2, Värmland, 2015/2016 (N=1795)</vt:lpstr>
      <vt:lpstr>Om jag blir erbjuden narkotika säger jag... gymnasiet åk 2, Värmland, 2015/2016 (N=1795)</vt:lpstr>
      <vt:lpstr>Var sätter du gränsen när det gäller cannabis?  gymnasiet åk 2, Värmland, 2015/2016 (N=1793)</vt:lpstr>
      <vt:lpstr>“Det är upp till var och en om man vill använda cannabis”  gymnasiet åk 2, Värmland, 2015/2016  (N=1783)</vt:lpstr>
      <vt:lpstr>Har använt narkotika (utan läkarordination) gymnasiet åk 2, Värmland, 2015/2016 (N=1796)</vt:lpstr>
      <vt:lpstr>Hur många gånger har du använt cannabis? gymnasiet åk 2, Värmland, 2015/2016 (N=156) </vt:lpstr>
      <vt:lpstr>Hur många gånger har du använt annan narkotika än cannabis? gymnasiet åk 2, Värmland, 2015/2016 (N=156)</vt:lpstr>
      <vt:lpstr>Vilket/vilka narkotika har du använt? Flera alternativ kan markeras gymnasiet åk 2, Värmland, 2015/2016 (N=156)</vt:lpstr>
      <vt:lpstr>Från vem/vilka har du fått tag på narkotika? gymnasiet åk 2, Värmland, 2015/2016 (N=151)</vt:lpstr>
      <vt:lpstr>Om jag blir erbjuden anabola steroider säger jag...  gymnasiet åk 2, Värmland, 2015/2016 (N=1796)</vt:lpstr>
      <vt:lpstr>Har använt anabola steroider (utan läkarordination) gymnasiet åk 2, Värmland, 2015/2016 (N=1796)</vt:lpstr>
      <vt:lpstr>Hur stor risk är det att människor skadar sig själva, fysiskt eller på annat sätt, om de röker varje dag? gymnasiet åk 2, Värmland, 2015/2016 (N=1781)</vt:lpstr>
      <vt:lpstr>Hur stor risk är det att människor skadar sig själva, fysiskt eller på annat sätt, om de snusar varje dag? gymnasiet åk 2, Värmland, 2015/2016 (N=1781)</vt:lpstr>
      <vt:lpstr>Hur stor risk är det att människor skadar sig själva, fysiskt eller på annat sätt, om de berusar sig på alkohol regelbundet? gymnasiet åk 2, Värmland, 2015/2016 (N=1781)</vt:lpstr>
      <vt:lpstr>Hur stor risk är det att människor skadar sig själva, fysiskt eller på annat sätt, om de provar cannabis? gymnasiet åk 2, Värmland, 2015/2016 (N=1781)</vt:lpstr>
      <vt:lpstr>Hur stor risk är det att människor skadar sig själva, fysiskt eller på annat sätt, om de röker cannabis regelbundet? gymnasiet åk 2, Värmland, 2015/2016  (N=1781)</vt:lpstr>
      <vt:lpstr>Hur stor risk är det att människor skadar sig själva, fysiskt eller på annat sätt, om de provar heroin? gymnasiet åk 2, Värmland, 2015/2016 (N=1781)</vt:lpstr>
      <vt:lpstr>Hur stor risk är det att människor skadar sig själva, fysiskt eller på annat sätt, om de provar att sniffa/boffa? gymnasiet åk 2, Värmland, 2015/2016 (N=1781)</vt:lpstr>
      <vt:lpstr>Hur gammal var du första gången du drack minst ett glas alkohol? gymnasiet åk 2, Värmland, 2015/2016   (N=1782)</vt:lpstr>
      <vt:lpstr>Hur gammal var du första gången du blev berusad av alkohol? gymnasiet åk 2, Värmland, 2015/2016  (N=1782)</vt:lpstr>
      <vt:lpstr>Hur gammal var du första gången du rökte en cigarett? gymnasiet åk 2, Värmland, 2015/2016  (N=1782)</vt:lpstr>
      <vt:lpstr>Hur gammal var du första gången du snusade?  gymnasiet åk 2, Värmland, 2015/2016  (N=1782)</vt:lpstr>
      <vt:lpstr>Hur gammal var du första gången du använde cannabis?  gymnasiet åk 2, Värmland, 2015/2016 (N=1782)</vt:lpstr>
      <vt:lpstr>Hur gammal var du första gången du sniffade/boffade? gymnasiet åk 2, Värmland, 2015/2016 (N=1782)</vt:lpstr>
      <vt:lpstr>Vad kan du få tag på inom 24 timmar? gymnasiet åk 2, Värmland, 2015/2016  (N=1794)</vt:lpstr>
      <vt:lpstr>Mina föräldrar/vårdnadshavare vet var jag är  på fredags- och lördagskvällar  gymnasiet åk 2, Värmland, 2015/2016 (N=1797)</vt:lpstr>
      <vt:lpstr>Resultatredovisning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Elevers drogvanor år 2015</dc:title>
  <dc:creator>Cecilia Nyberg</dc:creator>
  <cp:lastModifiedBy>Cecilia Nyberg</cp:lastModifiedBy>
  <cp:revision>193</cp:revision>
  <cp:lastPrinted>1970-01-01T02:00:00Z</cp:lastPrinted>
  <dcterms:created xsi:type="dcterms:W3CDTF">2015-11-18T09:32:37Z</dcterms:created>
  <dcterms:modified xsi:type="dcterms:W3CDTF">2018-10-18T09:04:11Z</dcterms:modified>
</cp:coreProperties>
</file>