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4" r:id="rId6"/>
  </p:sldMasterIdLst>
  <p:notesMasterIdLst>
    <p:notesMasterId r:id="rId30"/>
  </p:notesMasterIdLst>
  <p:sldIdLst>
    <p:sldId id="779" r:id="rId7"/>
    <p:sldId id="268" r:id="rId8"/>
    <p:sldId id="782" r:id="rId9"/>
    <p:sldId id="260" r:id="rId10"/>
    <p:sldId id="258" r:id="rId11"/>
    <p:sldId id="781" r:id="rId12"/>
    <p:sldId id="269" r:id="rId13"/>
    <p:sldId id="778" r:id="rId14"/>
    <p:sldId id="784" r:id="rId15"/>
    <p:sldId id="265" r:id="rId16"/>
    <p:sldId id="783" r:id="rId17"/>
    <p:sldId id="262" r:id="rId18"/>
    <p:sldId id="776" r:id="rId19"/>
    <p:sldId id="273" r:id="rId20"/>
    <p:sldId id="275" r:id="rId21"/>
    <p:sldId id="276" r:id="rId22"/>
    <p:sldId id="274" r:id="rId23"/>
    <p:sldId id="261" r:id="rId24"/>
    <p:sldId id="271" r:id="rId25"/>
    <p:sldId id="277" r:id="rId26"/>
    <p:sldId id="272" r:id="rId27"/>
    <p:sldId id="279" r:id="rId28"/>
    <p:sldId id="777" r:id="rId29"/>
  </p:sldIdLst>
  <p:sldSz cx="12192000" cy="6858000"/>
  <p:notesSz cx="6794500" cy="99822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6354D3-F685-AEE3-C66F-08E509C24A12}" name="Anna Sandberg" initials="AS" userId="S::Anna.Sandberg@regionvarmland.se::cdd6154f-e410-4b40-b7de-85e39ad193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8FCCD-0CA0-4379-B285-ED27EB138DC8}" v="39" dt="2022-08-30T07:25:14.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50006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100" y="0"/>
            <a:ext cx="2944813" cy="500063"/>
          </a:xfrm>
          <a:prstGeom prst="rect">
            <a:avLst/>
          </a:prstGeom>
        </p:spPr>
        <p:txBody>
          <a:bodyPr vert="horz" lIns="91440" tIns="45720" rIns="91440" bIns="45720" rtlCol="0"/>
          <a:lstStyle>
            <a:lvl1pPr algn="r">
              <a:defRPr sz="1200"/>
            </a:lvl1pPr>
          </a:lstStyle>
          <a:p>
            <a:fld id="{8863C27D-55F8-4B12-AFE7-CF1900CC82F1}" type="datetimeFigureOut">
              <a:rPr lang="sv-SE" smtClean="0"/>
              <a:t>2022-09-01</a:t>
            </a:fld>
            <a:endParaRPr lang="sv-SE"/>
          </a:p>
        </p:txBody>
      </p:sp>
      <p:sp>
        <p:nvSpPr>
          <p:cNvPr id="4" name="Platshållare för bildobjekt 3"/>
          <p:cNvSpPr>
            <a:spLocks noGrp="1" noRot="1" noChangeAspect="1"/>
          </p:cNvSpPr>
          <p:nvPr>
            <p:ph type="sldImg" idx="2"/>
          </p:nvPr>
        </p:nvSpPr>
        <p:spPr>
          <a:xfrm>
            <a:off x="403225" y="1247775"/>
            <a:ext cx="5988050" cy="33686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803775"/>
            <a:ext cx="5435600" cy="39306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82138"/>
            <a:ext cx="2944813" cy="50006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100" y="9482138"/>
            <a:ext cx="2944813" cy="500062"/>
          </a:xfrm>
          <a:prstGeom prst="rect">
            <a:avLst/>
          </a:prstGeom>
        </p:spPr>
        <p:txBody>
          <a:bodyPr vert="horz" lIns="91440" tIns="45720" rIns="91440" bIns="45720" rtlCol="0" anchor="b"/>
          <a:lstStyle>
            <a:lvl1pPr algn="r">
              <a:defRPr sz="1200"/>
            </a:lvl1pPr>
          </a:lstStyle>
          <a:p>
            <a:fld id="{82F6A57C-232B-444F-8E49-699BC115DA75}" type="slidenum">
              <a:rPr lang="sv-SE" smtClean="0"/>
              <a:t>‹#›</a:t>
            </a:fld>
            <a:endParaRPr lang="sv-SE"/>
          </a:p>
        </p:txBody>
      </p:sp>
    </p:spTree>
    <p:extLst>
      <p:ext uri="{BB962C8B-B14F-4D97-AF65-F5344CB8AC3E}">
        <p14:creationId xmlns:p14="http://schemas.microsoft.com/office/powerpoint/2010/main" val="2660548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94441130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1808603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503657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tx2"/>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65157066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tx2"/>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233" t="28855"/>
          <a:stretch/>
        </p:blipFill>
        <p:spPr>
          <a:xfrm>
            <a:off x="-1" y="0"/>
            <a:ext cx="4121077" cy="3428391"/>
          </a:xfrm>
          <a:prstGeom prst="rect">
            <a:avLst/>
          </a:prstGeom>
        </p:spPr>
      </p:pic>
    </p:spTree>
    <p:extLst>
      <p:ext uri="{BB962C8B-B14F-4D97-AF65-F5344CB8AC3E}">
        <p14:creationId xmlns:p14="http://schemas.microsoft.com/office/powerpoint/2010/main" val="87062896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6968083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45960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89569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7319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4619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00298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109" t="28708"/>
          <a:stretch/>
        </p:blipFill>
        <p:spPr>
          <a:xfrm>
            <a:off x="0" y="0"/>
            <a:ext cx="4121077" cy="3428998"/>
          </a:xfrm>
          <a:prstGeom prst="rect">
            <a:avLst/>
          </a:prstGeom>
        </p:spPr>
      </p:pic>
    </p:spTree>
    <p:extLst>
      <p:ext uri="{BB962C8B-B14F-4D97-AF65-F5344CB8AC3E}">
        <p14:creationId xmlns:p14="http://schemas.microsoft.com/office/powerpoint/2010/main" val="187879139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7B6AD9C4-35A3-4D7A-9B19-F30406AB6CAC}" type="datetimeFigureOut">
              <a:rPr lang="sv-SE" smtClean="0"/>
              <a:t>2022-09-01</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27955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56996091"/>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2022-09-01</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21986545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å">
    <p:bg>
      <p:bgPr>
        <a:solidFill>
          <a:schemeClr val="accent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4120362242"/>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ila">
    <p:bg>
      <p:bgPr>
        <a:solidFill>
          <a:schemeClr val="accent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22014783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Grön">
    <p:bg>
      <p:bgPr>
        <a:solidFill>
          <a:schemeClr val="accent3"/>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50175026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ul">
    <p:bg>
      <p:bgPr>
        <a:solidFill>
          <a:schemeClr val="accent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tx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tx1"/>
                </a:solidFill>
              </a:defRPr>
            </a:lvl1pPr>
          </a:lstStyle>
          <a:p>
            <a:fld id="{3EB2360C-C35F-5040-8F82-49517619CE55}" type="datetime1">
              <a:rPr lang="sv-SE" smtClean="0"/>
              <a:pPr/>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tx1"/>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152700541"/>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jus blå">
    <p:bg>
      <p:bgPr>
        <a:solidFill>
          <a:schemeClr val="accent5"/>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737815200"/>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Röd">
    <p:bg>
      <p:bgPr>
        <a:solidFill>
          <a:schemeClr val="accent6"/>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467470595"/>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12464782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71704859"/>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5911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3977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3557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233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683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2022-09-01</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4938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2022-09-01</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3745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png"/><Relationship Id="rId4" Type="http://schemas.openxmlformats.org/officeDocument/2006/relationships/slideLayout" Target="../slideLayouts/slideLayout2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2022-09-01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spTree>
    <p:extLst>
      <p:ext uri="{BB962C8B-B14F-4D97-AF65-F5344CB8AC3E}">
        <p14:creationId xmlns:p14="http://schemas.microsoft.com/office/powerpoint/2010/main" val="913107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7B6AD9C4-35A3-4D7A-9B19-F30406AB6CAC}" type="datetimeFigureOut">
              <a:rPr lang="sv-SE" smtClean="0"/>
              <a:t>2022-09-01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1943B2B7-BEA8-4334-A326-592BBB640B02}" type="slidenum">
              <a:rPr lang="sv-SE" smtClean="0"/>
              <a:t>‹#›</a:t>
            </a:fld>
            <a:endParaRPr lang="sv-SE"/>
          </a:p>
        </p:txBody>
      </p:sp>
    </p:spTree>
    <p:extLst>
      <p:ext uri="{BB962C8B-B14F-4D97-AF65-F5344CB8AC3E}">
        <p14:creationId xmlns:p14="http://schemas.microsoft.com/office/powerpoint/2010/main" val="655071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517961DE-70CA-1949-9072-9D2A38C11419}" type="datetime1">
              <a:rPr lang="sv-SE" smtClean="0"/>
              <a:t>2022-09-01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095856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Lst>
  <p:hf sldNum="0"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christina.nylowsand@regionvarmland.se" TargetMode="External"/><Relationship Id="rId2" Type="http://schemas.openxmlformats.org/officeDocument/2006/relationships/hyperlink" Target="regionvarmland.se/besam" TargetMode="External"/><Relationship Id="rId1" Type="http://schemas.openxmlformats.org/officeDocument/2006/relationships/slideLayout" Target="../slideLayouts/slideLayout4.xml"/><Relationship Id="rId4" Type="http://schemas.openxmlformats.org/officeDocument/2006/relationships/hyperlink" Target="https://intranat.regionvarmland.se/verksamheter/halsa-och-vard/h/halsoframjande-och-forebyggande-arbete/vald-i-nara-relation?qs=v%C3%A5ld"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mailto:anna-lena.flygare@regionvarmland.se"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A990C8-E9E9-46DD-967B-9AF072764173}"/>
              </a:ext>
            </a:extLst>
          </p:cNvPr>
          <p:cNvSpPr>
            <a:spLocks noGrp="1"/>
          </p:cNvSpPr>
          <p:nvPr>
            <p:ph type="ctrTitle"/>
          </p:nvPr>
        </p:nvSpPr>
        <p:spPr>
          <a:xfrm>
            <a:off x="4652808" y="3121701"/>
            <a:ext cx="6960996" cy="1311128"/>
          </a:xfrm>
        </p:spPr>
        <p:txBody>
          <a:bodyPr/>
          <a:lstStyle/>
          <a:p>
            <a:r>
              <a:rPr lang="sv-SE" sz="3600" dirty="0"/>
              <a:t>Information om Behandlings- och samtalsmottagningen</a:t>
            </a:r>
            <a:br>
              <a:rPr lang="sv-SE" sz="3600" dirty="0">
                <a:cs typeface="Arial"/>
              </a:rPr>
            </a:br>
            <a:r>
              <a:rPr lang="sv-SE" sz="3600" dirty="0"/>
              <a:t>- en ny verksamhet för våldsutsatta</a:t>
            </a:r>
            <a:endParaRPr lang="sv-SE" sz="3600" dirty="0">
              <a:cs typeface="Arial"/>
            </a:endParaRPr>
          </a:p>
        </p:txBody>
      </p:sp>
      <p:sp>
        <p:nvSpPr>
          <p:cNvPr id="3" name="Underrubrik 2">
            <a:extLst>
              <a:ext uri="{FF2B5EF4-FFF2-40B4-BE49-F238E27FC236}">
                <a16:creationId xmlns:a16="http://schemas.microsoft.com/office/drawing/2014/main" id="{057E94A7-75EC-44CE-9410-C23957DC3D43}"/>
              </a:ext>
            </a:extLst>
          </p:cNvPr>
          <p:cNvSpPr>
            <a:spLocks noGrp="1"/>
          </p:cNvSpPr>
          <p:nvPr>
            <p:ph type="subTitle" idx="1"/>
          </p:nvPr>
        </p:nvSpPr>
        <p:spPr>
          <a:xfrm>
            <a:off x="4724727" y="4535572"/>
            <a:ext cx="5866550" cy="645902"/>
          </a:xfrm>
        </p:spPr>
        <p:txBody>
          <a:bodyPr vert="horz" lIns="91440" tIns="45720" rIns="91440" bIns="45720" rtlCol="0" anchor="t">
            <a:noAutofit/>
          </a:bodyPr>
          <a:lstStyle/>
          <a:p>
            <a:r>
              <a:rPr lang="sv-SE" sz="1800" dirty="0">
                <a:cs typeface="Arial"/>
              </a:rPr>
              <a:t>Information till hälso- och sjukvårdens verksamheter     hösten 2022</a:t>
            </a:r>
            <a:endParaRPr lang="sv-SE" sz="1800" dirty="0"/>
          </a:p>
        </p:txBody>
      </p:sp>
    </p:spTree>
    <p:extLst>
      <p:ext uri="{BB962C8B-B14F-4D97-AF65-F5344CB8AC3E}">
        <p14:creationId xmlns:p14="http://schemas.microsoft.com/office/powerpoint/2010/main" val="295360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4B73C442-F5CC-29B0-417F-98A7C00361DB}"/>
              </a:ext>
            </a:extLst>
          </p:cNvPr>
          <p:cNvSpPr txBox="1"/>
          <p:nvPr/>
        </p:nvSpPr>
        <p:spPr>
          <a:xfrm>
            <a:off x="2712720" y="2459504"/>
            <a:ext cx="6766560" cy="2677656"/>
          </a:xfrm>
          <a:prstGeom prst="rect">
            <a:avLst/>
          </a:prstGeom>
          <a:noFill/>
        </p:spPr>
        <p:txBody>
          <a:bodyPr wrap="square">
            <a:spAutoFit/>
          </a:bodyPr>
          <a:lstStyle/>
          <a:p>
            <a:pPr indent="-205200" algn="ctr"/>
            <a:r>
              <a:rPr lang="sv-SE" sz="2400" i="1" dirty="0"/>
              <a:t>Med våld menas varje handling riktad mot en annan person, som genom att denna handling skadar, smärtar, skrämmer eller kränker, får denna person att göra något mot sin vilja eller </a:t>
            </a:r>
          </a:p>
          <a:p>
            <a:pPr indent="-205200" algn="ctr"/>
            <a:r>
              <a:rPr lang="sv-SE" sz="2400" i="1" dirty="0"/>
              <a:t>avstå från att göra något den vill.</a:t>
            </a:r>
          </a:p>
          <a:p>
            <a:pPr marL="252000" lvl="1" indent="0">
              <a:buNone/>
            </a:pPr>
            <a:endParaRPr lang="sv-SE" sz="2400" i="1" dirty="0"/>
          </a:p>
          <a:p>
            <a:pPr marL="252000" lvl="1" indent="0">
              <a:buNone/>
              <a:tabLst>
                <a:tab pos="3405188" algn="l"/>
              </a:tabLst>
            </a:pPr>
            <a:r>
              <a:rPr lang="sv-SE" sz="2400" i="1" dirty="0"/>
              <a:t>	</a:t>
            </a:r>
            <a:r>
              <a:rPr lang="sv-SE" sz="1600" dirty="0"/>
              <a:t>(Per </a:t>
            </a:r>
            <a:r>
              <a:rPr lang="sv-SE" sz="1600" dirty="0" err="1"/>
              <a:t>Isdal</a:t>
            </a:r>
            <a:r>
              <a:rPr lang="sv-SE" sz="1600" dirty="0"/>
              <a:t>, Alternativ till våld)</a:t>
            </a:r>
          </a:p>
        </p:txBody>
      </p:sp>
    </p:spTree>
    <p:extLst>
      <p:ext uri="{BB962C8B-B14F-4D97-AF65-F5344CB8AC3E}">
        <p14:creationId xmlns:p14="http://schemas.microsoft.com/office/powerpoint/2010/main" val="3788346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0DA81A-DD03-D3A9-A5C1-9D971074B56A}"/>
              </a:ext>
            </a:extLst>
          </p:cNvPr>
          <p:cNvSpPr>
            <a:spLocks noGrp="1"/>
          </p:cNvSpPr>
          <p:nvPr>
            <p:ph type="title"/>
          </p:nvPr>
        </p:nvSpPr>
        <p:spPr/>
        <p:txBody>
          <a:bodyPr/>
          <a:lstStyle/>
          <a:p>
            <a:r>
              <a:rPr lang="sv-SE" dirty="0"/>
              <a:t>Psykisk ohälsa</a:t>
            </a:r>
          </a:p>
        </p:txBody>
      </p:sp>
      <p:sp>
        <p:nvSpPr>
          <p:cNvPr id="6" name="Platshållare för text 5">
            <a:extLst>
              <a:ext uri="{FF2B5EF4-FFF2-40B4-BE49-F238E27FC236}">
                <a16:creationId xmlns:a16="http://schemas.microsoft.com/office/drawing/2014/main" id="{8BAA2C92-C895-ADFD-DD17-61B22ED42A1C}"/>
              </a:ext>
            </a:extLst>
          </p:cNvPr>
          <p:cNvSpPr txBox="1">
            <a:spLocks noGrp="1"/>
          </p:cNvSpPr>
          <p:nvPr>
            <p:ph type="body" sz="quarter" idx="13"/>
          </p:nvPr>
        </p:nvSpPr>
        <p:spPr>
          <a:xfrm>
            <a:off x="2560638" y="2490788"/>
            <a:ext cx="8054975" cy="1785104"/>
          </a:xfrm>
          <a:prstGeom prst="rect">
            <a:avLst/>
          </a:prstGeom>
          <a:solidFill>
            <a:schemeClr val="bg1"/>
          </a:solidFill>
        </p:spPr>
        <p:txBody>
          <a:bodyPr wrap="square">
            <a:spAutoFit/>
          </a:bodyPr>
          <a:lstStyle/>
          <a:p>
            <a:pPr marL="0" indent="0">
              <a:buNone/>
            </a:pPr>
            <a:r>
              <a:rPr lang="sv-SE" sz="2000" dirty="0"/>
              <a:t>Psykisk ohälsa är ett sammanfattande begrepp för såväl lindriga psykiska symptom (såsom oro och nedstämdhet) som svårare besvär, som uppfyller kriterierna för psykiatrisk diagnos.</a:t>
            </a:r>
          </a:p>
          <a:p>
            <a:pPr marL="0" indent="0">
              <a:buNone/>
            </a:pPr>
            <a:r>
              <a:rPr lang="sv-SE" sz="2000" dirty="0"/>
              <a:t>Psykisk ohälsa kan yttra sig på olika sätt och ha mer eller mindre inverkan på vardagen och individens funktionsförmåga. </a:t>
            </a:r>
            <a:endParaRPr lang="sv-SE" sz="2000" dirty="0">
              <a:solidFill>
                <a:srgbClr val="FF0000"/>
              </a:solidFill>
            </a:endParaRPr>
          </a:p>
        </p:txBody>
      </p:sp>
    </p:spTree>
    <p:extLst>
      <p:ext uri="{BB962C8B-B14F-4D97-AF65-F5344CB8AC3E}">
        <p14:creationId xmlns:p14="http://schemas.microsoft.com/office/powerpoint/2010/main" val="3877541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ADE165-EC8E-A9E4-B621-F73F1D2748FC}"/>
              </a:ext>
            </a:extLst>
          </p:cNvPr>
          <p:cNvSpPr>
            <a:spLocks noGrp="1"/>
          </p:cNvSpPr>
          <p:nvPr>
            <p:ph type="title"/>
          </p:nvPr>
        </p:nvSpPr>
        <p:spPr>
          <a:xfrm>
            <a:off x="2137580" y="831596"/>
            <a:ext cx="7200000" cy="1325563"/>
          </a:xfrm>
        </p:spPr>
        <p:txBody>
          <a:bodyPr/>
          <a:lstStyle/>
          <a:p>
            <a:r>
              <a:rPr lang="sv-SE" dirty="0"/>
              <a:t>Mer information</a:t>
            </a:r>
          </a:p>
        </p:txBody>
      </p:sp>
      <p:sp>
        <p:nvSpPr>
          <p:cNvPr id="4" name="Platshållare för text 2">
            <a:extLst>
              <a:ext uri="{FF2B5EF4-FFF2-40B4-BE49-F238E27FC236}">
                <a16:creationId xmlns:a16="http://schemas.microsoft.com/office/drawing/2014/main" id="{1D32D5D5-D99A-32AD-0534-A9B64D5BA901}"/>
              </a:ext>
            </a:extLst>
          </p:cNvPr>
          <p:cNvSpPr txBox="1">
            <a:spLocks/>
          </p:cNvSpPr>
          <p:nvPr/>
        </p:nvSpPr>
        <p:spPr>
          <a:xfrm>
            <a:off x="2137580" y="2312688"/>
            <a:ext cx="8018791" cy="3240000"/>
          </a:xfrm>
          <a:prstGeom prst="rect">
            <a:avLst/>
          </a:prstGeom>
        </p:spPr>
        <p:txBody>
          <a:bodyPr vert="horz" lIns="91440" tIns="45720" rIns="91440" bIns="45720" rtlCol="0">
            <a:noAutofit/>
          </a:bodyPr>
          <a:lst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a:t>Hittar du på </a:t>
            </a:r>
            <a:r>
              <a:rPr lang="sv-SE" sz="2000" dirty="0">
                <a:hlinkClick r:id="rId2"/>
              </a:rPr>
              <a:t>regionvarmland.se/</a:t>
            </a:r>
            <a:r>
              <a:rPr lang="sv-SE" sz="2000" dirty="0" err="1">
                <a:hlinkClick r:id="rId2"/>
              </a:rPr>
              <a:t>besam</a:t>
            </a:r>
            <a:r>
              <a:rPr lang="sv-SE" sz="2000" dirty="0"/>
              <a:t>, på 1177.se eller genom kontakt med enhetschef Christina Nylöw Sand, </a:t>
            </a:r>
            <a:r>
              <a:rPr lang="sv-SE" sz="2000" dirty="0">
                <a:hlinkClick r:id="rId3"/>
              </a:rPr>
              <a:t>christina.nylowsand@regionvarmland.se</a:t>
            </a:r>
            <a:r>
              <a:rPr lang="sv-SE" sz="2000" dirty="0"/>
              <a:t>.</a:t>
            </a:r>
          </a:p>
          <a:p>
            <a:r>
              <a:rPr lang="sv-SE" sz="2000" dirty="0"/>
              <a:t>I Vida, IT-systemet för hantering av styrande dokument, finns en rutin för remittering till Behandlings- och samtalsmottagningen (RUT-25168). </a:t>
            </a:r>
          </a:p>
          <a:p>
            <a:r>
              <a:rPr lang="sv-SE" sz="2000" dirty="0"/>
              <a:t>På Region Värmlands intranät – </a:t>
            </a:r>
            <a:r>
              <a:rPr lang="sv-SE" sz="2000" dirty="0">
                <a:hlinkClick r:id="rId4"/>
              </a:rPr>
              <a:t>våld i nära relationer</a:t>
            </a:r>
            <a:r>
              <a:rPr lang="sv-SE" sz="2000" dirty="0"/>
              <a:t>.</a:t>
            </a:r>
          </a:p>
          <a:p>
            <a:r>
              <a:rPr lang="sv-SE" sz="2000" dirty="0"/>
              <a:t>Affischer skickas ut till vissa verksamheter och finns även att ladda ner digitalt på mottagningens webbadress ovan</a:t>
            </a:r>
            <a:r>
              <a:rPr lang="sv-SE" sz="2000"/>
              <a:t>. </a:t>
            </a:r>
            <a:endParaRPr lang="sv-SE" sz="2000" dirty="0"/>
          </a:p>
        </p:txBody>
      </p:sp>
    </p:spTree>
    <p:extLst>
      <p:ext uri="{BB962C8B-B14F-4D97-AF65-F5344CB8AC3E}">
        <p14:creationId xmlns:p14="http://schemas.microsoft.com/office/powerpoint/2010/main" val="1938591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BDDB30A-4B0B-0016-F7BA-4FC98A888BAC}"/>
              </a:ext>
            </a:extLst>
          </p:cNvPr>
          <p:cNvSpPr>
            <a:spLocks noGrp="1"/>
          </p:cNvSpPr>
          <p:nvPr>
            <p:ph type="ctrTitle"/>
          </p:nvPr>
        </p:nvSpPr>
        <p:spPr>
          <a:xfrm>
            <a:off x="2264569" y="1103519"/>
            <a:ext cx="6480000" cy="2123658"/>
          </a:xfrm>
        </p:spPr>
        <p:txBody>
          <a:bodyPr/>
          <a:lstStyle/>
          <a:p>
            <a:r>
              <a:rPr lang="sv-SE" sz="3200" dirty="0"/>
              <a:t>Invånarnas röster </a:t>
            </a:r>
          </a:p>
        </p:txBody>
      </p:sp>
      <p:sp>
        <p:nvSpPr>
          <p:cNvPr id="5" name="Platshållare för text 4">
            <a:extLst>
              <a:ext uri="{FF2B5EF4-FFF2-40B4-BE49-F238E27FC236}">
                <a16:creationId xmlns:a16="http://schemas.microsoft.com/office/drawing/2014/main" id="{F96006DC-5395-C9D9-4D84-CA3B00CCDB68}"/>
              </a:ext>
            </a:extLst>
          </p:cNvPr>
          <p:cNvSpPr>
            <a:spLocks noGrp="1"/>
          </p:cNvSpPr>
          <p:nvPr>
            <p:ph type="body" sz="quarter" idx="4294967295"/>
          </p:nvPr>
        </p:nvSpPr>
        <p:spPr>
          <a:xfrm>
            <a:off x="2264569" y="2787650"/>
            <a:ext cx="7815262" cy="3240088"/>
          </a:xfrm>
        </p:spPr>
        <p:txBody>
          <a:bodyPr vert="horz" lIns="91440" tIns="45720" rIns="91440" bIns="45720" rtlCol="0" anchor="t">
            <a:noAutofit/>
          </a:bodyPr>
          <a:lstStyle/>
          <a:p>
            <a:pPr marL="0" indent="0">
              <a:buNone/>
            </a:pPr>
            <a:r>
              <a:rPr lang="sv-SE" sz="2000" dirty="0">
                <a:solidFill>
                  <a:schemeClr val="bg1"/>
                </a:solidFill>
              </a:rPr>
              <a:t>Under hösten 2021 delade 115 invånare med sig av sina tankar kring vad som är viktigt i vården för våldsutsatta personer. </a:t>
            </a:r>
          </a:p>
          <a:p>
            <a:pPr marL="0" indent="0">
              <a:buNone/>
            </a:pPr>
            <a:r>
              <a:rPr lang="sv-SE" sz="2000" dirty="0">
                <a:solidFill>
                  <a:schemeClr val="bg1"/>
                </a:solidFill>
              </a:rPr>
              <a:t>Kommande citat är några exempel från den undersökningen.</a:t>
            </a:r>
            <a:endParaRPr lang="sv-SE" sz="2000" dirty="0">
              <a:solidFill>
                <a:schemeClr val="bg1"/>
              </a:solidFill>
              <a:cs typeface="Arial"/>
            </a:endParaRPr>
          </a:p>
        </p:txBody>
      </p:sp>
    </p:spTree>
    <p:extLst>
      <p:ext uri="{BB962C8B-B14F-4D97-AF65-F5344CB8AC3E}">
        <p14:creationId xmlns:p14="http://schemas.microsoft.com/office/powerpoint/2010/main" val="203909942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1940743" y="2151727"/>
            <a:ext cx="8310513" cy="2554545"/>
          </a:xfrm>
          <a:prstGeom prst="rect">
            <a:avLst/>
          </a:prstGeom>
          <a:noFill/>
        </p:spPr>
        <p:txBody>
          <a:bodyPr wrap="square">
            <a:spAutoFit/>
          </a:bodyPr>
          <a:lstStyle/>
          <a:p>
            <a:pPr algn="ctr"/>
            <a:r>
              <a:rPr lang="sv-SE" sz="2000" i="1">
                <a:solidFill>
                  <a:schemeClr val="bg1"/>
                </a:solidFill>
              </a:rPr>
              <a:t>Tänk på att våldsutsatta ofta är kontrollerade av sin partner och därmed inte kan kommunicera öppet med sjukvården (eller någon annan) om våldet innan man har lämnat. Jag sökte hjälp på vårdcentralen när jag började misstänka/fatta att min partner manipulerade mig, och bad om att få prata med terapeut. Jag blev hänvisad till socialtjänsten. Men, min partner hade stenkoll på mig och jag kunde inte kontakta socialtjänsten utan att han märkte. Tänk på det. Boka in tider för ”blodprov” som egentligen är möte med terapeut eller liknande.</a:t>
            </a:r>
          </a:p>
        </p:txBody>
      </p:sp>
    </p:spTree>
    <p:extLst>
      <p:ext uri="{BB962C8B-B14F-4D97-AF65-F5344CB8AC3E}">
        <p14:creationId xmlns:p14="http://schemas.microsoft.com/office/powerpoint/2010/main" val="45578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1873970" y="2170829"/>
            <a:ext cx="8444060" cy="2862322"/>
          </a:xfrm>
          <a:prstGeom prst="rect">
            <a:avLst/>
          </a:prstGeom>
          <a:noFill/>
        </p:spPr>
        <p:txBody>
          <a:bodyPr wrap="square">
            <a:spAutoFit/>
          </a:bodyPr>
          <a:lstStyle/>
          <a:p>
            <a:pPr algn="ctr"/>
            <a:r>
              <a:rPr lang="sv-SE" sz="2000" i="1" dirty="0">
                <a:solidFill>
                  <a:schemeClr val="bg1"/>
                </a:solidFill>
              </a:rPr>
              <a:t>Att bli trodd, att bli hörd, att bli förstådd, att inte bli skickad vidare på nån remiss för att ingen tror på det man har att säga - det man bär inom sig - som lagt sig som en våt filt runt hela ens existens. […] </a:t>
            </a:r>
          </a:p>
          <a:p>
            <a:pPr algn="ctr"/>
            <a:endParaRPr lang="sv-SE" sz="2000" i="1" dirty="0">
              <a:solidFill>
                <a:schemeClr val="bg1"/>
              </a:solidFill>
            </a:endParaRPr>
          </a:p>
          <a:p>
            <a:pPr algn="ctr"/>
            <a:r>
              <a:rPr lang="sv-SE" sz="2000" i="1" dirty="0">
                <a:solidFill>
                  <a:schemeClr val="bg1"/>
                </a:solidFill>
              </a:rPr>
              <a:t>Också viktigt att förstå kraften av de spöken och överlevnadsstrategier detta skapar. Som till exempel PTSD. Förstå frustrationen, skulden och skammen som det skapar och hur rättsväsendet kan ge den utsatta mer skuld än förövaren.</a:t>
            </a:r>
          </a:p>
          <a:p>
            <a:pPr algn="ctr"/>
            <a:endParaRPr lang="sv-SE" sz="2000" i="1" dirty="0">
              <a:solidFill>
                <a:schemeClr val="bg1"/>
              </a:solidFill>
            </a:endParaRPr>
          </a:p>
        </p:txBody>
      </p:sp>
    </p:spTree>
    <p:extLst>
      <p:ext uri="{BB962C8B-B14F-4D97-AF65-F5344CB8AC3E}">
        <p14:creationId xmlns:p14="http://schemas.microsoft.com/office/powerpoint/2010/main" val="3832990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1607270" y="1990947"/>
            <a:ext cx="8977460" cy="2246769"/>
          </a:xfrm>
          <a:prstGeom prst="rect">
            <a:avLst/>
          </a:prstGeom>
          <a:noFill/>
        </p:spPr>
        <p:txBody>
          <a:bodyPr wrap="square">
            <a:spAutoFit/>
          </a:bodyPr>
          <a:lstStyle/>
          <a:p>
            <a:pPr algn="ctr"/>
            <a:endParaRPr lang="sv-SE" sz="2000" i="1" dirty="0">
              <a:solidFill>
                <a:schemeClr val="bg1"/>
              </a:solidFill>
            </a:endParaRPr>
          </a:p>
          <a:p>
            <a:pPr algn="ctr"/>
            <a:r>
              <a:rPr lang="sv-SE" sz="2000" i="1" dirty="0">
                <a:solidFill>
                  <a:schemeClr val="bg1"/>
                </a:solidFill>
              </a:rPr>
              <a:t>Ha kunskap om skyddade personuppgifter och se till att det följs! Förövare kan jobba inom sjukvård, inom myndigheter etc. Det är livsfarligt för den utsatte om vården gör fel. Om en person får skydd, gå tillsammans med personen igenom de uppgifter som finns inlagda i systemet. Mina förövare stod kvar som kontaktpersoner för mig trots att jag var gömd från dem och levde under dödshot.</a:t>
            </a:r>
          </a:p>
        </p:txBody>
      </p:sp>
    </p:spTree>
    <p:extLst>
      <p:ext uri="{BB962C8B-B14F-4D97-AF65-F5344CB8AC3E}">
        <p14:creationId xmlns:p14="http://schemas.microsoft.com/office/powerpoint/2010/main" val="2974575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628900" y="2274838"/>
            <a:ext cx="6934200" cy="1323439"/>
          </a:xfrm>
          <a:prstGeom prst="rect">
            <a:avLst/>
          </a:prstGeom>
          <a:noFill/>
        </p:spPr>
        <p:txBody>
          <a:bodyPr wrap="square">
            <a:spAutoFit/>
          </a:bodyPr>
          <a:lstStyle/>
          <a:p>
            <a:pPr algn="ctr"/>
            <a:r>
              <a:rPr lang="sv-SE" sz="2000" i="1">
                <a:solidFill>
                  <a:schemeClr val="bg1"/>
                </a:solidFill>
              </a:rPr>
              <a:t>Lyssna på det som </a:t>
            </a:r>
            <a:r>
              <a:rPr lang="sv-SE" sz="2000" i="1" u="sng">
                <a:solidFill>
                  <a:schemeClr val="bg1"/>
                </a:solidFill>
              </a:rPr>
              <a:t>inte</a:t>
            </a:r>
            <a:r>
              <a:rPr lang="sv-SE" sz="2000" i="1">
                <a:solidFill>
                  <a:schemeClr val="bg1"/>
                </a:solidFill>
              </a:rPr>
              <a:t> sägs. Svårt att göra när tolk är med. Men se till att det är tolkar som verkligen vill hjälpa den som är utsatt. TID. Avsätt mer tid. […] Man behöver draghjälp att börja prata. Lättare om någon frågar och ej ser på klockan.</a:t>
            </a:r>
          </a:p>
        </p:txBody>
      </p:sp>
    </p:spTree>
    <p:extLst>
      <p:ext uri="{BB962C8B-B14F-4D97-AF65-F5344CB8AC3E}">
        <p14:creationId xmlns:p14="http://schemas.microsoft.com/office/powerpoint/2010/main" val="1935278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a:extLst>
              <a:ext uri="{FF2B5EF4-FFF2-40B4-BE49-F238E27FC236}">
                <a16:creationId xmlns:a16="http://schemas.microsoft.com/office/drawing/2014/main" id="{F893B245-C0F5-96D9-8395-9CF9B539E5B5}"/>
              </a:ext>
            </a:extLst>
          </p:cNvPr>
          <p:cNvSpPr txBox="1"/>
          <p:nvPr/>
        </p:nvSpPr>
        <p:spPr>
          <a:xfrm>
            <a:off x="3243802" y="2709910"/>
            <a:ext cx="5704395" cy="1015663"/>
          </a:xfrm>
          <a:prstGeom prst="rect">
            <a:avLst/>
          </a:prstGeom>
          <a:noFill/>
        </p:spPr>
        <p:txBody>
          <a:bodyPr wrap="square">
            <a:spAutoFit/>
          </a:bodyPr>
          <a:lstStyle/>
          <a:p>
            <a:pPr algn="ctr"/>
            <a:r>
              <a:rPr lang="sv-SE" sz="2000" i="1">
                <a:solidFill>
                  <a:schemeClr val="bg1"/>
                </a:solidFill>
              </a:rPr>
              <a:t>Samverkan med alla berörda myndigheter/ organisationer. Superviktigt att inget "faller mellan stolarna"!</a:t>
            </a:r>
          </a:p>
        </p:txBody>
      </p:sp>
    </p:spTree>
    <p:extLst>
      <p:ext uri="{BB962C8B-B14F-4D97-AF65-F5344CB8AC3E}">
        <p14:creationId xmlns:p14="http://schemas.microsoft.com/office/powerpoint/2010/main" val="3451656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614760" y="2672201"/>
            <a:ext cx="6962480" cy="1323439"/>
          </a:xfrm>
          <a:prstGeom prst="rect">
            <a:avLst/>
          </a:prstGeom>
          <a:noFill/>
        </p:spPr>
        <p:txBody>
          <a:bodyPr wrap="square">
            <a:spAutoFit/>
          </a:bodyPr>
          <a:lstStyle/>
          <a:p>
            <a:pPr algn="ctr"/>
            <a:r>
              <a:rPr lang="sv-SE" sz="2000" i="1">
                <a:solidFill>
                  <a:schemeClr val="bg1"/>
                </a:solidFill>
              </a:rPr>
              <a:t>Servera insatser och information i små doser men ofta så det hinner smältas och implementeras ordentligt. Erbjuda samtalskontakt med kurator. Öka deras kunskap kring vad våld är och vad det gör med en människa.</a:t>
            </a:r>
          </a:p>
        </p:txBody>
      </p:sp>
    </p:spTree>
    <p:extLst>
      <p:ext uri="{BB962C8B-B14F-4D97-AF65-F5344CB8AC3E}">
        <p14:creationId xmlns:p14="http://schemas.microsoft.com/office/powerpoint/2010/main" val="264347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BDDB30A-4B0B-0016-F7BA-4FC98A888BAC}"/>
              </a:ext>
            </a:extLst>
          </p:cNvPr>
          <p:cNvSpPr>
            <a:spLocks noGrp="1"/>
          </p:cNvSpPr>
          <p:nvPr>
            <p:ph type="title"/>
          </p:nvPr>
        </p:nvSpPr>
        <p:spPr/>
        <p:txBody>
          <a:bodyPr/>
          <a:lstStyle/>
          <a:p>
            <a:r>
              <a:rPr lang="sv-SE" sz="3200" dirty="0"/>
              <a:t>Introduktion</a:t>
            </a:r>
          </a:p>
        </p:txBody>
      </p:sp>
      <p:sp>
        <p:nvSpPr>
          <p:cNvPr id="5" name="Platshållare för text 4">
            <a:extLst>
              <a:ext uri="{FF2B5EF4-FFF2-40B4-BE49-F238E27FC236}">
                <a16:creationId xmlns:a16="http://schemas.microsoft.com/office/drawing/2014/main" id="{F96006DC-5395-C9D9-4D84-CA3B00CCDB68}"/>
              </a:ext>
            </a:extLst>
          </p:cNvPr>
          <p:cNvSpPr>
            <a:spLocks noGrp="1"/>
          </p:cNvSpPr>
          <p:nvPr>
            <p:ph type="body" sz="quarter" idx="13"/>
          </p:nvPr>
        </p:nvSpPr>
        <p:spPr>
          <a:xfrm>
            <a:off x="2496808" y="2482850"/>
            <a:ext cx="7423047" cy="3240000"/>
          </a:xfrm>
        </p:spPr>
        <p:txBody>
          <a:bodyPr vert="horz" lIns="91440" tIns="45720" rIns="91440" bIns="45720" rtlCol="0" anchor="t">
            <a:noAutofit/>
          </a:bodyPr>
          <a:lstStyle/>
          <a:p>
            <a:pPr marL="0" indent="0">
              <a:buNone/>
            </a:pPr>
            <a:r>
              <a:rPr lang="sv-SE" sz="2000" dirty="0"/>
              <a:t>Det här bildspelet ger information till hälso- och sjukvårdens verksamheter om den nyöppnade Behandlings- och samtalsmottagningen, för att </a:t>
            </a:r>
            <a:r>
              <a:rPr lang="sv-SE" sz="2000" dirty="0">
                <a:ea typeface="+mn-lt"/>
                <a:cs typeface="+mn-lt"/>
              </a:rPr>
              <a:t>möjliggöra hänvisning och remittering till mottagningen från och med september 2022. </a:t>
            </a:r>
          </a:p>
          <a:p>
            <a:pPr marL="0" indent="0">
              <a:buNone/>
            </a:pPr>
            <a:r>
              <a:rPr lang="sv-SE" sz="2000" dirty="0">
                <a:ea typeface="+mn-lt"/>
                <a:cs typeface="+mn-lt"/>
              </a:rPr>
              <a:t>Det finns ett liknande bildspel för </a:t>
            </a:r>
            <a:r>
              <a:rPr lang="sv-SE" sz="2000" dirty="0"/>
              <a:t>externa samverkansparter</a:t>
            </a:r>
            <a:r>
              <a:rPr lang="sv-SE" sz="2000" dirty="0">
                <a:ea typeface="+mn-lt"/>
                <a:cs typeface="+mn-lt"/>
              </a:rPr>
              <a:t>.</a:t>
            </a:r>
            <a:endParaRPr lang="sv-SE" sz="2000" dirty="0"/>
          </a:p>
          <a:p>
            <a:pPr marL="0" indent="0">
              <a:buNone/>
            </a:pPr>
            <a:endParaRPr lang="sv-SE" sz="2000" dirty="0">
              <a:solidFill>
                <a:srgbClr val="FF0000"/>
              </a:solidFill>
            </a:endParaRPr>
          </a:p>
        </p:txBody>
      </p:sp>
    </p:spTree>
    <p:extLst>
      <p:ext uri="{BB962C8B-B14F-4D97-AF65-F5344CB8AC3E}">
        <p14:creationId xmlns:p14="http://schemas.microsoft.com/office/powerpoint/2010/main" val="1228606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784442" y="2691056"/>
            <a:ext cx="6859179" cy="1015663"/>
          </a:xfrm>
          <a:prstGeom prst="rect">
            <a:avLst/>
          </a:prstGeom>
          <a:noFill/>
        </p:spPr>
        <p:txBody>
          <a:bodyPr wrap="square">
            <a:spAutoFit/>
          </a:bodyPr>
          <a:lstStyle/>
          <a:p>
            <a:pPr algn="ctr"/>
            <a:r>
              <a:rPr lang="sv-SE" sz="2000" i="1">
                <a:solidFill>
                  <a:schemeClr val="bg1"/>
                </a:solidFill>
              </a:rPr>
              <a:t>Långa kötider funkar inte, att söka hjälp är svårt och om det dröjer kan personen tappa modet. Samverkan mellan professioner måste gå smidigt och inte ligga på individen.</a:t>
            </a:r>
          </a:p>
        </p:txBody>
      </p:sp>
    </p:spTree>
    <p:extLst>
      <p:ext uri="{BB962C8B-B14F-4D97-AF65-F5344CB8AC3E}">
        <p14:creationId xmlns:p14="http://schemas.microsoft.com/office/powerpoint/2010/main" val="3399803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3156801" y="2721114"/>
            <a:ext cx="5878398" cy="707886"/>
          </a:xfrm>
          <a:prstGeom prst="rect">
            <a:avLst/>
          </a:prstGeom>
          <a:noFill/>
        </p:spPr>
        <p:txBody>
          <a:bodyPr wrap="square">
            <a:spAutoFit/>
          </a:bodyPr>
          <a:lstStyle/>
          <a:p>
            <a:pPr algn="ctr"/>
            <a:r>
              <a:rPr lang="sv-SE" sz="2000" i="1">
                <a:solidFill>
                  <a:schemeClr val="bg1"/>
                </a:solidFill>
              </a:rPr>
              <a:t>Ett offer är ett offer oavsett vad man har för yrke och social status. </a:t>
            </a:r>
          </a:p>
        </p:txBody>
      </p:sp>
    </p:spTree>
    <p:extLst>
      <p:ext uri="{BB962C8B-B14F-4D97-AF65-F5344CB8AC3E}">
        <p14:creationId xmlns:p14="http://schemas.microsoft.com/office/powerpoint/2010/main" val="3130381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BE25BD6-DE4C-66D8-6DAB-C913A81B4990}"/>
              </a:ext>
            </a:extLst>
          </p:cNvPr>
          <p:cNvSpPr txBox="1"/>
          <p:nvPr/>
        </p:nvSpPr>
        <p:spPr>
          <a:xfrm>
            <a:off x="2174842" y="2276276"/>
            <a:ext cx="7949546" cy="2554545"/>
          </a:xfrm>
          <a:prstGeom prst="rect">
            <a:avLst/>
          </a:prstGeom>
          <a:noFill/>
        </p:spPr>
        <p:txBody>
          <a:bodyPr wrap="square">
            <a:spAutoFit/>
          </a:bodyPr>
          <a:lstStyle/>
          <a:p>
            <a:pPr algn="ctr"/>
            <a:r>
              <a:rPr lang="sv-SE" sz="2000" i="1">
                <a:solidFill>
                  <a:schemeClr val="bg1"/>
                </a:solidFill>
              </a:rPr>
              <a:t>Förståelse från personalen. Att det inte alltid går att uttrycka sig som utsatt och att gränser inte är desamma för alla. Vad som är normalt har blivit förändrat för den som är utsatt det vill säga våld kan ha blivit normaliserat. […]</a:t>
            </a:r>
          </a:p>
          <a:p>
            <a:pPr algn="ctr"/>
            <a:endParaRPr lang="sv-SE" sz="2000" i="1">
              <a:solidFill>
                <a:schemeClr val="bg1"/>
              </a:solidFill>
            </a:endParaRPr>
          </a:p>
          <a:p>
            <a:pPr algn="ctr"/>
            <a:r>
              <a:rPr lang="sv-SE" sz="2000" i="1">
                <a:solidFill>
                  <a:schemeClr val="bg1"/>
                </a:solidFill>
              </a:rPr>
              <a:t>Samtalsakuten eller kvinnojour kan exempelvis vara bra att samarbeta med.</a:t>
            </a:r>
          </a:p>
          <a:p>
            <a:pPr algn="ctr"/>
            <a:endParaRPr lang="sv-SE" sz="2000" i="1">
              <a:solidFill>
                <a:schemeClr val="bg1"/>
              </a:solidFill>
            </a:endParaRPr>
          </a:p>
        </p:txBody>
      </p:sp>
    </p:spTree>
    <p:extLst>
      <p:ext uri="{BB962C8B-B14F-4D97-AF65-F5344CB8AC3E}">
        <p14:creationId xmlns:p14="http://schemas.microsoft.com/office/powerpoint/2010/main" val="195918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585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A7343B4-71C9-71B9-0CAD-B4B0E31AB26C}"/>
              </a:ext>
            </a:extLst>
          </p:cNvPr>
          <p:cNvSpPr>
            <a:spLocks noGrp="1"/>
          </p:cNvSpPr>
          <p:nvPr>
            <p:ph type="title"/>
          </p:nvPr>
        </p:nvSpPr>
        <p:spPr>
          <a:xfrm>
            <a:off x="2496808" y="972000"/>
            <a:ext cx="9085591" cy="1325563"/>
          </a:xfrm>
        </p:spPr>
        <p:txBody>
          <a:bodyPr/>
          <a:lstStyle/>
          <a:p>
            <a:r>
              <a:rPr lang="sv-SE" sz="3200" dirty="0"/>
              <a:t>Behandlings- och samtalsmottagningen</a:t>
            </a:r>
          </a:p>
        </p:txBody>
      </p:sp>
      <p:sp>
        <p:nvSpPr>
          <p:cNvPr id="5" name="Platshållare för text 4">
            <a:extLst>
              <a:ext uri="{FF2B5EF4-FFF2-40B4-BE49-F238E27FC236}">
                <a16:creationId xmlns:a16="http://schemas.microsoft.com/office/drawing/2014/main" id="{FE2B866A-8FA6-4C5F-8C53-FA956F6ECA49}"/>
              </a:ext>
            </a:extLst>
          </p:cNvPr>
          <p:cNvSpPr>
            <a:spLocks noGrp="1"/>
          </p:cNvSpPr>
          <p:nvPr>
            <p:ph type="body" sz="quarter" idx="13"/>
          </p:nvPr>
        </p:nvSpPr>
        <p:spPr>
          <a:xfrm>
            <a:off x="2496808" y="2473225"/>
            <a:ext cx="5039773" cy="3240000"/>
          </a:xfrm>
        </p:spPr>
        <p:txBody>
          <a:bodyPr vert="horz" lIns="91440" tIns="45720" rIns="91440" bIns="45720" rtlCol="0" anchor="t">
            <a:noAutofit/>
          </a:bodyPr>
          <a:lstStyle/>
          <a:p>
            <a:pPr marL="0" indent="0">
              <a:buNone/>
            </a:pPr>
            <a:r>
              <a:rPr lang="sv-SE" sz="2000" dirty="0"/>
              <a:t>Behandlings- och samtalsmottagningen är en ny, kostnadsfri verksamhet på Karolinen i Karlstad. Den riktar sig till vuxna som är eller varit utsatta för våld i nära relationer och som behöver vård för att må bättre. </a:t>
            </a:r>
          </a:p>
          <a:p>
            <a:pPr marL="0" indent="0">
              <a:buNone/>
            </a:pPr>
            <a:r>
              <a:rPr lang="sv-SE" sz="2000" dirty="0"/>
              <a:t>Mottagningen erbjuder psykologisk behandling och samtalsstöd. Den är tillgänglig dagtid på vardagar och tar   emot planerade besök.</a:t>
            </a:r>
          </a:p>
        </p:txBody>
      </p:sp>
      <p:sp>
        <p:nvSpPr>
          <p:cNvPr id="6" name="textruta 5">
            <a:extLst>
              <a:ext uri="{FF2B5EF4-FFF2-40B4-BE49-F238E27FC236}">
                <a16:creationId xmlns:a16="http://schemas.microsoft.com/office/drawing/2014/main" id="{6797A23C-632B-E70E-3499-0D04F6BD0ED3}"/>
              </a:ext>
            </a:extLst>
          </p:cNvPr>
          <p:cNvSpPr txBox="1"/>
          <p:nvPr/>
        </p:nvSpPr>
        <p:spPr>
          <a:xfrm>
            <a:off x="7780993" y="2939063"/>
            <a:ext cx="2791327" cy="2308324"/>
          </a:xfrm>
          <a:prstGeom prst="rect">
            <a:avLst/>
          </a:prstGeom>
          <a:solidFill>
            <a:srgbClr val="FFC000"/>
          </a:solidFill>
        </p:spPr>
        <p:txBody>
          <a:bodyPr wrap="square">
            <a:spAutoFit/>
          </a:bodyPr>
          <a:lstStyle/>
          <a:p>
            <a:r>
              <a:rPr lang="sv-SE" sz="1600" dirty="0"/>
              <a:t>På </a:t>
            </a:r>
            <a:r>
              <a:rPr lang="sv-SE" sz="1600" dirty="0">
                <a:ea typeface="+mn-lt"/>
                <a:cs typeface="+mn-lt"/>
              </a:rPr>
              <a:t>mottagningen används våld i nära relationer som samlingsbegrepp för exempelvis partnervåld, våld inom familjen, mäns </a:t>
            </a:r>
            <a:r>
              <a:rPr lang="sv-SE" sz="1600" dirty="0"/>
              <a:t>våld mot kvinnor, hedersrelaterat våld och förtryck, prostitution samt människohandel för sexuella ändamål. </a:t>
            </a:r>
          </a:p>
        </p:txBody>
      </p:sp>
    </p:spTree>
    <p:extLst>
      <p:ext uri="{BB962C8B-B14F-4D97-AF65-F5344CB8AC3E}">
        <p14:creationId xmlns:p14="http://schemas.microsoft.com/office/powerpoint/2010/main" val="374668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421A3F-19D5-B7B2-BCDF-562B6C9EB60A}"/>
              </a:ext>
            </a:extLst>
          </p:cNvPr>
          <p:cNvSpPr>
            <a:spLocks noGrp="1"/>
          </p:cNvSpPr>
          <p:nvPr>
            <p:ph type="title"/>
          </p:nvPr>
        </p:nvSpPr>
        <p:spPr/>
        <p:txBody>
          <a:bodyPr/>
          <a:lstStyle/>
          <a:p>
            <a:r>
              <a:rPr lang="sv-SE" sz="3200" dirty="0"/>
              <a:t>Varför öppnar vi en ny mottagning? </a:t>
            </a:r>
          </a:p>
        </p:txBody>
      </p:sp>
      <p:sp>
        <p:nvSpPr>
          <p:cNvPr id="3" name="Platshållare för text 2">
            <a:extLst>
              <a:ext uri="{FF2B5EF4-FFF2-40B4-BE49-F238E27FC236}">
                <a16:creationId xmlns:a16="http://schemas.microsoft.com/office/drawing/2014/main" id="{32929EE4-DEF1-64B8-B353-86353B9C8DC5}"/>
              </a:ext>
            </a:extLst>
          </p:cNvPr>
          <p:cNvSpPr>
            <a:spLocks noGrp="1"/>
          </p:cNvSpPr>
          <p:nvPr>
            <p:ph type="body" sz="quarter" idx="13"/>
          </p:nvPr>
        </p:nvSpPr>
        <p:spPr>
          <a:xfrm>
            <a:off x="2496809" y="2482850"/>
            <a:ext cx="7822848" cy="3240000"/>
          </a:xfrm>
        </p:spPr>
        <p:txBody>
          <a:bodyPr vert="horz" lIns="91440" tIns="45720" rIns="91440" bIns="45720" rtlCol="0" anchor="t">
            <a:noAutofit/>
          </a:bodyPr>
          <a:lstStyle/>
          <a:p>
            <a:pPr marL="285750" indent="-285750"/>
            <a:r>
              <a:rPr lang="sv-SE" sz="2000" dirty="0"/>
              <a:t>Ökat fokus och skärpta krav i den nationella styrningen. </a:t>
            </a:r>
            <a:endParaRPr lang="sv-SE" sz="2000" dirty="0">
              <a:cs typeface="Arial"/>
            </a:endParaRPr>
          </a:p>
          <a:p>
            <a:pPr marL="285750" indent="-285750"/>
            <a:r>
              <a:rPr lang="sv-SE" sz="2000" dirty="0"/>
              <a:t>Politiskt tryck och bred enighet i den regionala styrningen. </a:t>
            </a:r>
            <a:endParaRPr lang="sv-SE" sz="2000" dirty="0">
              <a:cs typeface="Arial"/>
            </a:endParaRPr>
          </a:p>
          <a:p>
            <a:pPr marL="285750" indent="-285750"/>
            <a:r>
              <a:rPr lang="sv-SE" sz="2000" dirty="0"/>
              <a:t>Ju fler verksamheter och professioner som får utbildning om våldets mekanismer och konsekvenser, desto fler efterfrågar en verksamhet att hänvisa våldsutsatta personer till. </a:t>
            </a:r>
            <a:endParaRPr lang="sv-SE" sz="2000" dirty="0">
              <a:cs typeface="Arial"/>
            </a:endParaRPr>
          </a:p>
          <a:p>
            <a:pPr marL="285750" indent="-285750"/>
            <a:r>
              <a:rPr lang="sv-SE" sz="2000" dirty="0"/>
              <a:t>Snabb hjälp till rätt vård och stöd kan minska lidandet, ohälsan och utanförskapet avsevärt. Det är även samhällsbesparande. </a:t>
            </a:r>
            <a:endParaRPr lang="sv-SE" sz="2000" dirty="0">
              <a:cs typeface="Arial"/>
            </a:endParaRPr>
          </a:p>
        </p:txBody>
      </p:sp>
    </p:spTree>
    <p:extLst>
      <p:ext uri="{BB962C8B-B14F-4D97-AF65-F5344CB8AC3E}">
        <p14:creationId xmlns:p14="http://schemas.microsoft.com/office/powerpoint/2010/main" val="661766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AD2180-D7C6-F4D6-4F23-D91DFFD3780B}"/>
              </a:ext>
            </a:extLst>
          </p:cNvPr>
          <p:cNvSpPr>
            <a:spLocks noGrp="1"/>
          </p:cNvSpPr>
          <p:nvPr>
            <p:ph type="title"/>
          </p:nvPr>
        </p:nvSpPr>
        <p:spPr/>
        <p:txBody>
          <a:bodyPr/>
          <a:lstStyle/>
          <a:p>
            <a:r>
              <a:rPr lang="sv-SE" sz="3200" dirty="0"/>
              <a:t>Vilka är målgruppen?</a:t>
            </a:r>
          </a:p>
        </p:txBody>
      </p:sp>
      <p:sp>
        <p:nvSpPr>
          <p:cNvPr id="3" name="Platshållare för text 2">
            <a:extLst>
              <a:ext uri="{FF2B5EF4-FFF2-40B4-BE49-F238E27FC236}">
                <a16:creationId xmlns:a16="http://schemas.microsoft.com/office/drawing/2014/main" id="{C11C27DF-B8F8-6AE8-0F8C-AA3EEFE9E57B}"/>
              </a:ext>
            </a:extLst>
          </p:cNvPr>
          <p:cNvSpPr>
            <a:spLocks noGrp="1"/>
          </p:cNvSpPr>
          <p:nvPr>
            <p:ph type="body" sz="quarter" idx="13"/>
          </p:nvPr>
        </p:nvSpPr>
        <p:spPr>
          <a:xfrm>
            <a:off x="2496807" y="2465433"/>
            <a:ext cx="7746650" cy="3240000"/>
          </a:xfrm>
        </p:spPr>
        <p:txBody>
          <a:bodyPr vert="horz" lIns="91440" tIns="45720" rIns="91440" bIns="45720" rtlCol="0" anchor="t">
            <a:noAutofit/>
          </a:bodyPr>
          <a:lstStyle/>
          <a:p>
            <a:pPr marL="251460" indent="-251460"/>
            <a:r>
              <a:rPr lang="sv-SE" sz="2000" dirty="0"/>
              <a:t>Personer från och med 18 år, som är eller tidigare varit utsatta för våld i nära relation i vid bemärkelse och som lider av psykisk ohälsa till följd av våldet. Ytterligare exempel på vad som menas med våld och psykisk ohälsa framgår på bild 9-11. </a:t>
            </a:r>
          </a:p>
          <a:p>
            <a:pPr marL="251460" indent="-251460"/>
            <a:r>
              <a:rPr lang="sv-SE" sz="2000" dirty="0"/>
              <a:t>Även personer som är skyddsplacerade i länet omfattas.</a:t>
            </a:r>
            <a:endParaRPr lang="sv-SE" sz="2000" dirty="0">
              <a:cs typeface="Arial"/>
            </a:endParaRPr>
          </a:p>
          <a:p>
            <a:pPr marL="251460" indent="-251460"/>
            <a:r>
              <a:rPr lang="sv-SE" sz="2000" dirty="0"/>
              <a:t>Alla är välkomna oavsett kön, könsidentitet, sexuell läggning, språk och funktionsförmåga. </a:t>
            </a:r>
            <a:endParaRPr lang="sv-SE" sz="2000" dirty="0">
              <a:cs typeface="Arial"/>
            </a:endParaRPr>
          </a:p>
          <a:p>
            <a:pPr marL="0" indent="0">
              <a:buNone/>
            </a:pPr>
            <a:endParaRPr lang="sv-SE" sz="1800" dirty="0"/>
          </a:p>
        </p:txBody>
      </p:sp>
    </p:spTree>
    <p:extLst>
      <p:ext uri="{BB962C8B-B14F-4D97-AF65-F5344CB8AC3E}">
        <p14:creationId xmlns:p14="http://schemas.microsoft.com/office/powerpoint/2010/main" val="1517990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B7E27CC-70DD-E511-1CDA-679087FFB8EC}"/>
              </a:ext>
            </a:extLst>
          </p:cNvPr>
          <p:cNvSpPr>
            <a:spLocks noGrp="1"/>
          </p:cNvSpPr>
          <p:nvPr>
            <p:ph type="title"/>
          </p:nvPr>
        </p:nvSpPr>
        <p:spPr/>
        <p:txBody>
          <a:bodyPr/>
          <a:lstStyle/>
          <a:p>
            <a:r>
              <a:rPr lang="sv-SE" sz="3200" dirty="0"/>
              <a:t>Vilken vård erbjuder vi?</a:t>
            </a:r>
          </a:p>
        </p:txBody>
      </p:sp>
      <p:sp>
        <p:nvSpPr>
          <p:cNvPr id="5" name="Platshållare för text 4">
            <a:extLst>
              <a:ext uri="{FF2B5EF4-FFF2-40B4-BE49-F238E27FC236}">
                <a16:creationId xmlns:a16="http://schemas.microsoft.com/office/drawing/2014/main" id="{F9A7965C-708C-EDA5-9DCC-DBB58FD093F5}"/>
              </a:ext>
            </a:extLst>
          </p:cNvPr>
          <p:cNvSpPr>
            <a:spLocks noGrp="1"/>
          </p:cNvSpPr>
          <p:nvPr>
            <p:ph type="body" sz="quarter" idx="13"/>
          </p:nvPr>
        </p:nvSpPr>
        <p:spPr>
          <a:xfrm>
            <a:off x="2496809" y="2482850"/>
            <a:ext cx="8149420" cy="3240000"/>
          </a:xfrm>
        </p:spPr>
        <p:txBody>
          <a:bodyPr/>
          <a:lstStyle/>
          <a:p>
            <a:pPr marL="0" indent="0">
              <a:buNone/>
            </a:pPr>
            <a:r>
              <a:rPr lang="sv-SE" sz="2000" dirty="0"/>
              <a:t>Mottagningens huvuduppdrag är att ge psykologisk behandling  och  samtalsstöd av olika slag. På mottagningen jobbar kuratorer, psykologer, psykoterapeuter och en vårdadministratör. En av oss har också en samordnarfunktion.</a:t>
            </a:r>
          </a:p>
          <a:p>
            <a:pPr marL="0" indent="0">
              <a:buNone/>
            </a:pPr>
            <a:r>
              <a:rPr lang="sv-SE" sz="2000" dirty="0"/>
              <a:t>Vid ett första samtal kartlägger vi patientens behov och förutsättningar. Därefter gör vi en bedömning av vilken vård som behövs och vem som bäst kan utföra den. Om personen har en pågående kontakt inom en annan verksamhet kan en gemensam bedömning och planering behöva göras. </a:t>
            </a:r>
          </a:p>
          <a:p>
            <a:pPr marL="0" indent="0">
              <a:buNone/>
            </a:pPr>
            <a:r>
              <a:rPr lang="sv-SE" sz="2000" dirty="0"/>
              <a:t>Mottagningen är en förstärkning och ett komplement till befintliga verksamheter som redan idag ger insatser till våldsutsatta. </a:t>
            </a:r>
          </a:p>
          <a:p>
            <a:pPr marL="0" indent="0">
              <a:buNone/>
            </a:pPr>
            <a:endParaRPr lang="sv-SE" sz="2000" dirty="0">
              <a:solidFill>
                <a:srgbClr val="FF0000"/>
              </a:solidFill>
              <a:cs typeface="Arial"/>
            </a:endParaRPr>
          </a:p>
          <a:p>
            <a:pPr marL="0" indent="0">
              <a:buNone/>
            </a:pPr>
            <a:endParaRPr lang="sv-SE" sz="2000" dirty="0"/>
          </a:p>
        </p:txBody>
      </p:sp>
    </p:spTree>
    <p:extLst>
      <p:ext uri="{BB962C8B-B14F-4D97-AF65-F5344CB8AC3E}">
        <p14:creationId xmlns:p14="http://schemas.microsoft.com/office/powerpoint/2010/main" val="205991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AD2180-D7C6-F4D6-4F23-D91DFFD3780B}"/>
              </a:ext>
            </a:extLst>
          </p:cNvPr>
          <p:cNvSpPr>
            <a:spLocks noGrp="1"/>
          </p:cNvSpPr>
          <p:nvPr>
            <p:ph type="title"/>
          </p:nvPr>
        </p:nvSpPr>
        <p:spPr>
          <a:xfrm>
            <a:off x="2496809" y="972000"/>
            <a:ext cx="8280048" cy="1325563"/>
          </a:xfrm>
        </p:spPr>
        <p:txBody>
          <a:bodyPr/>
          <a:lstStyle/>
          <a:p>
            <a:r>
              <a:rPr lang="sv-SE" sz="3200" dirty="0"/>
              <a:t>Hur kontaktar invånare mottagningen?</a:t>
            </a:r>
          </a:p>
        </p:txBody>
      </p:sp>
      <p:sp>
        <p:nvSpPr>
          <p:cNvPr id="3" name="Platshållare för text 2">
            <a:extLst>
              <a:ext uri="{FF2B5EF4-FFF2-40B4-BE49-F238E27FC236}">
                <a16:creationId xmlns:a16="http://schemas.microsoft.com/office/drawing/2014/main" id="{C11C27DF-B8F8-6AE8-0F8C-AA3EEFE9E57B}"/>
              </a:ext>
            </a:extLst>
          </p:cNvPr>
          <p:cNvSpPr>
            <a:spLocks noGrp="1"/>
          </p:cNvSpPr>
          <p:nvPr>
            <p:ph type="body" sz="quarter" idx="13"/>
          </p:nvPr>
        </p:nvSpPr>
        <p:spPr>
          <a:xfrm>
            <a:off x="2496808" y="2465433"/>
            <a:ext cx="8081355" cy="3240000"/>
          </a:xfrm>
        </p:spPr>
        <p:txBody>
          <a:bodyPr vert="horz" lIns="91440" tIns="45720" rIns="91440" bIns="45720" rtlCol="0" anchor="t">
            <a:noAutofit/>
          </a:bodyPr>
          <a:lstStyle/>
          <a:p>
            <a:pPr marL="251460" indent="-251460"/>
            <a:r>
              <a:rPr lang="sv-SE" sz="2000" dirty="0"/>
              <a:t>Privatpersoner når mottagningen på telefonnummer 010-83 180 00 eller genom ett kontaktformulär (e-tjänst) på 1177.se. Aktuella telefontider finns på 1177.se. </a:t>
            </a:r>
          </a:p>
          <a:p>
            <a:pPr marL="251460" indent="-251460"/>
            <a:r>
              <a:rPr lang="sv-SE" sz="2000" dirty="0"/>
              <a:t>Vid den första kontakten får personen uppge hur hen vill bli kontaktad framöver. Kallelser skickas aldrig till hemadressen.</a:t>
            </a:r>
            <a:endParaRPr lang="sv-SE" sz="2000" dirty="0">
              <a:cs typeface="Arial"/>
            </a:endParaRPr>
          </a:p>
        </p:txBody>
      </p:sp>
    </p:spTree>
    <p:extLst>
      <p:ext uri="{BB962C8B-B14F-4D97-AF65-F5344CB8AC3E}">
        <p14:creationId xmlns:p14="http://schemas.microsoft.com/office/powerpoint/2010/main" val="1740750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417D1D-17D6-C6F6-16E7-13A9777788A4}"/>
              </a:ext>
            </a:extLst>
          </p:cNvPr>
          <p:cNvSpPr>
            <a:spLocks noGrp="1"/>
          </p:cNvSpPr>
          <p:nvPr>
            <p:ph type="title"/>
          </p:nvPr>
        </p:nvSpPr>
        <p:spPr>
          <a:xfrm>
            <a:off x="2496809" y="972000"/>
            <a:ext cx="8235359" cy="1325563"/>
          </a:xfrm>
        </p:spPr>
        <p:txBody>
          <a:bodyPr/>
          <a:lstStyle/>
          <a:p>
            <a:r>
              <a:rPr lang="sv-SE" sz="3200" dirty="0"/>
              <a:t>Hur kontaktar hälso- och sjukvårds-verksamheter mottagningen?</a:t>
            </a:r>
          </a:p>
        </p:txBody>
      </p:sp>
      <p:sp>
        <p:nvSpPr>
          <p:cNvPr id="3" name="Platshållare för text 2">
            <a:extLst>
              <a:ext uri="{FF2B5EF4-FFF2-40B4-BE49-F238E27FC236}">
                <a16:creationId xmlns:a16="http://schemas.microsoft.com/office/drawing/2014/main" id="{1965F399-32F5-ECE4-A91E-84C74277503D}"/>
              </a:ext>
            </a:extLst>
          </p:cNvPr>
          <p:cNvSpPr>
            <a:spLocks noGrp="1"/>
          </p:cNvSpPr>
          <p:nvPr>
            <p:ph type="body" sz="quarter" idx="13"/>
          </p:nvPr>
        </p:nvSpPr>
        <p:spPr>
          <a:xfrm>
            <a:off x="2496808" y="2482850"/>
            <a:ext cx="8007906" cy="3240000"/>
          </a:xfrm>
        </p:spPr>
        <p:txBody>
          <a:bodyPr/>
          <a:lstStyle/>
          <a:p>
            <a:r>
              <a:rPr lang="sv-SE" sz="2000" dirty="0"/>
              <a:t>Hälso- och sjukvårdsverksamheter når mottagningen för rådfrågning och konsultation </a:t>
            </a:r>
            <a:r>
              <a:rPr lang="sv-SE" sz="2000" dirty="0">
                <a:cs typeface="Arial"/>
              </a:rPr>
              <a:t>genom kontakt med samordnare Anna-Lena Flygare, </a:t>
            </a:r>
            <a:r>
              <a:rPr lang="sv-SE" sz="2000" dirty="0">
                <a:solidFill>
                  <a:srgbClr val="FF0000"/>
                </a:solidFill>
                <a:cs typeface="Arial"/>
                <a:hlinkClick r:id="rId2"/>
              </a:rPr>
              <a:t>anna-lena.flygare@regionvarmland.se</a:t>
            </a:r>
            <a:r>
              <a:rPr lang="sv-SE" sz="2000" dirty="0">
                <a:cs typeface="Arial"/>
              </a:rPr>
              <a:t>.</a:t>
            </a:r>
          </a:p>
          <a:p>
            <a:r>
              <a:rPr lang="sv-SE" sz="2000" dirty="0"/>
              <a:t>Mottagningen är inte remissmottagare i formell mening utan remissförfarandet hanteras av säkerhetsskäl via funktionsbrevlåda. E</a:t>
            </a:r>
            <a:r>
              <a:rPr lang="sv-SE" sz="2000" dirty="0">
                <a:cs typeface="Arial"/>
              </a:rPr>
              <a:t>n rutin för ”</a:t>
            </a:r>
            <a:r>
              <a:rPr lang="sv-SE" sz="2000" dirty="0"/>
              <a:t>remittering” finns i Vida (RUT-25168). </a:t>
            </a:r>
          </a:p>
        </p:txBody>
      </p:sp>
    </p:spTree>
    <p:extLst>
      <p:ext uri="{BB962C8B-B14F-4D97-AF65-F5344CB8AC3E}">
        <p14:creationId xmlns:p14="http://schemas.microsoft.com/office/powerpoint/2010/main" val="255746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0DA81A-DD03-D3A9-A5C1-9D971074B56A}"/>
              </a:ext>
            </a:extLst>
          </p:cNvPr>
          <p:cNvSpPr>
            <a:spLocks noGrp="1"/>
          </p:cNvSpPr>
          <p:nvPr>
            <p:ph type="title"/>
          </p:nvPr>
        </p:nvSpPr>
        <p:spPr>
          <a:xfrm>
            <a:off x="2254406" y="708137"/>
            <a:ext cx="7200000" cy="1325563"/>
          </a:xfrm>
        </p:spPr>
        <p:txBody>
          <a:bodyPr/>
          <a:lstStyle/>
          <a:p>
            <a:r>
              <a:rPr lang="sv-SE" sz="3200"/>
              <a:t>Exempel på olika typer av våld </a:t>
            </a:r>
          </a:p>
        </p:txBody>
      </p:sp>
      <p:sp>
        <p:nvSpPr>
          <p:cNvPr id="3" name="Platshållare för text 2">
            <a:extLst>
              <a:ext uri="{FF2B5EF4-FFF2-40B4-BE49-F238E27FC236}">
                <a16:creationId xmlns:a16="http://schemas.microsoft.com/office/drawing/2014/main" id="{C82BDB95-D469-902B-57C3-630F30F05ACA}"/>
              </a:ext>
            </a:extLst>
          </p:cNvPr>
          <p:cNvSpPr>
            <a:spLocks noGrp="1"/>
          </p:cNvSpPr>
          <p:nvPr>
            <p:ph type="body" sz="quarter" idx="13"/>
          </p:nvPr>
        </p:nvSpPr>
        <p:spPr>
          <a:xfrm>
            <a:off x="2254404" y="2247081"/>
            <a:ext cx="8141453" cy="3240000"/>
          </a:xfrm>
        </p:spPr>
        <p:txBody>
          <a:bodyPr vert="horz" lIns="91440" tIns="45720" rIns="91440" bIns="45720" rtlCol="0" anchor="t">
            <a:noAutofit/>
          </a:bodyPr>
          <a:lstStyle/>
          <a:p>
            <a:pPr marL="0" indent="0">
              <a:buNone/>
            </a:pPr>
            <a:r>
              <a:rPr lang="sv-SE" sz="2000" dirty="0"/>
              <a:t>Våld i nära relationer innefattar </a:t>
            </a:r>
            <a:r>
              <a:rPr lang="sv-SE" sz="2000" i="1" dirty="0"/>
              <a:t>alla typer av våld </a:t>
            </a:r>
            <a:r>
              <a:rPr lang="sv-SE" sz="2000" dirty="0"/>
              <a:t>exempelvis fysiskt, psykiskt och sexuellt. </a:t>
            </a:r>
          </a:p>
          <a:p>
            <a:pPr marL="0" indent="0">
              <a:buNone/>
            </a:pPr>
            <a:r>
              <a:rPr lang="sv-SE" sz="2000" dirty="0"/>
              <a:t>Våldet kan inträffa inom familjen, utföras av någon/några som den våldsutsatta står i beroendeställning till eller utföras av någon/några som den våldsutsatta har (haft) en nära relation till. </a:t>
            </a:r>
          </a:p>
          <a:p>
            <a:pPr marL="0" indent="0">
              <a:buNone/>
            </a:pPr>
            <a:r>
              <a:rPr lang="sv-SE" sz="2000" dirty="0">
                <a:ea typeface="+mn-lt"/>
                <a:cs typeface="+mn-lt"/>
              </a:rPr>
              <a:t>Den gemensamma nämnaren är någon form av maktutövning och kontroll.</a:t>
            </a:r>
          </a:p>
          <a:p>
            <a:pPr marL="0" indent="0">
              <a:buNone/>
            </a:pPr>
            <a:endParaRPr lang="sv-SE" sz="1800" dirty="0">
              <a:cs typeface="Arial"/>
            </a:endParaRPr>
          </a:p>
          <a:p>
            <a:pPr marL="0" indent="0">
              <a:buNone/>
            </a:pPr>
            <a:endParaRPr lang="sv-SE" sz="1800" dirty="0">
              <a:cs typeface="Arial"/>
            </a:endParaRPr>
          </a:p>
        </p:txBody>
      </p:sp>
      <p:sp>
        <p:nvSpPr>
          <p:cNvPr id="5" name="textruta 4">
            <a:extLst>
              <a:ext uri="{FF2B5EF4-FFF2-40B4-BE49-F238E27FC236}">
                <a16:creationId xmlns:a16="http://schemas.microsoft.com/office/drawing/2014/main" id="{30CF37CF-A3B0-6BA9-7375-DBBCA9E84B91}"/>
              </a:ext>
            </a:extLst>
          </p:cNvPr>
          <p:cNvSpPr txBox="1"/>
          <p:nvPr/>
        </p:nvSpPr>
        <p:spPr>
          <a:xfrm>
            <a:off x="679268" y="6186810"/>
            <a:ext cx="9344299" cy="307777"/>
          </a:xfrm>
          <a:prstGeom prst="rect">
            <a:avLst/>
          </a:prstGeom>
          <a:noFill/>
        </p:spPr>
        <p:txBody>
          <a:bodyPr wrap="square">
            <a:spAutoFit/>
          </a:bodyPr>
          <a:lstStyle/>
          <a:p>
            <a:pPr marL="0" indent="0">
              <a:buNone/>
            </a:pPr>
            <a:r>
              <a:rPr lang="sv-SE" sz="1400" b="1" dirty="0"/>
              <a:t>Tips! </a:t>
            </a:r>
            <a:r>
              <a:rPr lang="sv-SE" sz="1400" dirty="0"/>
              <a:t>Läs mer om olika typer av våld på Jämställdhetsmyndigheten, Nationellt centrum för kvinnofrid eller 1177.se.</a:t>
            </a:r>
          </a:p>
        </p:txBody>
      </p:sp>
    </p:spTree>
    <p:extLst>
      <p:ext uri="{BB962C8B-B14F-4D97-AF65-F5344CB8AC3E}">
        <p14:creationId xmlns:p14="http://schemas.microsoft.com/office/powerpoint/2010/main" val="1607716945"/>
      </p:ext>
    </p:extLst>
  </p:cSld>
  <p:clrMapOvr>
    <a:masterClrMapping/>
  </p:clrMapOvr>
</p:sld>
</file>

<file path=ppt/theme/theme1.xml><?xml version="1.0" encoding="utf-8"?>
<a:theme xmlns:a="http://schemas.openxmlformats.org/drawingml/2006/main" name="Region Varmland">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0349C4BF-E19F-44D1-80A2-52EBC7B72535}"/>
    </a:ext>
  </a:extLst>
</a:theme>
</file>

<file path=ppt/theme/theme2.xml><?xml version="1.0" encoding="utf-8"?>
<a:theme xmlns:a="http://schemas.openxmlformats.org/drawingml/2006/main" name="Region Varmland Grå">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BA14B6D6-CCF9-4C6F-B87B-D4013CFA3824}"/>
    </a:ext>
  </a:extLst>
</a:theme>
</file>

<file path=ppt/theme/theme3.xml><?xml version="1.0" encoding="utf-8"?>
<a:theme xmlns:a="http://schemas.openxmlformats.org/drawingml/2006/main" name="Stor rubrik">
  <a:themeElements>
    <a:clrScheme name="Region Värmland-HEX">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E6EA708E-2F9B-4427-93FC-14D83DF272B5}"/>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gion Värmland-HEX">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3D21E6ABB82A498E56ED100224D39A" ma:contentTypeVersion="11" ma:contentTypeDescription="Create a new document." ma:contentTypeScope="" ma:versionID="1cccc733399f644b2c618e3e212623da">
  <xsd:schema xmlns:xsd="http://www.w3.org/2001/XMLSchema" xmlns:xs="http://www.w3.org/2001/XMLSchema" xmlns:p="http://schemas.microsoft.com/office/2006/metadata/properties" xmlns:ns2="7d36505e-a900-4ed6-a3ed-a615af4d26fd" xmlns:ns3="ffa56042-b4d2-4049-b73d-9083e37f5890" targetNamespace="http://schemas.microsoft.com/office/2006/metadata/properties" ma:root="true" ma:fieldsID="5afc00cfe99a87146b5902dce21deb55" ns2:_="" ns3:_="">
    <xsd:import namespace="7d36505e-a900-4ed6-a3ed-a615af4d26fd"/>
    <xsd:import namespace="ffa56042-b4d2-4049-b73d-9083e37f58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36505e-a900-4ed6-a3ed-a615af4d26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a56042-b4d2-4049-b73d-9083e37f589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13B3B1-FB6A-4437-BE93-4E5CD7788723}">
  <ds:schemaRefs>
    <ds:schemaRef ds:uri="http://purl.org/dc/terms/"/>
    <ds:schemaRef ds:uri="http://schemas.microsoft.com/office/infopath/2007/PartnerControls"/>
    <ds:schemaRef ds:uri="7d36505e-a900-4ed6-a3ed-a615af4d26fd"/>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ffa56042-b4d2-4049-b73d-9083e37f5890"/>
    <ds:schemaRef ds:uri="http://www.w3.org/XML/1998/namespace"/>
    <ds:schemaRef ds:uri="http://purl.org/dc/dcmitype/"/>
  </ds:schemaRefs>
</ds:datastoreItem>
</file>

<file path=customXml/itemProps2.xml><?xml version="1.0" encoding="utf-8"?>
<ds:datastoreItem xmlns:ds="http://schemas.openxmlformats.org/officeDocument/2006/customXml" ds:itemID="{678878B7-48D0-4A66-A393-6AC0523ABE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36505e-a900-4ed6-a3ed-a615af4d26fd"/>
    <ds:schemaRef ds:uri="ffa56042-b4d2-4049-b73d-9083e37f5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DEDC85-44A6-4355-9BC6-9251D575EF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Powerpoint-Region Värmland</Template>
  <TotalTime>249</TotalTime>
  <Words>1297</Words>
  <Application>Microsoft Office PowerPoint</Application>
  <PresentationFormat>Widescreen</PresentationFormat>
  <Paragraphs>62</Paragraphs>
  <Slides>23</Slides>
  <Notes>0</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Region Varmland</vt:lpstr>
      <vt:lpstr>Region Varmland Grå</vt:lpstr>
      <vt:lpstr>Stor rubrik</vt:lpstr>
      <vt:lpstr>Information om Behandlings- och samtalsmottagningen - en ny verksamhet för våldsutsatta</vt:lpstr>
      <vt:lpstr>Introduktion</vt:lpstr>
      <vt:lpstr>Behandlings- och samtalsmottagningen</vt:lpstr>
      <vt:lpstr>Varför öppnar vi en ny mottagning? </vt:lpstr>
      <vt:lpstr>Vilka är målgruppen?</vt:lpstr>
      <vt:lpstr>Vilken vård erbjuder vi?</vt:lpstr>
      <vt:lpstr>Hur kontaktar invånare mottagningen?</vt:lpstr>
      <vt:lpstr>Hur kontaktar hälso- och sjukvårds-verksamheter mottagningen?</vt:lpstr>
      <vt:lpstr>Exempel på olika typer av våld </vt:lpstr>
      <vt:lpstr>PowerPoint Presentation</vt:lpstr>
      <vt:lpstr>Psykisk ohälsa</vt:lpstr>
      <vt:lpstr>Mer information</vt:lpstr>
      <vt:lpstr>Invånarnas röster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om ny verksamhet för våldsutsatta</dc:title>
  <dc:creator>Anna Sandberg</dc:creator>
  <cp:lastModifiedBy>Anna Sandberg</cp:lastModifiedBy>
  <cp:revision>2</cp:revision>
  <cp:lastPrinted>2022-08-08T12:06:53Z</cp:lastPrinted>
  <dcterms:created xsi:type="dcterms:W3CDTF">2022-06-27T08:54:44Z</dcterms:created>
  <dcterms:modified xsi:type="dcterms:W3CDTF">2022-09-01T10:39:05Z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0x010100063D21E6ABB82A498E56ED100224D39A</vt:lpwstr>
  </property>
</Properties>
</file>