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648" r:id="rId5"/>
  </p:sldMasterIdLst>
  <p:notesMasterIdLst>
    <p:notesMasterId r:id="rId27"/>
  </p:notesMasterIdLst>
  <p:sldIdLst>
    <p:sldId id="338" r:id="rId6"/>
    <p:sldId id="339" r:id="rId7"/>
    <p:sldId id="340" r:id="rId8"/>
    <p:sldId id="344" r:id="rId9"/>
    <p:sldId id="345" r:id="rId10"/>
    <p:sldId id="346" r:id="rId11"/>
    <p:sldId id="348" r:id="rId12"/>
    <p:sldId id="350" r:id="rId13"/>
    <p:sldId id="351" r:id="rId14"/>
    <p:sldId id="353" r:id="rId15"/>
    <p:sldId id="369" r:id="rId16"/>
    <p:sldId id="355" r:id="rId17"/>
    <p:sldId id="356" r:id="rId18"/>
    <p:sldId id="357" r:id="rId19"/>
    <p:sldId id="358" r:id="rId20"/>
    <p:sldId id="360" r:id="rId21"/>
    <p:sldId id="365" r:id="rId22"/>
    <p:sldId id="366" r:id="rId23"/>
    <p:sldId id="367" r:id="rId24"/>
    <p:sldId id="370" r:id="rId25"/>
    <p:sldId id="372"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AEC90-2234-4068-91E9-73D16B90CC02}" v="57" dt="2022-06-02T08:47:31.076"/>
    <p1510:client id="{89E7C1D4-BD9B-4CD3-81B4-36F8D3939C0B}" v="89" dt="2022-06-02T08:45:59.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guide orient="horz" pos="799"/>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2000" b="0" i="0" u="none" strike="noStrike" kern="1200" spc="0" baseline="0">
                <a:solidFill>
                  <a:schemeClr val="tx1"/>
                </a:solidFill>
                <a:latin typeface="+mn-lt"/>
                <a:ea typeface="+mn-ea"/>
                <a:cs typeface="+mn-cs"/>
              </a:defRPr>
            </a:pPr>
            <a:r>
              <a:rPr lang="sv-SE" sz="3600" b="1" i="0" baseline="0">
                <a:effectLst/>
                <a:latin typeface="Arial" panose="020B0604020202020204" pitchFamily="34" charset="0"/>
                <a:cs typeface="Arial" panose="020B0604020202020204" pitchFamily="34" charset="0"/>
              </a:rPr>
              <a:t>Antal säkra självmord per 100 000 invånare </a:t>
            </a:r>
          </a:p>
          <a:p>
            <a:pPr algn="l">
              <a:defRPr sz="2000"/>
            </a:pPr>
            <a:r>
              <a:rPr lang="sv-SE" sz="3600" b="1" i="0" baseline="0">
                <a:effectLst/>
                <a:latin typeface="Arial" panose="020B0604020202020204" pitchFamily="34" charset="0"/>
                <a:cs typeface="Arial" panose="020B0604020202020204" pitchFamily="34" charset="0"/>
              </a:rPr>
              <a:t>i Värmland och riket år 2001–2020</a:t>
            </a:r>
            <a:endParaRPr lang="sv-SE" sz="3600" b="1">
              <a:effectLst/>
              <a:latin typeface="Arial" panose="020B0604020202020204" pitchFamily="34" charset="0"/>
              <a:cs typeface="Arial" panose="020B0604020202020204" pitchFamily="34" charset="0"/>
            </a:endParaRPr>
          </a:p>
        </c:rich>
      </c:tx>
      <c:layout>
        <c:manualLayout>
          <c:xMode val="edge"/>
          <c:yMode val="edge"/>
          <c:x val="0.11275090223097113"/>
          <c:y val="9.4138983420142291E-2"/>
        </c:manualLayout>
      </c:layout>
      <c:overlay val="0"/>
      <c:spPr>
        <a:noFill/>
        <a:ln>
          <a:noFill/>
        </a:ln>
        <a:effectLst/>
      </c:spPr>
      <c:txPr>
        <a:bodyPr rot="0" spcFirstLastPara="1" vertOverflow="ellipsis" vert="horz" wrap="square" anchor="ctr" anchorCtr="1"/>
        <a:lstStyle/>
        <a:p>
          <a:pPr algn="l">
            <a:defRPr sz="20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5.378183725405436E-2"/>
          <c:y val="0.183630895088149"/>
          <c:w val="0.9293067606825216"/>
          <c:h val="0.63786345335468619"/>
        </c:manualLayout>
      </c:layout>
      <c:barChart>
        <c:barDir val="col"/>
        <c:grouping val="clustered"/>
        <c:varyColors val="0"/>
        <c:ser>
          <c:idx val="0"/>
          <c:order val="0"/>
          <c:tx>
            <c:strRef>
              <c:f>Suicid!$A$4</c:f>
              <c:strCache>
                <c:ptCount val="1"/>
                <c:pt idx="0">
                  <c:v>Riket</c:v>
                </c:pt>
              </c:strCache>
            </c:strRef>
          </c:tx>
          <c:spPr>
            <a:solidFill>
              <a:srgbClr val="F9B000"/>
            </a:solidFill>
            <a:ln>
              <a:noFill/>
            </a:ln>
            <a:effectLst/>
          </c:spPr>
          <c:invertIfNegative val="0"/>
          <c:trendline>
            <c:spPr>
              <a:ln w="19050" cap="rnd">
                <a:solidFill>
                  <a:srgbClr val="F9B000"/>
                </a:solidFill>
                <a:prstDash val="sysDot"/>
              </a:ln>
              <a:effectLst/>
            </c:spPr>
            <c:trendlineType val="linear"/>
            <c:dispRSqr val="0"/>
            <c:dispEq val="0"/>
          </c:trendline>
          <c:cat>
            <c:strRef>
              <c:f>Suicid!$C$3:$V$3</c:f>
              <c:strCach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strCache>
            </c:strRef>
          </c:cat>
          <c:val>
            <c:numRef>
              <c:f>Suicid!$C$4:$V$4</c:f>
              <c:numCache>
                <c:formatCode>#,##0</c:formatCode>
                <c:ptCount val="20"/>
                <c:pt idx="0">
                  <c:v>13.44</c:v>
                </c:pt>
                <c:pt idx="1">
                  <c:v>13.22</c:v>
                </c:pt>
                <c:pt idx="2">
                  <c:v>12.37</c:v>
                </c:pt>
                <c:pt idx="3">
                  <c:v>12.83</c:v>
                </c:pt>
                <c:pt idx="4">
                  <c:v>13.5</c:v>
                </c:pt>
                <c:pt idx="5">
                  <c:v>13.17</c:v>
                </c:pt>
                <c:pt idx="6">
                  <c:v>12.31</c:v>
                </c:pt>
                <c:pt idx="7">
                  <c:v>12.69</c:v>
                </c:pt>
                <c:pt idx="8">
                  <c:v>13.34</c:v>
                </c:pt>
                <c:pt idx="9">
                  <c:v>12.13</c:v>
                </c:pt>
                <c:pt idx="10">
                  <c:v>11.75</c:v>
                </c:pt>
                <c:pt idx="11">
                  <c:v>12.14</c:v>
                </c:pt>
                <c:pt idx="12">
                  <c:v>12.83</c:v>
                </c:pt>
                <c:pt idx="13">
                  <c:v>11.89</c:v>
                </c:pt>
                <c:pt idx="14">
                  <c:v>12.1</c:v>
                </c:pt>
                <c:pt idx="15">
                  <c:v>11.51</c:v>
                </c:pt>
                <c:pt idx="16">
                  <c:v>11.87</c:v>
                </c:pt>
                <c:pt idx="17">
                  <c:v>12.46</c:v>
                </c:pt>
                <c:pt idx="18">
                  <c:v>12.35</c:v>
                </c:pt>
                <c:pt idx="19">
                  <c:v>11</c:v>
                </c:pt>
              </c:numCache>
            </c:numRef>
          </c:val>
          <c:extLst>
            <c:ext xmlns:c16="http://schemas.microsoft.com/office/drawing/2014/chart" uri="{C3380CC4-5D6E-409C-BE32-E72D297353CC}">
              <c16:uniqueId val="{00000001-DAD1-4170-9174-773B60FA20FE}"/>
            </c:ext>
          </c:extLst>
        </c:ser>
        <c:ser>
          <c:idx val="1"/>
          <c:order val="1"/>
          <c:tx>
            <c:strRef>
              <c:f>Suicid!$A$5</c:f>
              <c:strCache>
                <c:ptCount val="1"/>
                <c:pt idx="0">
                  <c:v>Värmlands län</c:v>
                </c:pt>
              </c:strCache>
            </c:strRef>
          </c:tx>
          <c:spPr>
            <a:solidFill>
              <a:srgbClr val="003C68"/>
            </a:solidFill>
            <a:ln>
              <a:noFill/>
            </a:ln>
            <a:effectLst/>
          </c:spPr>
          <c:invertIfNegative val="0"/>
          <c:trendline>
            <c:spPr>
              <a:ln w="19050" cap="rnd">
                <a:solidFill>
                  <a:srgbClr val="003C68"/>
                </a:solidFill>
                <a:prstDash val="sysDot"/>
              </a:ln>
              <a:effectLst/>
            </c:spPr>
            <c:trendlineType val="linear"/>
            <c:dispRSqr val="0"/>
            <c:dispEq val="0"/>
          </c:trendline>
          <c:cat>
            <c:strRef>
              <c:f>Suicid!$C$3:$V$3</c:f>
              <c:strCach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strCache>
            </c:strRef>
          </c:cat>
          <c:val>
            <c:numRef>
              <c:f>Suicid!$C$5:$V$5</c:f>
              <c:numCache>
                <c:formatCode>#,##0</c:formatCode>
                <c:ptCount val="20"/>
                <c:pt idx="0">
                  <c:v>17.489999999999998</c:v>
                </c:pt>
                <c:pt idx="1">
                  <c:v>13.52</c:v>
                </c:pt>
                <c:pt idx="2">
                  <c:v>15.36</c:v>
                </c:pt>
                <c:pt idx="3">
                  <c:v>14.99</c:v>
                </c:pt>
                <c:pt idx="4">
                  <c:v>13.9</c:v>
                </c:pt>
                <c:pt idx="5">
                  <c:v>16.829999999999998</c:v>
                </c:pt>
                <c:pt idx="6">
                  <c:v>15.71</c:v>
                </c:pt>
                <c:pt idx="7">
                  <c:v>16.45</c:v>
                </c:pt>
                <c:pt idx="8">
                  <c:v>20.49</c:v>
                </c:pt>
                <c:pt idx="9">
                  <c:v>17.93</c:v>
                </c:pt>
                <c:pt idx="10">
                  <c:v>17.579999999999998</c:v>
                </c:pt>
                <c:pt idx="11">
                  <c:v>13.19</c:v>
                </c:pt>
                <c:pt idx="12">
                  <c:v>16.09</c:v>
                </c:pt>
                <c:pt idx="13">
                  <c:v>13.49</c:v>
                </c:pt>
                <c:pt idx="14">
                  <c:v>14.53</c:v>
                </c:pt>
                <c:pt idx="15">
                  <c:v>11.89</c:v>
                </c:pt>
                <c:pt idx="16">
                  <c:v>18.940000000000001</c:v>
                </c:pt>
                <c:pt idx="17">
                  <c:v>13.17</c:v>
                </c:pt>
                <c:pt idx="18">
                  <c:v>13.83</c:v>
                </c:pt>
                <c:pt idx="19">
                  <c:v>13.83</c:v>
                </c:pt>
              </c:numCache>
            </c:numRef>
          </c:val>
          <c:extLst>
            <c:ext xmlns:c16="http://schemas.microsoft.com/office/drawing/2014/chart" uri="{C3380CC4-5D6E-409C-BE32-E72D297353CC}">
              <c16:uniqueId val="{00000003-DAD1-4170-9174-773B60FA20FE}"/>
            </c:ext>
          </c:extLst>
        </c:ser>
        <c:dLbls>
          <c:showLegendKey val="0"/>
          <c:showVal val="0"/>
          <c:showCatName val="0"/>
          <c:showSerName val="0"/>
          <c:showPercent val="0"/>
          <c:showBubbleSize val="0"/>
        </c:dLbls>
        <c:gapWidth val="142"/>
        <c:overlap val="-22"/>
        <c:axId val="504023128"/>
        <c:axId val="504023456"/>
      </c:barChart>
      <c:catAx>
        <c:axId val="50402312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sz="1400"/>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504023456"/>
        <c:crosses val="autoZero"/>
        <c:auto val="1"/>
        <c:lblAlgn val="ctr"/>
        <c:lblOffset val="100"/>
        <c:noMultiLvlLbl val="0"/>
      </c:catAx>
      <c:valAx>
        <c:axId val="504023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mn-lt"/>
                    <a:ea typeface="+mn-ea"/>
                    <a:cs typeface="+mn-cs"/>
                  </a:defRPr>
                </a:pPr>
                <a:r>
                  <a:rPr lang="sv-SE" sz="1400" b="0" i="0" baseline="0">
                    <a:effectLst/>
                  </a:rPr>
                  <a:t>Säkra självmord/ 100 000 invånare</a:t>
                </a:r>
                <a:endParaRPr lang="sv-SE" sz="1400" b="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50402312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1"/>
          </a:solidFill>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8E53C-034C-42C3-ABBD-5B73C6AAA02E}" type="datetimeFigureOut">
              <a:rPr lang="sv-SE" smtClean="0"/>
              <a:t>2022-06-02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DDA16-8C1B-4983-9CC1-B533C35A5372}" type="slidenum">
              <a:rPr lang="sv-SE" smtClean="0"/>
              <a:t>‹#›</a:t>
            </a:fld>
            <a:endParaRPr lang="sv-SE"/>
          </a:p>
        </p:txBody>
      </p:sp>
    </p:spTree>
    <p:extLst>
      <p:ext uri="{BB962C8B-B14F-4D97-AF65-F5344CB8AC3E}">
        <p14:creationId xmlns:p14="http://schemas.microsoft.com/office/powerpoint/2010/main" val="3382644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Ett samhälle där ingen tar sitt liv. Det är vad vi vill uppnå med suicidpreventionsarbetet i Värmland. Därför använder vi ofta denna bild som ska visa ett samhälle där människor mår bra och tar hand om varandra.</a:t>
            </a:r>
          </a:p>
        </p:txBody>
      </p:sp>
      <p:sp>
        <p:nvSpPr>
          <p:cNvPr id="4" name="Platshållare för bildnummer 3"/>
          <p:cNvSpPr>
            <a:spLocks noGrp="1"/>
          </p:cNvSpPr>
          <p:nvPr>
            <p:ph type="sldNum" sz="quarter" idx="5"/>
          </p:nvPr>
        </p:nvSpPr>
        <p:spPr/>
        <p:txBody>
          <a:bodyPr/>
          <a:lstStyle/>
          <a:p>
            <a:fld id="{7B8DDA16-8C1B-4983-9CC1-B533C35A5372}" type="slidenum">
              <a:rPr lang="sv-SE" smtClean="0"/>
              <a:t>1</a:t>
            </a:fld>
            <a:endParaRPr lang="sv-SE"/>
          </a:p>
        </p:txBody>
      </p:sp>
    </p:spTree>
    <p:extLst>
      <p:ext uri="{BB962C8B-B14F-4D97-AF65-F5344CB8AC3E}">
        <p14:creationId xmlns:p14="http://schemas.microsoft.com/office/powerpoint/2010/main" val="88144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Flera personer i nätverket för suicidprevention har aktivt deltagit i arbetet med att ta fram den länsgemensamma planen för suicidprevention i Värmland. Nätverket med dess medlemmar har också godkänt planen. Alla organisationer som deltar i nätverket kommer att ta upp planen för beslut om att ställa sig bakom den.</a:t>
            </a:r>
          </a:p>
        </p:txBody>
      </p:sp>
      <p:sp>
        <p:nvSpPr>
          <p:cNvPr id="4" name="Platshållare för bildnummer 3"/>
          <p:cNvSpPr>
            <a:spLocks noGrp="1"/>
          </p:cNvSpPr>
          <p:nvPr>
            <p:ph type="sldNum" sz="quarter" idx="5"/>
          </p:nvPr>
        </p:nvSpPr>
        <p:spPr/>
        <p:txBody>
          <a:bodyPr/>
          <a:lstStyle/>
          <a:p>
            <a:fld id="{7B8DDA16-8C1B-4983-9CC1-B533C35A5372}" type="slidenum">
              <a:rPr lang="sv-SE" smtClean="0"/>
              <a:t>15</a:t>
            </a:fld>
            <a:endParaRPr lang="sv-SE"/>
          </a:p>
        </p:txBody>
      </p:sp>
    </p:spTree>
    <p:extLst>
      <p:ext uri="{BB962C8B-B14F-4D97-AF65-F5344CB8AC3E}">
        <p14:creationId xmlns:p14="http://schemas.microsoft.com/office/powerpoint/2010/main" val="2755989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Mål enligt länsgemensam strategisk plan för suicidprevention i Värmland.</a:t>
            </a:r>
          </a:p>
        </p:txBody>
      </p:sp>
      <p:sp>
        <p:nvSpPr>
          <p:cNvPr id="4" name="Platshållare för bildnummer 3"/>
          <p:cNvSpPr>
            <a:spLocks noGrp="1"/>
          </p:cNvSpPr>
          <p:nvPr>
            <p:ph type="sldNum" sz="quarter" idx="5"/>
          </p:nvPr>
        </p:nvSpPr>
        <p:spPr/>
        <p:txBody>
          <a:bodyPr/>
          <a:lstStyle/>
          <a:p>
            <a:fld id="{7B8DDA16-8C1B-4983-9CC1-B533C35A5372}" type="slidenum">
              <a:rPr lang="sv-SE" smtClean="0"/>
              <a:t>16</a:t>
            </a:fld>
            <a:endParaRPr lang="sv-SE"/>
          </a:p>
        </p:txBody>
      </p:sp>
    </p:spTree>
    <p:extLst>
      <p:ext uri="{BB962C8B-B14F-4D97-AF65-F5344CB8AC3E}">
        <p14:creationId xmlns:p14="http://schemas.microsoft.com/office/powerpoint/2010/main" val="96022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Suicidprevention är ett folkhälsoproblem. Ett psykiskt lidande leder till att en person tar sitt liv och samhället förlorar ett människoliv. Det leder till psykiskt lidande och försämrad hälsa hos anhöriga och andra berörda. Därför ingår suicidprevention i folkhälsoarbetet.</a:t>
            </a:r>
          </a:p>
          <a:p>
            <a:endParaRPr lang="sv-SE"/>
          </a:p>
          <a:p>
            <a:r>
              <a:rPr lang="sv-SE"/>
              <a:t>Flera planer, nationellt och i Värmland, har god och jämlik hälsa som gemensamt mål. </a:t>
            </a:r>
          </a:p>
        </p:txBody>
      </p:sp>
      <p:sp>
        <p:nvSpPr>
          <p:cNvPr id="4" name="Platshållare för bildnummer 3"/>
          <p:cNvSpPr>
            <a:spLocks noGrp="1"/>
          </p:cNvSpPr>
          <p:nvPr>
            <p:ph type="sldNum" sz="quarter" idx="5"/>
          </p:nvPr>
        </p:nvSpPr>
        <p:spPr/>
        <p:txBody>
          <a:bodyPr/>
          <a:lstStyle/>
          <a:p>
            <a:fld id="{7B8DDA16-8C1B-4983-9CC1-B533C35A5372}" type="slidenum">
              <a:rPr lang="sv-SE" smtClean="0"/>
              <a:t>17</a:t>
            </a:fld>
            <a:endParaRPr lang="sv-SE"/>
          </a:p>
        </p:txBody>
      </p:sp>
    </p:spTree>
    <p:extLst>
      <p:ext uri="{BB962C8B-B14F-4D97-AF65-F5344CB8AC3E}">
        <p14:creationId xmlns:p14="http://schemas.microsoft.com/office/powerpoint/2010/main" val="335390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ett effektivt suicidpreventionsarbete krävs insatser på flera olika nivåer.</a:t>
            </a:r>
          </a:p>
        </p:txBody>
      </p:sp>
      <p:sp>
        <p:nvSpPr>
          <p:cNvPr id="4" name="Platshållare för bildnummer 3"/>
          <p:cNvSpPr>
            <a:spLocks noGrp="1"/>
          </p:cNvSpPr>
          <p:nvPr>
            <p:ph type="sldNum" sz="quarter" idx="5"/>
          </p:nvPr>
        </p:nvSpPr>
        <p:spPr/>
        <p:txBody>
          <a:bodyPr/>
          <a:lstStyle/>
          <a:p>
            <a:fld id="{7B8DDA16-8C1B-4983-9CC1-B533C35A5372}" type="slidenum">
              <a:rPr lang="sv-SE" smtClean="0"/>
              <a:t>18</a:t>
            </a:fld>
            <a:endParaRPr lang="sv-SE"/>
          </a:p>
        </p:txBody>
      </p:sp>
    </p:spTree>
    <p:extLst>
      <p:ext uri="{BB962C8B-B14F-4D97-AF65-F5344CB8AC3E}">
        <p14:creationId xmlns:p14="http://schemas.microsoft.com/office/powerpoint/2010/main" val="341479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behövs universella insatser som är lika för hela befolkningen, men också selektiva insatser för vissa grupper och indikerade insatser för individer med suicidrisk.</a:t>
            </a:r>
          </a:p>
        </p:txBody>
      </p:sp>
      <p:sp>
        <p:nvSpPr>
          <p:cNvPr id="4" name="Platshållare för bildnummer 3"/>
          <p:cNvSpPr>
            <a:spLocks noGrp="1"/>
          </p:cNvSpPr>
          <p:nvPr>
            <p:ph type="sldNum" sz="quarter" idx="5"/>
          </p:nvPr>
        </p:nvSpPr>
        <p:spPr/>
        <p:txBody>
          <a:bodyPr/>
          <a:lstStyle/>
          <a:p>
            <a:fld id="{7B8DDA16-8C1B-4983-9CC1-B533C35A5372}" type="slidenum">
              <a:rPr lang="sv-SE" smtClean="0"/>
              <a:t>19</a:t>
            </a:fld>
            <a:endParaRPr lang="sv-SE"/>
          </a:p>
        </p:txBody>
      </p:sp>
    </p:spTree>
    <p:extLst>
      <p:ext uri="{BB962C8B-B14F-4D97-AF65-F5344CB8AC3E}">
        <p14:creationId xmlns:p14="http://schemas.microsoft.com/office/powerpoint/2010/main" val="2898318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Gå gärna in på regionvarmland.se/suicidprevention. Där finns mer information. </a:t>
            </a:r>
          </a:p>
        </p:txBody>
      </p:sp>
      <p:sp>
        <p:nvSpPr>
          <p:cNvPr id="4" name="Platshållare för bildnummer 3"/>
          <p:cNvSpPr>
            <a:spLocks noGrp="1"/>
          </p:cNvSpPr>
          <p:nvPr>
            <p:ph type="sldNum" sz="quarter" idx="5"/>
          </p:nvPr>
        </p:nvSpPr>
        <p:spPr/>
        <p:txBody>
          <a:bodyPr/>
          <a:lstStyle/>
          <a:p>
            <a:fld id="{7B8DDA16-8C1B-4983-9CC1-B533C35A5372}" type="slidenum">
              <a:rPr lang="sv-SE" smtClean="0"/>
              <a:t>20</a:t>
            </a:fld>
            <a:endParaRPr lang="sv-SE"/>
          </a:p>
        </p:txBody>
      </p:sp>
    </p:spTree>
    <p:extLst>
      <p:ext uri="{BB962C8B-B14F-4D97-AF65-F5344CB8AC3E}">
        <p14:creationId xmlns:p14="http://schemas.microsoft.com/office/powerpoint/2010/main" val="2705226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Om du deltar i något arbete för eller utbildning om suicidprevention och nämnder det i sociala medier – tagga gärna med #suicidpreventionivärmland.</a:t>
            </a:r>
          </a:p>
        </p:txBody>
      </p:sp>
      <p:sp>
        <p:nvSpPr>
          <p:cNvPr id="4" name="Platshållare för bildnummer 3"/>
          <p:cNvSpPr>
            <a:spLocks noGrp="1"/>
          </p:cNvSpPr>
          <p:nvPr>
            <p:ph type="sldNum" sz="quarter" idx="5"/>
          </p:nvPr>
        </p:nvSpPr>
        <p:spPr/>
        <p:txBody>
          <a:bodyPr/>
          <a:lstStyle/>
          <a:p>
            <a:fld id="{7B8DDA16-8C1B-4983-9CC1-B533C35A5372}" type="slidenum">
              <a:rPr lang="sv-SE" smtClean="0"/>
              <a:t>21</a:t>
            </a:fld>
            <a:endParaRPr lang="sv-SE"/>
          </a:p>
        </p:txBody>
      </p:sp>
    </p:spTree>
    <p:extLst>
      <p:ext uri="{BB962C8B-B14F-4D97-AF65-F5344CB8AC3E}">
        <p14:creationId xmlns:p14="http://schemas.microsoft.com/office/powerpoint/2010/main" val="182373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vissa sammanhang slås säkra och osäkra självmord ihop. Därför är det viktigt att alltid berätta om man menar med eller utan osäkra självmord när man nämner siffror. Folkhälsomyndigheten nämner oftast säkra självmord. Det gör även Regionalt nätverk för suicidprevention i Värmland.</a:t>
            </a:r>
          </a:p>
        </p:txBody>
      </p:sp>
      <p:sp>
        <p:nvSpPr>
          <p:cNvPr id="4" name="Platshållare för bildnummer 3"/>
          <p:cNvSpPr>
            <a:spLocks noGrp="1"/>
          </p:cNvSpPr>
          <p:nvPr>
            <p:ph type="sldNum" sz="quarter" idx="5"/>
          </p:nvPr>
        </p:nvSpPr>
        <p:spPr/>
        <p:txBody>
          <a:bodyPr/>
          <a:lstStyle/>
          <a:p>
            <a:fld id="{7B8DDA16-8C1B-4983-9CC1-B533C35A5372}" type="slidenum">
              <a:rPr lang="sv-SE" smtClean="0"/>
              <a:t>2</a:t>
            </a:fld>
            <a:endParaRPr lang="sv-SE"/>
          </a:p>
        </p:txBody>
      </p:sp>
    </p:spTree>
    <p:extLst>
      <p:ext uri="{BB962C8B-B14F-4D97-AF65-F5344CB8AC3E}">
        <p14:creationId xmlns:p14="http://schemas.microsoft.com/office/powerpoint/2010/main" val="309860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solidFill>
                  <a:srgbClr val="333333"/>
                </a:solidFill>
                <a:effectLst/>
                <a:latin typeface="Open Sans" panose="020B0606030504020204" pitchFamily="34" charset="0"/>
                <a:ea typeface="Times New Roman" panose="02020603050405020304" pitchFamily="18" charset="0"/>
              </a:rPr>
              <a:t>Nationellt talas om nollvision för dödsfall i både trafiken och i suicid. Antalet omkomna i trafiken har minskat kraftigt de senaste 15 åren. Under samma period har antalet självmord legat på samma nivå. År 2020 dog fem gånger fler i suicid än i trafiken.</a:t>
            </a:r>
            <a:endParaRPr lang="sv-SE" sz="1800">
              <a:effectLst/>
              <a:latin typeface="Times New Roman" panose="02020603050405020304" pitchFamily="18" charset="0"/>
              <a:ea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7B8DDA16-8C1B-4983-9CC1-B533C35A5372}" type="slidenum">
              <a:rPr lang="sv-SE" smtClean="0"/>
              <a:t>5</a:t>
            </a:fld>
            <a:endParaRPr lang="sv-SE"/>
          </a:p>
        </p:txBody>
      </p:sp>
    </p:spTree>
    <p:extLst>
      <p:ext uri="{BB962C8B-B14F-4D97-AF65-F5344CB8AC3E}">
        <p14:creationId xmlns:p14="http://schemas.microsoft.com/office/powerpoint/2010/main" val="314171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Regionalt nätverk för suicidprevention i Värmland ingår </a:t>
            </a:r>
            <a:r>
              <a:rPr lang="sv-SE" sz="1200">
                <a:solidFill>
                  <a:srgbClr val="333333"/>
                </a:solidFill>
                <a:effectLst/>
                <a:latin typeface="Open Sans" panose="020B0606030504020204" pitchFamily="34" charset="0"/>
                <a:ea typeface="Times New Roman" panose="02020603050405020304" pitchFamily="18" charset="0"/>
              </a:rPr>
              <a:t>Värmlands alla kommuner, Region Värmland och flera andra organisationer. Bilden visar att alla kan bidra i arbetet för att minska antalet självmord i Värmland.</a:t>
            </a:r>
            <a:endParaRPr lang="sv-SE"/>
          </a:p>
        </p:txBody>
      </p:sp>
      <p:sp>
        <p:nvSpPr>
          <p:cNvPr id="4" name="Platshållare för bildnummer 3"/>
          <p:cNvSpPr>
            <a:spLocks noGrp="1"/>
          </p:cNvSpPr>
          <p:nvPr>
            <p:ph type="sldNum" sz="quarter" idx="5"/>
          </p:nvPr>
        </p:nvSpPr>
        <p:spPr/>
        <p:txBody>
          <a:bodyPr/>
          <a:lstStyle/>
          <a:p>
            <a:fld id="{7B8DDA16-8C1B-4983-9CC1-B533C35A5372}" type="slidenum">
              <a:rPr lang="sv-SE" smtClean="0"/>
              <a:t>9</a:t>
            </a:fld>
            <a:endParaRPr lang="sv-SE"/>
          </a:p>
        </p:txBody>
      </p:sp>
    </p:spTree>
    <p:extLst>
      <p:ext uri="{BB962C8B-B14F-4D97-AF65-F5344CB8AC3E}">
        <p14:creationId xmlns:p14="http://schemas.microsoft.com/office/powerpoint/2010/main" val="426228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a:solidFill>
                  <a:srgbClr val="333333"/>
                </a:solidFill>
                <a:effectLst/>
                <a:latin typeface="Tahoma" panose="020B0604030504040204" pitchFamily="34" charset="0"/>
                <a:ea typeface="Calibri" panose="020F0502020204030204" pitchFamily="34" charset="0"/>
                <a:cs typeface="Times New Roman" panose="02020603050405020304" pitchFamily="18" charset="0"/>
              </a:rPr>
              <a:t>Den nationella samordningen för suicidprevention leds av folkhälsomyndigheten. Den ska stödja samverkan mellan myndigheter och andra aktörer som bidrar till suicidprevention.</a:t>
            </a:r>
          </a:p>
          <a:p>
            <a:pPr>
              <a:lnSpc>
                <a:spcPct val="107000"/>
              </a:lnSpc>
              <a:spcAft>
                <a:spcPts val="800"/>
              </a:spcAft>
            </a:pP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a:solidFill>
                  <a:srgbClr val="333333"/>
                </a:solidFill>
                <a:effectLst/>
                <a:latin typeface="Tahoma" panose="020B0604030504040204" pitchFamily="34" charset="0"/>
                <a:ea typeface="Calibri" panose="020F0502020204030204" pitchFamily="34" charset="0"/>
                <a:cs typeface="Times New Roman" panose="02020603050405020304" pitchFamily="18" charset="0"/>
              </a:rPr>
              <a:t>Arbetet utgår från det nationella handlingsprogrammet för suicidprevention. Mycket fokus läggs på att bygga upp en långsiktig struktur för samverkan mellan olika aktörer på nationell nivå. Vilka de olika aktörerna är syns i hjulet på bilden.</a:t>
            </a:r>
          </a:p>
          <a:p>
            <a:pPr>
              <a:lnSpc>
                <a:spcPct val="107000"/>
              </a:lnSpc>
              <a:spcAft>
                <a:spcPts val="800"/>
              </a:spcAft>
            </a:pP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a:solidFill>
                  <a:srgbClr val="333333"/>
                </a:solidFill>
                <a:effectLst/>
                <a:latin typeface="Tahoma" panose="020B0604030504040204" pitchFamily="34" charset="0"/>
                <a:ea typeface="Calibri" panose="020F0502020204030204" pitchFamily="34" charset="0"/>
                <a:cs typeface="Times New Roman" panose="02020603050405020304" pitchFamily="18" charset="0"/>
              </a:rPr>
              <a:t>Det nationella handlingsprogrammet lyfter nio strategier för arbetet med suicidprevention. Även arbetet i Värmland utgår från de strategierna.</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7B8DDA16-8C1B-4983-9CC1-B533C35A5372}" type="slidenum">
              <a:rPr lang="sv-SE" smtClean="0"/>
              <a:t>10</a:t>
            </a:fld>
            <a:endParaRPr lang="sv-SE"/>
          </a:p>
        </p:txBody>
      </p:sp>
    </p:spTree>
    <p:extLst>
      <p:ext uri="{BB962C8B-B14F-4D97-AF65-F5344CB8AC3E}">
        <p14:creationId xmlns:p14="http://schemas.microsoft.com/office/powerpoint/2010/main" val="336337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solidFill>
                  <a:srgbClr val="333333"/>
                </a:solidFill>
                <a:effectLst/>
                <a:latin typeface="Open Sans" panose="020B0606030504020204" pitchFamily="34" charset="0"/>
                <a:ea typeface="Times New Roman" panose="02020603050405020304" pitchFamily="18" charset="0"/>
              </a:rPr>
              <a:t>Utifrån Folkhälsomyndighetens förslag om struktur för det suicidpreventiva arbetet har Region Värmland utsetts som samordnande funktion i Värmland. En regional samordnare har tillsatts och ett regionalt nätverk bildats.</a:t>
            </a:r>
          </a:p>
          <a:p>
            <a:endParaRPr lang="sv-SE" sz="1800">
              <a:effectLst/>
              <a:latin typeface="Times New Roman" panose="02020603050405020304" pitchFamily="18" charset="0"/>
              <a:ea typeface="Times New Roman" panose="02020603050405020304" pitchFamily="18" charset="0"/>
            </a:endParaRPr>
          </a:p>
          <a:p>
            <a:pPr algn="l">
              <a:spcBef>
                <a:spcPts val="600"/>
              </a:spcBef>
            </a:pPr>
            <a:r>
              <a:rPr lang="sv-SE" sz="1800">
                <a:solidFill>
                  <a:srgbClr val="333333"/>
                </a:solidFill>
                <a:effectLst/>
                <a:latin typeface="Open Sans" panose="020B0606030504020204" pitchFamily="34" charset="0"/>
                <a:ea typeface="Times New Roman" panose="02020603050405020304" pitchFamily="18" charset="0"/>
              </a:rPr>
              <a:t>I Regionalt nätverk för suicidprevention i Värmland ingår Värmlands alla kommuner, Region Värmland och flera andra organisationer.</a:t>
            </a:r>
          </a:p>
          <a:p>
            <a:pPr algn="l">
              <a:spcBef>
                <a:spcPts val="600"/>
              </a:spcBef>
            </a:pPr>
            <a:endParaRPr lang="sv-SE" sz="1800">
              <a:effectLst/>
              <a:latin typeface="Times New Roman" panose="02020603050405020304" pitchFamily="18" charset="0"/>
              <a:ea typeface="Times New Roman" panose="02020603050405020304" pitchFamily="18" charset="0"/>
            </a:endParaRPr>
          </a:p>
          <a:p>
            <a:pPr>
              <a:spcBef>
                <a:spcPts val="600"/>
              </a:spcBef>
            </a:pPr>
            <a:r>
              <a:rPr lang="sv-SE" sz="1800">
                <a:solidFill>
                  <a:srgbClr val="333333"/>
                </a:solidFill>
                <a:effectLst/>
                <a:latin typeface="Open Sans" panose="020B0606030504020204" pitchFamily="34" charset="0"/>
                <a:ea typeface="Times New Roman" panose="02020603050405020304" pitchFamily="18" charset="0"/>
              </a:rPr>
              <a:t>Det regionala nätverket har tagit fram Länsgemensam strategisk plan för suicidprevention i Värmland. Planen beskriver bland annat insatsområden som vi i Värmland behöver satsa på.</a:t>
            </a:r>
            <a:endParaRPr lang="sv-SE" sz="1800">
              <a:effectLst/>
              <a:latin typeface="Times New Roman" panose="02020603050405020304" pitchFamily="18" charset="0"/>
              <a:ea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7B8DDA16-8C1B-4983-9CC1-B533C35A5372}" type="slidenum">
              <a:rPr lang="sv-SE" smtClean="0"/>
              <a:t>11</a:t>
            </a:fld>
            <a:endParaRPr lang="sv-SE"/>
          </a:p>
        </p:txBody>
      </p:sp>
    </p:spTree>
    <p:extLst>
      <p:ext uri="{BB962C8B-B14F-4D97-AF65-F5344CB8AC3E}">
        <p14:creationId xmlns:p14="http://schemas.microsoft.com/office/powerpoint/2010/main" val="158508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Som ett resultat av arbetet i Nätverket för suicidprevention i Värmland har det bildats flera grupper som var och en har ett specifikt fokus. </a:t>
            </a:r>
          </a:p>
        </p:txBody>
      </p:sp>
      <p:sp>
        <p:nvSpPr>
          <p:cNvPr id="4" name="Platshållare för bildnummer 3"/>
          <p:cNvSpPr>
            <a:spLocks noGrp="1"/>
          </p:cNvSpPr>
          <p:nvPr>
            <p:ph type="sldNum" sz="quarter" idx="5"/>
          </p:nvPr>
        </p:nvSpPr>
        <p:spPr/>
        <p:txBody>
          <a:bodyPr/>
          <a:lstStyle/>
          <a:p>
            <a:fld id="{7B8DDA16-8C1B-4983-9CC1-B533C35A5372}" type="slidenum">
              <a:rPr lang="sv-SE" smtClean="0"/>
              <a:t>12</a:t>
            </a:fld>
            <a:endParaRPr lang="sv-SE"/>
          </a:p>
        </p:txBody>
      </p:sp>
    </p:spTree>
    <p:extLst>
      <p:ext uri="{BB962C8B-B14F-4D97-AF65-F5344CB8AC3E}">
        <p14:creationId xmlns:p14="http://schemas.microsoft.com/office/powerpoint/2010/main" val="321535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Alla grupper och aktörer bidrar var och en på sitt sätt i arbetet med suicidprevention. Det tar tid att bygga upp en regional struktur och ett effektivt arbete. På sikt ska arbetet leda till minskat antal suicid och suicidförsök. </a:t>
            </a:r>
          </a:p>
        </p:txBody>
      </p:sp>
      <p:sp>
        <p:nvSpPr>
          <p:cNvPr id="4" name="Platshållare för bildnummer 3"/>
          <p:cNvSpPr>
            <a:spLocks noGrp="1"/>
          </p:cNvSpPr>
          <p:nvPr>
            <p:ph type="sldNum" sz="quarter" idx="5"/>
          </p:nvPr>
        </p:nvSpPr>
        <p:spPr/>
        <p:txBody>
          <a:bodyPr/>
          <a:lstStyle/>
          <a:p>
            <a:fld id="{7B8DDA16-8C1B-4983-9CC1-B533C35A5372}" type="slidenum">
              <a:rPr lang="sv-SE" smtClean="0"/>
              <a:t>13</a:t>
            </a:fld>
            <a:endParaRPr lang="sv-SE"/>
          </a:p>
        </p:txBody>
      </p:sp>
    </p:spTree>
    <p:extLst>
      <p:ext uri="{BB962C8B-B14F-4D97-AF65-F5344CB8AC3E}">
        <p14:creationId xmlns:p14="http://schemas.microsoft.com/office/powerpoint/2010/main" val="3766393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Regionala nätverket för suicidprevention i Värmland har tagit fram en länsgemensam strategisk plan för suicidprevention i Värmland. </a:t>
            </a:r>
          </a:p>
        </p:txBody>
      </p:sp>
      <p:sp>
        <p:nvSpPr>
          <p:cNvPr id="4" name="Platshållare för bildnummer 3"/>
          <p:cNvSpPr>
            <a:spLocks noGrp="1"/>
          </p:cNvSpPr>
          <p:nvPr>
            <p:ph type="sldNum" sz="quarter" idx="5"/>
          </p:nvPr>
        </p:nvSpPr>
        <p:spPr/>
        <p:txBody>
          <a:bodyPr/>
          <a:lstStyle/>
          <a:p>
            <a:fld id="{7B8DDA16-8C1B-4983-9CC1-B533C35A5372}" type="slidenum">
              <a:rPr lang="sv-SE" smtClean="0"/>
              <a:t>14</a:t>
            </a:fld>
            <a:endParaRPr lang="sv-SE"/>
          </a:p>
        </p:txBody>
      </p:sp>
    </p:spTree>
    <p:extLst>
      <p:ext uri="{BB962C8B-B14F-4D97-AF65-F5344CB8AC3E}">
        <p14:creationId xmlns:p14="http://schemas.microsoft.com/office/powerpoint/2010/main" val="307838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rgbClr val="FF8000"/>
        </a:solidFill>
        <a:effectLst/>
      </p:bgPr>
    </p:bg>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0C37E042-B507-BF55-015E-EB7E34A1ECBB}"/>
              </a:ext>
            </a:extLst>
          </p:cNvPr>
          <p:cNvSpPr txBox="1"/>
          <p:nvPr userDrawn="1"/>
        </p:nvSpPr>
        <p:spPr>
          <a:xfrm>
            <a:off x="0" y="6263148"/>
            <a:ext cx="12192000" cy="338554"/>
          </a:xfrm>
          <a:prstGeom prst="rect">
            <a:avLst/>
          </a:prstGeom>
          <a:noFill/>
        </p:spPr>
        <p:txBody>
          <a:bodyPr wrap="square" rtlCol="0">
            <a:spAutoFit/>
          </a:bodyPr>
          <a:lstStyle/>
          <a:p>
            <a:pPr algn="ctr"/>
            <a:r>
              <a:rPr lang="sv-SE" sz="1600"/>
              <a:t>Suicidprevention i Värmland – Samverkan mellan Region Värmland, länets kommuner och andra organisationer.</a:t>
            </a:r>
          </a:p>
        </p:txBody>
      </p:sp>
      <p:sp>
        <p:nvSpPr>
          <p:cNvPr id="12" name="Platshållare för text 9">
            <a:extLst>
              <a:ext uri="{FF2B5EF4-FFF2-40B4-BE49-F238E27FC236}">
                <a16:creationId xmlns:a16="http://schemas.microsoft.com/office/drawing/2014/main" id="{72F40D44-B1EC-A06B-30E3-0928B93D988E}"/>
              </a:ext>
            </a:extLst>
          </p:cNvPr>
          <p:cNvSpPr>
            <a:spLocks noGrp="1"/>
          </p:cNvSpPr>
          <p:nvPr>
            <p:ph type="body" sz="quarter" idx="10" hasCustomPrompt="1"/>
          </p:nvPr>
        </p:nvSpPr>
        <p:spPr>
          <a:xfrm>
            <a:off x="0" y="2265143"/>
            <a:ext cx="12192000" cy="790576"/>
          </a:xfrm>
        </p:spPr>
        <p:txBody>
          <a:bodyPr>
            <a:normAutofit/>
          </a:bodyPr>
          <a:lstStyle>
            <a:lvl1pPr marL="0" indent="0" algn="ctr">
              <a:buNone/>
              <a:defRPr sz="4400" b="1">
                <a:latin typeface="+mj-lt"/>
                <a:cs typeface="Arial" panose="020B0604020202020204" pitchFamily="34" charset="0"/>
              </a:defRPr>
            </a:lvl1pPr>
          </a:lstStyle>
          <a:p>
            <a:pPr lvl="0"/>
            <a:r>
              <a:rPr lang="sv-SE"/>
              <a:t>Klicka för att lägga till rubrik</a:t>
            </a:r>
          </a:p>
        </p:txBody>
      </p:sp>
      <p:sp>
        <p:nvSpPr>
          <p:cNvPr id="13" name="Platshållare för text 11">
            <a:extLst>
              <a:ext uri="{FF2B5EF4-FFF2-40B4-BE49-F238E27FC236}">
                <a16:creationId xmlns:a16="http://schemas.microsoft.com/office/drawing/2014/main" id="{ACC9B289-5C08-4C81-9B0A-98AFA3FC3627}"/>
              </a:ext>
            </a:extLst>
          </p:cNvPr>
          <p:cNvSpPr>
            <a:spLocks noGrp="1"/>
          </p:cNvSpPr>
          <p:nvPr>
            <p:ph type="body" sz="quarter" idx="11" hasCustomPrompt="1"/>
          </p:nvPr>
        </p:nvSpPr>
        <p:spPr>
          <a:xfrm>
            <a:off x="0" y="3055719"/>
            <a:ext cx="12192000" cy="790575"/>
          </a:xfrm>
        </p:spPr>
        <p:txBody>
          <a:bodyPr>
            <a:normAutofit/>
          </a:bodyPr>
          <a:lstStyle>
            <a:lvl1pPr marL="0" indent="0" algn="ctr">
              <a:buNone/>
              <a:defRPr sz="2000" baseline="0">
                <a:latin typeface="Arial" panose="020B0604020202020204" pitchFamily="34" charset="0"/>
                <a:cs typeface="Arial" panose="020B0604020202020204" pitchFamily="34" charset="0"/>
              </a:defRPr>
            </a:lvl1pPr>
          </a:lstStyle>
          <a:p>
            <a:pPr lvl="0"/>
            <a:r>
              <a:rPr lang="sv-SE"/>
              <a:t>Underrubrik</a:t>
            </a:r>
          </a:p>
        </p:txBody>
      </p:sp>
    </p:spTree>
    <p:extLst>
      <p:ext uri="{BB962C8B-B14F-4D97-AF65-F5344CB8AC3E}">
        <p14:creationId xmlns:p14="http://schemas.microsoft.com/office/powerpoint/2010/main" val="240071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574CB0A-124C-87A6-3847-FDC045EE04FF}"/>
              </a:ext>
            </a:extLst>
          </p:cNvPr>
          <p:cNvSpPr>
            <a:spLocks noGrp="1"/>
          </p:cNvSpPr>
          <p:nvPr>
            <p:ph type="dt" sz="half" idx="10"/>
          </p:nvPr>
        </p:nvSpPr>
        <p:spPr/>
        <p:txBody>
          <a:bodyPr/>
          <a:lstStyle/>
          <a:p>
            <a:fld id="{C4CDEBC3-37A7-D648-9F5E-ADB4DF347B22}" type="datetimeFigureOut">
              <a:rPr lang="sv-SE" smtClean="0"/>
              <a:t>2022-06-02</a:t>
            </a:fld>
            <a:endParaRPr lang="sv-SE"/>
          </a:p>
        </p:txBody>
      </p:sp>
      <p:sp>
        <p:nvSpPr>
          <p:cNvPr id="3" name="Platshållare för sidfot 2">
            <a:extLst>
              <a:ext uri="{FF2B5EF4-FFF2-40B4-BE49-F238E27FC236}">
                <a16:creationId xmlns:a16="http://schemas.microsoft.com/office/drawing/2014/main" id="{3801A7E5-7B64-E08F-8A0A-25A38A4BDCF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0181A68-DD50-62FE-D703-F4EA0A1E71D3}"/>
              </a:ext>
            </a:extLst>
          </p:cNvPr>
          <p:cNvSpPr>
            <a:spLocks noGrp="1"/>
          </p:cNvSpPr>
          <p:nvPr>
            <p:ph type="sldNum" sz="quarter" idx="12"/>
          </p:nvPr>
        </p:nvSpPr>
        <p:spPr/>
        <p:txBody>
          <a:bodyPr/>
          <a:lstStyle/>
          <a:p>
            <a:fld id="{DCF4F004-8B71-4149-9FDD-0F7534D49079}" type="slidenum">
              <a:rPr lang="sv-SE" smtClean="0"/>
              <a:t>‹#›</a:t>
            </a:fld>
            <a:endParaRPr lang="sv-SE"/>
          </a:p>
        </p:txBody>
      </p:sp>
    </p:spTree>
    <p:extLst>
      <p:ext uri="{BB962C8B-B14F-4D97-AF65-F5344CB8AC3E}">
        <p14:creationId xmlns:p14="http://schemas.microsoft.com/office/powerpoint/2010/main" val="336428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C5A358-EEA5-178D-0554-EE94F4457FF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61FF5E3-65D9-0747-B20B-DC9F29F25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7F18010-1FFA-FECD-1412-A26698DCD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E14D450-884D-0653-4534-A5DAAB6EAAC4}"/>
              </a:ext>
            </a:extLst>
          </p:cNvPr>
          <p:cNvSpPr>
            <a:spLocks noGrp="1"/>
          </p:cNvSpPr>
          <p:nvPr>
            <p:ph type="dt" sz="half" idx="10"/>
          </p:nvPr>
        </p:nvSpPr>
        <p:spPr/>
        <p:txBody>
          <a:bodyPr/>
          <a:lstStyle/>
          <a:p>
            <a:fld id="{C4CDEBC3-37A7-D648-9F5E-ADB4DF347B22}" type="datetimeFigureOut">
              <a:rPr lang="sv-SE" smtClean="0"/>
              <a:t>2022-06-02</a:t>
            </a:fld>
            <a:endParaRPr lang="sv-SE"/>
          </a:p>
        </p:txBody>
      </p:sp>
      <p:sp>
        <p:nvSpPr>
          <p:cNvPr id="6" name="Platshållare för sidfot 5">
            <a:extLst>
              <a:ext uri="{FF2B5EF4-FFF2-40B4-BE49-F238E27FC236}">
                <a16:creationId xmlns:a16="http://schemas.microsoft.com/office/drawing/2014/main" id="{1BBC6A69-DA05-60AD-52D7-0935275BC7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106882D-E6C5-CD15-CA12-7BDA479902D6}"/>
              </a:ext>
            </a:extLst>
          </p:cNvPr>
          <p:cNvSpPr>
            <a:spLocks noGrp="1"/>
          </p:cNvSpPr>
          <p:nvPr>
            <p:ph type="sldNum" sz="quarter" idx="12"/>
          </p:nvPr>
        </p:nvSpPr>
        <p:spPr/>
        <p:txBody>
          <a:bodyPr/>
          <a:lstStyle/>
          <a:p>
            <a:fld id="{DCF4F004-8B71-4149-9FDD-0F7534D49079}" type="slidenum">
              <a:rPr lang="sv-SE" smtClean="0"/>
              <a:t>‹#›</a:t>
            </a:fld>
            <a:endParaRPr lang="sv-SE"/>
          </a:p>
        </p:txBody>
      </p:sp>
    </p:spTree>
    <p:extLst>
      <p:ext uri="{BB962C8B-B14F-4D97-AF65-F5344CB8AC3E}">
        <p14:creationId xmlns:p14="http://schemas.microsoft.com/office/powerpoint/2010/main" val="3435037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CB779-D234-7160-4C89-CB7260962DD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B6ED9E4-55D0-33FB-EC52-EEE60E934A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4B741C94-AEFA-9D5C-0FE3-E3FBDA4AB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B630BEC-AEDF-185C-85F8-EB21895FCDA5}"/>
              </a:ext>
            </a:extLst>
          </p:cNvPr>
          <p:cNvSpPr>
            <a:spLocks noGrp="1"/>
          </p:cNvSpPr>
          <p:nvPr>
            <p:ph type="dt" sz="half" idx="10"/>
          </p:nvPr>
        </p:nvSpPr>
        <p:spPr/>
        <p:txBody>
          <a:bodyPr/>
          <a:lstStyle/>
          <a:p>
            <a:fld id="{C4CDEBC3-37A7-D648-9F5E-ADB4DF347B22}" type="datetimeFigureOut">
              <a:rPr lang="sv-SE" smtClean="0"/>
              <a:t>2022-06-02</a:t>
            </a:fld>
            <a:endParaRPr lang="sv-SE"/>
          </a:p>
        </p:txBody>
      </p:sp>
      <p:sp>
        <p:nvSpPr>
          <p:cNvPr id="6" name="Platshållare för sidfot 5">
            <a:extLst>
              <a:ext uri="{FF2B5EF4-FFF2-40B4-BE49-F238E27FC236}">
                <a16:creationId xmlns:a16="http://schemas.microsoft.com/office/drawing/2014/main" id="{1BADB7CF-3788-0CBE-1106-7B93E4F833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F5E9875-753E-0758-46FF-293C1D246DC6}"/>
              </a:ext>
            </a:extLst>
          </p:cNvPr>
          <p:cNvSpPr>
            <a:spLocks noGrp="1"/>
          </p:cNvSpPr>
          <p:nvPr>
            <p:ph type="sldNum" sz="quarter" idx="12"/>
          </p:nvPr>
        </p:nvSpPr>
        <p:spPr/>
        <p:txBody>
          <a:bodyPr/>
          <a:lstStyle/>
          <a:p>
            <a:fld id="{DCF4F004-8B71-4149-9FDD-0F7534D49079}" type="slidenum">
              <a:rPr lang="sv-SE" smtClean="0"/>
              <a:t>‹#›</a:t>
            </a:fld>
            <a:endParaRPr lang="sv-SE"/>
          </a:p>
        </p:txBody>
      </p:sp>
    </p:spTree>
    <p:extLst>
      <p:ext uri="{BB962C8B-B14F-4D97-AF65-F5344CB8AC3E}">
        <p14:creationId xmlns:p14="http://schemas.microsoft.com/office/powerpoint/2010/main" val="407769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rgbClr val="FF8000"/>
        </a:solid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7A3C542-4336-D09C-B26C-270C2878D397}"/>
              </a:ext>
            </a:extLst>
          </p:cNvPr>
          <p:cNvSpPr txBox="1"/>
          <p:nvPr userDrawn="1"/>
        </p:nvSpPr>
        <p:spPr>
          <a:xfrm>
            <a:off x="0" y="2158603"/>
            <a:ext cx="12192000" cy="1692771"/>
          </a:xfrm>
          <a:prstGeom prst="rect">
            <a:avLst/>
          </a:prstGeom>
          <a:noFill/>
        </p:spPr>
        <p:txBody>
          <a:bodyPr wrap="square">
            <a:spAutoFit/>
          </a:bodyPr>
          <a:lstStyle/>
          <a:p>
            <a:pPr algn="ctr"/>
            <a:r>
              <a:rPr lang="sv-SE" sz="4400" b="1">
                <a:solidFill>
                  <a:schemeClr val="tx1"/>
                </a:solidFill>
                <a:latin typeface="Arial" panose="020B0604020202020204" pitchFamily="34" charset="0"/>
                <a:cs typeface="Arial" panose="020B0604020202020204" pitchFamily="34" charset="0"/>
              </a:rPr>
              <a:t>Suicidprevention i Värmland  </a:t>
            </a:r>
          </a:p>
          <a:p>
            <a:pPr algn="ctr">
              <a:spcBef>
                <a:spcPts val="1200"/>
              </a:spcBef>
            </a:pPr>
            <a:r>
              <a:rPr lang="sv-SE" sz="2000">
                <a:solidFill>
                  <a:schemeClr val="tx1"/>
                </a:solidFill>
                <a:latin typeface="Arial" panose="020B0604020202020204" pitchFamily="34" charset="0"/>
                <a:cs typeface="Arial" panose="020B0604020202020204" pitchFamily="34" charset="0"/>
              </a:rPr>
              <a:t>Samverkan mellan Region Värmland, länets kommuner och flera andra organisationer</a:t>
            </a:r>
          </a:p>
          <a:p>
            <a:pPr algn="ctr">
              <a:spcBef>
                <a:spcPts val="1200"/>
              </a:spcBef>
            </a:pPr>
            <a:r>
              <a:rPr lang="sv-SE" sz="2000">
                <a:solidFill>
                  <a:schemeClr val="tx1"/>
                </a:solidFill>
                <a:latin typeface="Arial" panose="020B0604020202020204" pitchFamily="34" charset="0"/>
                <a:cs typeface="Arial" panose="020B0604020202020204" pitchFamily="34" charset="0"/>
              </a:rPr>
              <a:t>regionvarmland.se/suicidprevention</a:t>
            </a:r>
          </a:p>
        </p:txBody>
      </p:sp>
    </p:spTree>
    <p:extLst>
      <p:ext uri="{BB962C8B-B14F-4D97-AF65-F5344CB8AC3E}">
        <p14:creationId xmlns:p14="http://schemas.microsoft.com/office/powerpoint/2010/main" val="1538259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92611A-3654-43EA-945A-53140963415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E514BEF-F60B-431C-A71D-33C4518860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E13B2B9-1DF2-4C73-9789-DE77AFD7804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5929BBD-118F-4E5B-AFA6-9D2F308C1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5E01231-AD6B-4C45-94BA-38E38237D3A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68383EE-1404-4828-8A9D-7485E251BF1C}"/>
              </a:ext>
            </a:extLst>
          </p:cNvPr>
          <p:cNvSpPr>
            <a:spLocks noGrp="1"/>
          </p:cNvSpPr>
          <p:nvPr>
            <p:ph type="dt" sz="half" idx="10"/>
          </p:nvPr>
        </p:nvSpPr>
        <p:spPr/>
        <p:txBody>
          <a:bodyPr/>
          <a:lstStyle/>
          <a:p>
            <a:fld id="{F020EE07-C549-470F-90C3-1AC435F24E13}" type="datetimeFigureOut">
              <a:rPr lang="sv-SE" smtClean="0"/>
              <a:t>2022-06-02</a:t>
            </a:fld>
            <a:endParaRPr lang="sv-SE"/>
          </a:p>
        </p:txBody>
      </p:sp>
      <p:sp>
        <p:nvSpPr>
          <p:cNvPr id="8" name="Platshållare för sidfot 7">
            <a:extLst>
              <a:ext uri="{FF2B5EF4-FFF2-40B4-BE49-F238E27FC236}">
                <a16:creationId xmlns:a16="http://schemas.microsoft.com/office/drawing/2014/main" id="{104E5818-A708-4442-9773-4FA9BDD840A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2F00E4B-489A-4DC3-A968-9E9A3AA1741B}"/>
              </a:ext>
            </a:extLst>
          </p:cNvPr>
          <p:cNvSpPr>
            <a:spLocks noGrp="1"/>
          </p:cNvSpPr>
          <p:nvPr>
            <p:ph type="sldNum" sz="quarter" idx="12"/>
          </p:nvPr>
        </p:nvSpPr>
        <p:spPr/>
        <p:txBody>
          <a:bodyPr/>
          <a:lstStyle/>
          <a:p>
            <a:fld id="{770401FC-1A1F-4E9D-B072-97A71B8AE6E3}" type="slidenum">
              <a:rPr lang="sv-SE" smtClean="0"/>
              <a:t>‹#›</a:t>
            </a:fld>
            <a:endParaRPr lang="sv-SE"/>
          </a:p>
        </p:txBody>
      </p:sp>
    </p:spTree>
    <p:extLst>
      <p:ext uri="{BB962C8B-B14F-4D97-AF65-F5344CB8AC3E}">
        <p14:creationId xmlns:p14="http://schemas.microsoft.com/office/powerpoint/2010/main" val="3358696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87939-0CAF-4C42-B95F-9F965DD6B3E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7EEAA79-3076-4014-AC7A-ADBCF2F62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4D2C75F-A6B8-40B4-8BB1-D7480B635300}"/>
              </a:ext>
            </a:extLst>
          </p:cNvPr>
          <p:cNvSpPr>
            <a:spLocks noGrp="1"/>
          </p:cNvSpPr>
          <p:nvPr>
            <p:ph type="dt" sz="half" idx="10"/>
          </p:nvPr>
        </p:nvSpPr>
        <p:spPr/>
        <p:txBody>
          <a:bodyPr/>
          <a:lstStyle/>
          <a:p>
            <a:fld id="{F020EE07-C549-470F-90C3-1AC435F24E13}" type="datetimeFigureOut">
              <a:rPr lang="sv-SE" smtClean="0"/>
              <a:t>2022-06-02</a:t>
            </a:fld>
            <a:endParaRPr lang="sv-SE"/>
          </a:p>
        </p:txBody>
      </p:sp>
      <p:sp>
        <p:nvSpPr>
          <p:cNvPr id="5" name="Platshållare för sidfot 4">
            <a:extLst>
              <a:ext uri="{FF2B5EF4-FFF2-40B4-BE49-F238E27FC236}">
                <a16:creationId xmlns:a16="http://schemas.microsoft.com/office/drawing/2014/main" id="{E2A431A4-0252-4660-A120-B9D9E1B1D2A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5949F3-63C5-4899-A2EC-8C42A3C23CF6}"/>
              </a:ext>
            </a:extLst>
          </p:cNvPr>
          <p:cNvSpPr>
            <a:spLocks noGrp="1"/>
          </p:cNvSpPr>
          <p:nvPr>
            <p:ph type="sldNum" sz="quarter" idx="12"/>
          </p:nvPr>
        </p:nvSpPr>
        <p:spPr/>
        <p:txBody>
          <a:bodyPr/>
          <a:lstStyle/>
          <a:p>
            <a:fld id="{770401FC-1A1F-4E9D-B072-97A71B8AE6E3}" type="slidenum">
              <a:rPr lang="sv-SE" smtClean="0"/>
              <a:t>‹#›</a:t>
            </a:fld>
            <a:endParaRPr lang="sv-SE"/>
          </a:p>
        </p:txBody>
      </p:sp>
    </p:spTree>
    <p:extLst>
      <p:ext uri="{BB962C8B-B14F-4D97-AF65-F5344CB8AC3E}">
        <p14:creationId xmlns:p14="http://schemas.microsoft.com/office/powerpoint/2010/main" val="902516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AB6612-59BC-4E0F-972F-53B09E688EF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BA13380-56BE-4186-AA98-FA974A5EFBD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362F1B9-6E7B-43B0-B9C7-3936FC83DEB8}"/>
              </a:ext>
            </a:extLst>
          </p:cNvPr>
          <p:cNvSpPr>
            <a:spLocks noGrp="1"/>
          </p:cNvSpPr>
          <p:nvPr>
            <p:ph type="dt" sz="half" idx="10"/>
          </p:nvPr>
        </p:nvSpPr>
        <p:spPr/>
        <p:txBody>
          <a:bodyPr/>
          <a:lstStyle/>
          <a:p>
            <a:fld id="{F020EE07-C549-470F-90C3-1AC435F24E13}" type="datetimeFigureOut">
              <a:rPr lang="sv-SE" smtClean="0"/>
              <a:t>2022-06-02</a:t>
            </a:fld>
            <a:endParaRPr lang="sv-SE"/>
          </a:p>
        </p:txBody>
      </p:sp>
      <p:sp>
        <p:nvSpPr>
          <p:cNvPr id="5" name="Platshållare för sidfot 4">
            <a:extLst>
              <a:ext uri="{FF2B5EF4-FFF2-40B4-BE49-F238E27FC236}">
                <a16:creationId xmlns:a16="http://schemas.microsoft.com/office/drawing/2014/main" id="{524B7D5F-2D66-4877-828D-6DA62C3BD85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10DAD7-2DFD-450B-8AB8-15704283F326}"/>
              </a:ext>
            </a:extLst>
          </p:cNvPr>
          <p:cNvSpPr>
            <a:spLocks noGrp="1"/>
          </p:cNvSpPr>
          <p:nvPr>
            <p:ph type="sldNum" sz="quarter" idx="12"/>
          </p:nvPr>
        </p:nvSpPr>
        <p:spPr/>
        <p:txBody>
          <a:bodyPr/>
          <a:lstStyle/>
          <a:p>
            <a:fld id="{770401FC-1A1F-4E9D-B072-97A71B8AE6E3}" type="slidenum">
              <a:rPr lang="sv-SE" smtClean="0"/>
              <a:t>‹#›</a:t>
            </a:fld>
            <a:endParaRPr lang="sv-SE"/>
          </a:p>
        </p:txBody>
      </p:sp>
    </p:spTree>
    <p:extLst>
      <p:ext uri="{BB962C8B-B14F-4D97-AF65-F5344CB8AC3E}">
        <p14:creationId xmlns:p14="http://schemas.microsoft.com/office/powerpoint/2010/main" val="48556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Rubrikbild">
    <p:bg>
      <p:bgPr>
        <a:solidFill>
          <a:srgbClr val="FF8000"/>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EA9235B4-83F0-B982-51C9-2E37BC21A358}"/>
              </a:ext>
            </a:extLst>
          </p:cNvPr>
          <p:cNvSpPr txBox="1">
            <a:spLocks/>
          </p:cNvSpPr>
          <p:nvPr userDrawn="1"/>
        </p:nvSpPr>
        <p:spPr>
          <a:xfrm>
            <a:off x="0" y="406400"/>
            <a:ext cx="12192000" cy="14131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a:lstStyle>
          <a:p>
            <a:r>
              <a:rPr lang="sv-SE"/>
              <a:t>Klicka här för att </a:t>
            </a:r>
            <a:r>
              <a:rPr lang="sv-SE">
                <a:latin typeface="+mj-lt"/>
              </a:rPr>
              <a:t>ändra</a:t>
            </a:r>
            <a:r>
              <a:rPr lang="sv-SE"/>
              <a:t> mall för rubrikformat</a:t>
            </a:r>
          </a:p>
        </p:txBody>
      </p:sp>
      <p:sp>
        <p:nvSpPr>
          <p:cNvPr id="8" name="Underrubrik 2">
            <a:extLst>
              <a:ext uri="{FF2B5EF4-FFF2-40B4-BE49-F238E27FC236}">
                <a16:creationId xmlns:a16="http://schemas.microsoft.com/office/drawing/2014/main" id="{242AB758-227C-C727-814C-3A26477786AE}"/>
              </a:ext>
            </a:extLst>
          </p:cNvPr>
          <p:cNvSpPr txBox="1">
            <a:spLocks/>
          </p:cNvSpPr>
          <p:nvPr userDrawn="1"/>
        </p:nvSpPr>
        <p:spPr>
          <a:xfrm>
            <a:off x="0" y="2188874"/>
            <a:ext cx="1219200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a:t>Klicka här för att ändra mall för underrubrikformat</a:t>
            </a:r>
          </a:p>
        </p:txBody>
      </p:sp>
      <p:pic>
        <p:nvPicPr>
          <p:cNvPr id="9" name="Bildobjekt 8" descr="En bild som visar text, leksak&#10;&#10;Automatiskt genererad beskrivning">
            <a:extLst>
              <a:ext uri="{FF2B5EF4-FFF2-40B4-BE49-F238E27FC236}">
                <a16:creationId xmlns:a16="http://schemas.microsoft.com/office/drawing/2014/main" id="{D76BBB3E-532A-48AC-6FD4-D128A1F43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977" y="3082473"/>
            <a:ext cx="11822046" cy="2652201"/>
          </a:xfrm>
          <a:prstGeom prst="rect">
            <a:avLst/>
          </a:prstGeom>
        </p:spPr>
      </p:pic>
      <p:sp>
        <p:nvSpPr>
          <p:cNvPr id="10" name="textruta 9">
            <a:extLst>
              <a:ext uri="{FF2B5EF4-FFF2-40B4-BE49-F238E27FC236}">
                <a16:creationId xmlns:a16="http://schemas.microsoft.com/office/drawing/2014/main" id="{0C37E042-B507-BF55-015E-EB7E34A1ECBB}"/>
              </a:ext>
            </a:extLst>
          </p:cNvPr>
          <p:cNvSpPr txBox="1"/>
          <p:nvPr userDrawn="1"/>
        </p:nvSpPr>
        <p:spPr>
          <a:xfrm>
            <a:off x="0" y="6263148"/>
            <a:ext cx="12192000" cy="338554"/>
          </a:xfrm>
          <a:prstGeom prst="rect">
            <a:avLst/>
          </a:prstGeom>
          <a:noFill/>
        </p:spPr>
        <p:txBody>
          <a:bodyPr wrap="square" rtlCol="0">
            <a:spAutoFit/>
          </a:bodyPr>
          <a:lstStyle/>
          <a:p>
            <a:pPr algn="ctr"/>
            <a:r>
              <a:rPr lang="sv-SE" sz="1600"/>
              <a:t>Suicidprevention i Värmland – Samverkan mellan Region Värmland, länets kommuner och andra organisationer.</a:t>
            </a:r>
          </a:p>
        </p:txBody>
      </p:sp>
    </p:spTree>
    <p:extLst>
      <p:ext uri="{BB962C8B-B14F-4D97-AF65-F5344CB8AC3E}">
        <p14:creationId xmlns:p14="http://schemas.microsoft.com/office/powerpoint/2010/main" val="285484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Rubrikbild">
    <p:bg>
      <p:bgPr>
        <a:solidFill>
          <a:srgbClr val="FF8000"/>
        </a:solidFill>
        <a:effectLst/>
      </p:bgPr>
    </p:bg>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0C37E042-B507-BF55-015E-EB7E34A1ECBB}"/>
              </a:ext>
            </a:extLst>
          </p:cNvPr>
          <p:cNvSpPr txBox="1"/>
          <p:nvPr userDrawn="1"/>
        </p:nvSpPr>
        <p:spPr>
          <a:xfrm>
            <a:off x="0" y="6263148"/>
            <a:ext cx="12192000" cy="338554"/>
          </a:xfrm>
          <a:prstGeom prst="rect">
            <a:avLst/>
          </a:prstGeom>
          <a:noFill/>
        </p:spPr>
        <p:txBody>
          <a:bodyPr wrap="square" rtlCol="0">
            <a:spAutoFit/>
          </a:bodyPr>
          <a:lstStyle/>
          <a:p>
            <a:pPr algn="ctr"/>
            <a:r>
              <a:rPr lang="sv-SE" sz="1600"/>
              <a:t>Suicidprevention i Värmland – Samverkan mellan Region Värmland, länets kommuner och andra organisationer.</a:t>
            </a:r>
          </a:p>
        </p:txBody>
      </p:sp>
      <p:sp>
        <p:nvSpPr>
          <p:cNvPr id="5" name="Rubrik 1">
            <a:extLst>
              <a:ext uri="{FF2B5EF4-FFF2-40B4-BE49-F238E27FC236}">
                <a16:creationId xmlns:a16="http://schemas.microsoft.com/office/drawing/2014/main" id="{2336412B-0099-8FA5-24C6-DCC41B86BE96}"/>
              </a:ext>
            </a:extLst>
          </p:cNvPr>
          <p:cNvSpPr>
            <a:spLocks noGrp="1"/>
          </p:cNvSpPr>
          <p:nvPr>
            <p:ph type="ctrTitle"/>
          </p:nvPr>
        </p:nvSpPr>
        <p:spPr>
          <a:xfrm>
            <a:off x="5922818" y="1122363"/>
            <a:ext cx="4745182" cy="2387600"/>
          </a:xfrm>
        </p:spPr>
        <p:txBody>
          <a:bodyPr anchor="b"/>
          <a:lstStyle>
            <a:lvl1pPr algn="l">
              <a:defRPr sz="4400" b="1" i="0" baseline="0">
                <a:latin typeface="+mj-lt"/>
              </a:defRPr>
            </a:lvl1pPr>
          </a:lstStyle>
          <a:p>
            <a:r>
              <a:rPr lang="sv-SE"/>
              <a:t>Klicka här för att ändra mall för rubrikformat</a:t>
            </a:r>
          </a:p>
        </p:txBody>
      </p:sp>
      <p:sp>
        <p:nvSpPr>
          <p:cNvPr id="6" name="Underrubrik 2">
            <a:extLst>
              <a:ext uri="{FF2B5EF4-FFF2-40B4-BE49-F238E27FC236}">
                <a16:creationId xmlns:a16="http://schemas.microsoft.com/office/drawing/2014/main" id="{D11B31AA-9AE6-D092-4344-EB08DC3C8607}"/>
              </a:ext>
            </a:extLst>
          </p:cNvPr>
          <p:cNvSpPr>
            <a:spLocks noGrp="1"/>
          </p:cNvSpPr>
          <p:nvPr>
            <p:ph type="subTitle" idx="1"/>
          </p:nvPr>
        </p:nvSpPr>
        <p:spPr>
          <a:xfrm>
            <a:off x="5922818" y="3602038"/>
            <a:ext cx="4745182" cy="1655762"/>
          </a:xfrm>
        </p:spPr>
        <p:txBody>
          <a:bodyPr>
            <a:normAutofit/>
          </a:bodyPr>
          <a:lstStyle>
            <a:lvl1pPr marL="0" indent="0" algn="l">
              <a:buNone/>
              <a:defRPr sz="20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descr="En bild som visar står&#10;&#10;Automatiskt genererad beskrivning">
            <a:extLst>
              <a:ext uri="{FF2B5EF4-FFF2-40B4-BE49-F238E27FC236}">
                <a16:creationId xmlns:a16="http://schemas.microsoft.com/office/drawing/2014/main" id="{E03196D7-F9EF-C5EF-A62E-463F1601D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515" y="854065"/>
            <a:ext cx="4971298" cy="4953010"/>
          </a:xfrm>
          <a:prstGeom prst="rect">
            <a:avLst/>
          </a:prstGeom>
        </p:spPr>
      </p:pic>
    </p:spTree>
    <p:extLst>
      <p:ext uri="{BB962C8B-B14F-4D97-AF65-F5344CB8AC3E}">
        <p14:creationId xmlns:p14="http://schemas.microsoft.com/office/powerpoint/2010/main" val="328245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1EA1EF-63F6-FD4C-CED8-5E3F0BB32CE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F7B62CA-B9E1-EB51-5620-6E56152F15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7193A4D-1381-C528-E1DD-1B02C78B81C6}"/>
              </a:ext>
            </a:extLst>
          </p:cNvPr>
          <p:cNvSpPr>
            <a:spLocks noGrp="1"/>
          </p:cNvSpPr>
          <p:nvPr>
            <p:ph type="dt" sz="half" idx="10"/>
          </p:nvPr>
        </p:nvSpPr>
        <p:spPr/>
        <p:txBody>
          <a:bodyPr/>
          <a:lstStyle/>
          <a:p>
            <a:fld id="{C4CDEBC3-37A7-D648-9F5E-ADB4DF347B22}" type="datetimeFigureOut">
              <a:rPr lang="sv-SE" smtClean="0"/>
              <a:t>2022-06-02</a:t>
            </a:fld>
            <a:endParaRPr lang="sv-SE"/>
          </a:p>
        </p:txBody>
      </p:sp>
      <p:sp>
        <p:nvSpPr>
          <p:cNvPr id="5" name="Platshållare för sidfot 4">
            <a:extLst>
              <a:ext uri="{FF2B5EF4-FFF2-40B4-BE49-F238E27FC236}">
                <a16:creationId xmlns:a16="http://schemas.microsoft.com/office/drawing/2014/main" id="{0370495D-A8D0-7759-4643-C2D12311DDC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D8B0AF-3ACB-D30E-DA00-1D7BCC2678EB}"/>
              </a:ext>
            </a:extLst>
          </p:cNvPr>
          <p:cNvSpPr>
            <a:spLocks noGrp="1"/>
          </p:cNvSpPr>
          <p:nvPr>
            <p:ph type="sldNum" sz="quarter" idx="12"/>
          </p:nvPr>
        </p:nvSpPr>
        <p:spPr/>
        <p:txBody>
          <a:bodyPr/>
          <a:lstStyle/>
          <a:p>
            <a:fld id="{DCF4F004-8B71-4149-9FDD-0F7534D49079}" type="slidenum">
              <a:rPr lang="sv-SE" smtClean="0"/>
              <a:t>‹#›</a:t>
            </a:fld>
            <a:endParaRPr lang="sv-SE"/>
          </a:p>
        </p:txBody>
      </p:sp>
    </p:spTree>
    <p:extLst>
      <p:ext uri="{BB962C8B-B14F-4D97-AF65-F5344CB8AC3E}">
        <p14:creationId xmlns:p14="http://schemas.microsoft.com/office/powerpoint/2010/main" val="165527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FC77E7-AFB7-CBCF-AC4A-BC455FFA7DF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4C3F2D7-D8BA-449B-0A6E-62D134C0C4A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BDA588-7C84-01D1-474B-9EF4679684E9}"/>
              </a:ext>
            </a:extLst>
          </p:cNvPr>
          <p:cNvSpPr>
            <a:spLocks noGrp="1"/>
          </p:cNvSpPr>
          <p:nvPr>
            <p:ph type="dt" sz="half" idx="10"/>
          </p:nvPr>
        </p:nvSpPr>
        <p:spPr/>
        <p:txBody>
          <a:bodyPr/>
          <a:lstStyle/>
          <a:p>
            <a:fld id="{C4CDEBC3-37A7-D648-9F5E-ADB4DF347B22}" type="datetimeFigureOut">
              <a:rPr lang="sv-SE" smtClean="0"/>
              <a:t>2022-06-02</a:t>
            </a:fld>
            <a:endParaRPr lang="sv-SE"/>
          </a:p>
        </p:txBody>
      </p:sp>
      <p:sp>
        <p:nvSpPr>
          <p:cNvPr id="5" name="Platshållare för sidfot 4">
            <a:extLst>
              <a:ext uri="{FF2B5EF4-FFF2-40B4-BE49-F238E27FC236}">
                <a16:creationId xmlns:a16="http://schemas.microsoft.com/office/drawing/2014/main" id="{FE0EA188-F46C-0AEC-29DB-CCDEC745BEA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BFD72F7-85E6-545B-0CF0-269FE259976F}"/>
              </a:ext>
            </a:extLst>
          </p:cNvPr>
          <p:cNvSpPr>
            <a:spLocks noGrp="1"/>
          </p:cNvSpPr>
          <p:nvPr>
            <p:ph type="sldNum" sz="quarter" idx="12"/>
          </p:nvPr>
        </p:nvSpPr>
        <p:spPr/>
        <p:txBody>
          <a:bodyPr/>
          <a:lstStyle/>
          <a:p>
            <a:fld id="{DCF4F004-8B71-4149-9FDD-0F7534D49079}" type="slidenum">
              <a:rPr lang="sv-SE" smtClean="0"/>
              <a:t>‹#›</a:t>
            </a:fld>
            <a:endParaRPr lang="sv-SE"/>
          </a:p>
        </p:txBody>
      </p:sp>
    </p:spTree>
    <p:extLst>
      <p:ext uri="{BB962C8B-B14F-4D97-AF65-F5344CB8AC3E}">
        <p14:creationId xmlns:p14="http://schemas.microsoft.com/office/powerpoint/2010/main" val="316591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rgbClr val="FF8000">
            <a:alpha val="13000"/>
          </a:srgb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7F0FF6D7-21C2-0CCF-5F13-C4C894B70718}"/>
              </a:ext>
            </a:extLst>
          </p:cNvPr>
          <p:cNvSpPr>
            <a:spLocks noGrp="1"/>
          </p:cNvSpPr>
          <p:nvPr>
            <p:ph type="dt" sz="half" idx="10"/>
          </p:nvPr>
        </p:nvSpPr>
        <p:spPr/>
        <p:txBody>
          <a:bodyPr/>
          <a:lstStyle/>
          <a:p>
            <a:fld id="{C4CDEBC3-37A7-D648-9F5E-ADB4DF347B22}" type="datetimeFigureOut">
              <a:rPr lang="sv-SE" smtClean="0"/>
              <a:t>2022-06-02</a:t>
            </a:fld>
            <a:endParaRPr lang="sv-SE"/>
          </a:p>
        </p:txBody>
      </p:sp>
      <p:sp>
        <p:nvSpPr>
          <p:cNvPr id="5" name="Platshållare för sidfot 4">
            <a:extLst>
              <a:ext uri="{FF2B5EF4-FFF2-40B4-BE49-F238E27FC236}">
                <a16:creationId xmlns:a16="http://schemas.microsoft.com/office/drawing/2014/main" id="{264F9414-6AC7-5D39-415C-020DFBBD4C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2A64723-18D3-6849-EDE7-B76B6BDF2A9F}"/>
              </a:ext>
            </a:extLst>
          </p:cNvPr>
          <p:cNvSpPr>
            <a:spLocks noGrp="1"/>
          </p:cNvSpPr>
          <p:nvPr>
            <p:ph type="sldNum" sz="quarter" idx="12"/>
          </p:nvPr>
        </p:nvSpPr>
        <p:spPr/>
        <p:txBody>
          <a:bodyPr/>
          <a:lstStyle/>
          <a:p>
            <a:fld id="{DCF4F004-8B71-4149-9FDD-0F7534D49079}" type="slidenum">
              <a:rPr lang="sv-SE" smtClean="0"/>
              <a:t>‹#›</a:t>
            </a:fld>
            <a:endParaRPr lang="sv-SE"/>
          </a:p>
        </p:txBody>
      </p:sp>
      <p:sp>
        <p:nvSpPr>
          <p:cNvPr id="8" name="Platshållare för text 9">
            <a:extLst>
              <a:ext uri="{FF2B5EF4-FFF2-40B4-BE49-F238E27FC236}">
                <a16:creationId xmlns:a16="http://schemas.microsoft.com/office/drawing/2014/main" id="{0C2488DD-B654-14E7-C5F7-6CF8CBAB261A}"/>
              </a:ext>
            </a:extLst>
          </p:cNvPr>
          <p:cNvSpPr>
            <a:spLocks noGrp="1"/>
          </p:cNvSpPr>
          <p:nvPr>
            <p:ph type="body" sz="quarter" idx="13" hasCustomPrompt="1"/>
          </p:nvPr>
        </p:nvSpPr>
        <p:spPr>
          <a:xfrm>
            <a:off x="0" y="2265143"/>
            <a:ext cx="12192000" cy="790576"/>
          </a:xfrm>
        </p:spPr>
        <p:txBody>
          <a:bodyPr>
            <a:normAutofit/>
          </a:bodyPr>
          <a:lstStyle>
            <a:lvl1pPr marL="0" indent="0" algn="ctr">
              <a:buNone/>
              <a:defRPr sz="4400" b="1">
                <a:latin typeface="Arial" panose="020B0604020202020204" pitchFamily="34" charset="0"/>
                <a:cs typeface="Arial" panose="020B0604020202020204" pitchFamily="34" charset="0"/>
              </a:defRPr>
            </a:lvl1pPr>
          </a:lstStyle>
          <a:p>
            <a:pPr lvl="0"/>
            <a:r>
              <a:rPr lang="sv-SE"/>
              <a:t>Klicka för att lägga till rubrik</a:t>
            </a:r>
          </a:p>
        </p:txBody>
      </p:sp>
      <p:sp>
        <p:nvSpPr>
          <p:cNvPr id="9" name="Platshållare för text 11">
            <a:extLst>
              <a:ext uri="{FF2B5EF4-FFF2-40B4-BE49-F238E27FC236}">
                <a16:creationId xmlns:a16="http://schemas.microsoft.com/office/drawing/2014/main" id="{8C375808-28D9-F96F-5763-A2E0CF52D4B5}"/>
              </a:ext>
            </a:extLst>
          </p:cNvPr>
          <p:cNvSpPr>
            <a:spLocks noGrp="1"/>
          </p:cNvSpPr>
          <p:nvPr>
            <p:ph type="body" sz="quarter" idx="14" hasCustomPrompt="1"/>
          </p:nvPr>
        </p:nvSpPr>
        <p:spPr>
          <a:xfrm>
            <a:off x="0" y="3055719"/>
            <a:ext cx="12192000" cy="790575"/>
          </a:xfrm>
        </p:spPr>
        <p:txBody>
          <a:bodyPr>
            <a:normAutofit/>
          </a:bodyPr>
          <a:lstStyle>
            <a:lvl1pPr marL="0" indent="0" algn="ctr">
              <a:buNone/>
              <a:defRPr sz="2000" baseline="0">
                <a:latin typeface="Arial" panose="020B0604020202020204" pitchFamily="34" charset="0"/>
                <a:cs typeface="Arial" panose="020B0604020202020204" pitchFamily="34" charset="0"/>
              </a:defRPr>
            </a:lvl1pPr>
          </a:lstStyle>
          <a:p>
            <a:pPr lvl="0"/>
            <a:r>
              <a:rPr lang="sv-SE"/>
              <a:t>Underrubrik</a:t>
            </a:r>
          </a:p>
        </p:txBody>
      </p:sp>
    </p:spTree>
    <p:extLst>
      <p:ext uri="{BB962C8B-B14F-4D97-AF65-F5344CB8AC3E}">
        <p14:creationId xmlns:p14="http://schemas.microsoft.com/office/powerpoint/2010/main" val="195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7947C3-44D1-F8AD-577F-8E4524B1F04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9C02234-8E22-F1B5-9853-099322D0F66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50A3105-B2A8-2B48-4861-98FC59D4D59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2FB5070-601E-6BA3-3B92-3D7699707E9C}"/>
              </a:ext>
            </a:extLst>
          </p:cNvPr>
          <p:cNvSpPr>
            <a:spLocks noGrp="1"/>
          </p:cNvSpPr>
          <p:nvPr>
            <p:ph type="dt" sz="half" idx="10"/>
          </p:nvPr>
        </p:nvSpPr>
        <p:spPr/>
        <p:txBody>
          <a:bodyPr/>
          <a:lstStyle/>
          <a:p>
            <a:fld id="{C4CDEBC3-37A7-D648-9F5E-ADB4DF347B22}" type="datetimeFigureOut">
              <a:rPr lang="sv-SE" smtClean="0"/>
              <a:t>2022-06-02</a:t>
            </a:fld>
            <a:endParaRPr lang="sv-SE"/>
          </a:p>
        </p:txBody>
      </p:sp>
      <p:sp>
        <p:nvSpPr>
          <p:cNvPr id="6" name="Platshållare för sidfot 5">
            <a:extLst>
              <a:ext uri="{FF2B5EF4-FFF2-40B4-BE49-F238E27FC236}">
                <a16:creationId xmlns:a16="http://schemas.microsoft.com/office/drawing/2014/main" id="{DC85869F-FDA8-DB6F-4E65-292144FA5F8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F15496-E962-A748-02EB-686CCAF1B2C9}"/>
              </a:ext>
            </a:extLst>
          </p:cNvPr>
          <p:cNvSpPr>
            <a:spLocks noGrp="1"/>
          </p:cNvSpPr>
          <p:nvPr>
            <p:ph type="sldNum" sz="quarter" idx="12"/>
          </p:nvPr>
        </p:nvSpPr>
        <p:spPr/>
        <p:txBody>
          <a:bodyPr/>
          <a:lstStyle/>
          <a:p>
            <a:fld id="{DCF4F004-8B71-4149-9FDD-0F7534D49079}" type="slidenum">
              <a:rPr lang="sv-SE" smtClean="0"/>
              <a:t>‹#›</a:t>
            </a:fld>
            <a:endParaRPr lang="sv-SE"/>
          </a:p>
        </p:txBody>
      </p:sp>
    </p:spTree>
    <p:extLst>
      <p:ext uri="{BB962C8B-B14F-4D97-AF65-F5344CB8AC3E}">
        <p14:creationId xmlns:p14="http://schemas.microsoft.com/office/powerpoint/2010/main" val="123877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DD6093-7336-99D2-11C5-72601A36DAC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2A3F651-13D7-9976-C120-38A6D079E8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C0D98B7-3670-9E80-4B9E-061CD93CC17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5726E19-AA01-F25E-A81F-3E01AB1608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609A73B-5C95-5B31-AF00-326095106C2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E67AD7F-E037-BFDE-F23D-33A38804F782}"/>
              </a:ext>
            </a:extLst>
          </p:cNvPr>
          <p:cNvSpPr>
            <a:spLocks noGrp="1"/>
          </p:cNvSpPr>
          <p:nvPr>
            <p:ph type="dt" sz="half" idx="10"/>
          </p:nvPr>
        </p:nvSpPr>
        <p:spPr/>
        <p:txBody>
          <a:bodyPr/>
          <a:lstStyle/>
          <a:p>
            <a:fld id="{C4CDEBC3-37A7-D648-9F5E-ADB4DF347B22}" type="datetimeFigureOut">
              <a:rPr lang="sv-SE" smtClean="0"/>
              <a:t>2022-06-02</a:t>
            </a:fld>
            <a:endParaRPr lang="sv-SE"/>
          </a:p>
        </p:txBody>
      </p:sp>
      <p:sp>
        <p:nvSpPr>
          <p:cNvPr id="8" name="Platshållare för sidfot 7">
            <a:extLst>
              <a:ext uri="{FF2B5EF4-FFF2-40B4-BE49-F238E27FC236}">
                <a16:creationId xmlns:a16="http://schemas.microsoft.com/office/drawing/2014/main" id="{526DCB09-BB6A-25FD-3D91-402A282E225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7526919-0587-137B-BE53-3C43524DCC80}"/>
              </a:ext>
            </a:extLst>
          </p:cNvPr>
          <p:cNvSpPr>
            <a:spLocks noGrp="1"/>
          </p:cNvSpPr>
          <p:nvPr>
            <p:ph type="sldNum" sz="quarter" idx="12"/>
          </p:nvPr>
        </p:nvSpPr>
        <p:spPr/>
        <p:txBody>
          <a:bodyPr/>
          <a:lstStyle/>
          <a:p>
            <a:fld id="{DCF4F004-8B71-4149-9FDD-0F7534D49079}" type="slidenum">
              <a:rPr lang="sv-SE" smtClean="0"/>
              <a:t>‹#›</a:t>
            </a:fld>
            <a:endParaRPr lang="sv-SE"/>
          </a:p>
        </p:txBody>
      </p:sp>
    </p:spTree>
    <p:extLst>
      <p:ext uri="{BB962C8B-B14F-4D97-AF65-F5344CB8AC3E}">
        <p14:creationId xmlns:p14="http://schemas.microsoft.com/office/powerpoint/2010/main" val="139872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BE103D-0C2E-C342-342C-60B57B8C142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CBC4834-D052-3A6C-E0B7-D5EFB98ABC98}"/>
              </a:ext>
            </a:extLst>
          </p:cNvPr>
          <p:cNvSpPr>
            <a:spLocks noGrp="1"/>
          </p:cNvSpPr>
          <p:nvPr>
            <p:ph type="dt" sz="half" idx="10"/>
          </p:nvPr>
        </p:nvSpPr>
        <p:spPr/>
        <p:txBody>
          <a:bodyPr/>
          <a:lstStyle/>
          <a:p>
            <a:fld id="{C4CDEBC3-37A7-D648-9F5E-ADB4DF347B22}" type="datetimeFigureOut">
              <a:rPr lang="sv-SE" smtClean="0"/>
              <a:t>2022-06-02</a:t>
            </a:fld>
            <a:endParaRPr lang="sv-SE"/>
          </a:p>
        </p:txBody>
      </p:sp>
      <p:sp>
        <p:nvSpPr>
          <p:cNvPr id="4" name="Platshållare för sidfot 3">
            <a:extLst>
              <a:ext uri="{FF2B5EF4-FFF2-40B4-BE49-F238E27FC236}">
                <a16:creationId xmlns:a16="http://schemas.microsoft.com/office/drawing/2014/main" id="{B6064FEC-A610-FE5D-CD96-7259412B7CC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E5B60BF-1A8D-81E6-8039-3578EA5422E4}"/>
              </a:ext>
            </a:extLst>
          </p:cNvPr>
          <p:cNvSpPr>
            <a:spLocks noGrp="1"/>
          </p:cNvSpPr>
          <p:nvPr>
            <p:ph type="sldNum" sz="quarter" idx="12"/>
          </p:nvPr>
        </p:nvSpPr>
        <p:spPr/>
        <p:txBody>
          <a:bodyPr/>
          <a:lstStyle/>
          <a:p>
            <a:fld id="{DCF4F004-8B71-4149-9FDD-0F7534D49079}" type="slidenum">
              <a:rPr lang="sv-SE" smtClean="0"/>
              <a:t>‹#›</a:t>
            </a:fld>
            <a:endParaRPr lang="sv-SE"/>
          </a:p>
        </p:txBody>
      </p:sp>
    </p:spTree>
    <p:extLst>
      <p:ext uri="{BB962C8B-B14F-4D97-AF65-F5344CB8AC3E}">
        <p14:creationId xmlns:p14="http://schemas.microsoft.com/office/powerpoint/2010/main" val="376358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F55B77A-99D6-F45F-3FB7-361FE2C7A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E307B9E-B4E3-92C1-E8FC-B981053DF0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5CC3E9-2883-6B84-17B4-8DB8EF84D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DEBC3-37A7-D648-9F5E-ADB4DF347B22}" type="datetimeFigureOut">
              <a:rPr lang="sv-SE" smtClean="0"/>
              <a:t>2022-06-02</a:t>
            </a:fld>
            <a:endParaRPr lang="sv-SE"/>
          </a:p>
        </p:txBody>
      </p:sp>
      <p:sp>
        <p:nvSpPr>
          <p:cNvPr id="5" name="Platshållare för sidfot 4">
            <a:extLst>
              <a:ext uri="{FF2B5EF4-FFF2-40B4-BE49-F238E27FC236}">
                <a16:creationId xmlns:a16="http://schemas.microsoft.com/office/drawing/2014/main" id="{5397835F-7E91-379F-049C-C3851388AA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23E3492-5333-4388-5BDA-9145B6F01D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F004-8B71-4149-9FDD-0F7534D49079}" type="slidenum">
              <a:rPr lang="sv-SE" smtClean="0"/>
              <a:t>‹#›</a:t>
            </a:fld>
            <a:endParaRPr lang="sv-SE"/>
          </a:p>
        </p:txBody>
      </p:sp>
      <p:sp>
        <p:nvSpPr>
          <p:cNvPr id="7" name="textruta 6">
            <a:extLst>
              <a:ext uri="{FF2B5EF4-FFF2-40B4-BE49-F238E27FC236}">
                <a16:creationId xmlns:a16="http://schemas.microsoft.com/office/drawing/2014/main" id="{E34A9716-14AD-ED52-E64B-88C17AA1F41D}"/>
              </a:ext>
            </a:extLst>
          </p:cNvPr>
          <p:cNvSpPr txBox="1"/>
          <p:nvPr userDrawn="1"/>
        </p:nvSpPr>
        <p:spPr>
          <a:xfrm>
            <a:off x="9180947" y="6262255"/>
            <a:ext cx="2798618" cy="338554"/>
          </a:xfrm>
          <a:prstGeom prst="rect">
            <a:avLst/>
          </a:prstGeom>
          <a:noFill/>
        </p:spPr>
        <p:txBody>
          <a:bodyPr wrap="square" rtlCol="0">
            <a:spAutoFit/>
          </a:bodyPr>
          <a:lstStyle/>
          <a:p>
            <a:r>
              <a:rPr lang="sv-SE" sz="1600">
                <a:latin typeface="Arial" panose="020B0604020202020204" pitchFamily="34" charset="0"/>
                <a:cs typeface="Arial" panose="020B0604020202020204" pitchFamily="34" charset="0"/>
              </a:rPr>
              <a:t>Suicidprevention i Värmland</a:t>
            </a:r>
          </a:p>
        </p:txBody>
      </p:sp>
      <p:sp>
        <p:nvSpPr>
          <p:cNvPr id="8" name="Rektangel 7">
            <a:extLst>
              <a:ext uri="{FF2B5EF4-FFF2-40B4-BE49-F238E27FC236}">
                <a16:creationId xmlns:a16="http://schemas.microsoft.com/office/drawing/2014/main" id="{491C12B9-795B-361D-BB9C-E37AED333A63}"/>
              </a:ext>
            </a:extLst>
          </p:cNvPr>
          <p:cNvSpPr/>
          <p:nvPr userDrawn="1"/>
        </p:nvSpPr>
        <p:spPr>
          <a:xfrm>
            <a:off x="-1" y="6600809"/>
            <a:ext cx="12192001" cy="257191"/>
          </a:xfrm>
          <a:prstGeom prst="rect">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11320949"/>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7" r:id="rId3"/>
    <p:sldLayoutId id="2147483670" r:id="rId4"/>
    <p:sldLayoutId id="2147483669" r:id="rId5"/>
    <p:sldLayoutId id="2147483651" r:id="rId6"/>
    <p:sldLayoutId id="2147483652" r:id="rId7"/>
    <p:sldLayoutId id="2147483671" r:id="rId8"/>
    <p:sldLayoutId id="2147483654" r:id="rId9"/>
    <p:sldLayoutId id="2147483655" r:id="rId10"/>
    <p:sldLayoutId id="2147483656" r:id="rId11"/>
    <p:sldLayoutId id="2147483657" r:id="rId12"/>
    <p:sldLayoutId id="2147483664" r:id="rId13"/>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E044A53-FF2D-49FD-8204-11EED63A6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7663E31-AE7F-4F58-A8E6-0729918947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AC64F91-E397-43DB-8BC4-BBF318D504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0EE07-C549-470F-90C3-1AC435F24E13}" type="datetimeFigureOut">
              <a:rPr lang="sv-SE" smtClean="0"/>
              <a:t>2022-06-02</a:t>
            </a:fld>
            <a:endParaRPr lang="sv-SE"/>
          </a:p>
        </p:txBody>
      </p:sp>
      <p:sp>
        <p:nvSpPr>
          <p:cNvPr id="5" name="Platshållare för sidfot 4">
            <a:extLst>
              <a:ext uri="{FF2B5EF4-FFF2-40B4-BE49-F238E27FC236}">
                <a16:creationId xmlns:a16="http://schemas.microsoft.com/office/drawing/2014/main" id="{2D8339D1-285D-4054-A7DD-5443486B6A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03AC8BF-E300-423F-9638-993A601604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401FC-1A1F-4E9D-B072-97A71B8AE6E3}" type="slidenum">
              <a:rPr lang="sv-SE" smtClean="0"/>
              <a:t>‹#›</a:t>
            </a:fld>
            <a:endParaRPr lang="sv-SE"/>
          </a:p>
        </p:txBody>
      </p:sp>
    </p:spTree>
    <p:extLst>
      <p:ext uri="{BB962C8B-B14F-4D97-AF65-F5344CB8AC3E}">
        <p14:creationId xmlns:p14="http://schemas.microsoft.com/office/powerpoint/2010/main" val="3468436868"/>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LEGO, leksak&#10;&#10;Automatiskt genererad beskrivning">
            <a:extLst>
              <a:ext uri="{FF2B5EF4-FFF2-40B4-BE49-F238E27FC236}">
                <a16:creationId xmlns:a16="http://schemas.microsoft.com/office/drawing/2014/main" id="{F5B930A1-7C97-445C-8E2D-1747D5A3A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152"/>
            <a:ext cx="12192000" cy="6859792"/>
          </a:xfrm>
          <a:prstGeom prst="rect">
            <a:avLst/>
          </a:prstGeom>
        </p:spPr>
      </p:pic>
      <p:sp>
        <p:nvSpPr>
          <p:cNvPr id="4" name="textruta 3">
            <a:extLst>
              <a:ext uri="{FF2B5EF4-FFF2-40B4-BE49-F238E27FC236}">
                <a16:creationId xmlns:a16="http://schemas.microsoft.com/office/drawing/2014/main" id="{33BAB385-FEEB-4C6E-8EE0-F30BB2DBFC17}"/>
              </a:ext>
            </a:extLst>
          </p:cNvPr>
          <p:cNvSpPr txBox="1"/>
          <p:nvPr/>
        </p:nvSpPr>
        <p:spPr>
          <a:xfrm>
            <a:off x="0" y="6078864"/>
            <a:ext cx="12192000" cy="895218"/>
          </a:xfrm>
          <a:prstGeom prst="rect">
            <a:avLst/>
          </a:prstGeom>
          <a:solidFill>
            <a:srgbClr val="FF8000"/>
          </a:solidFill>
        </p:spPr>
        <p:txBody>
          <a:bodyPr wrap="square" tIns="72000" bIns="144000" rtlCol="0">
            <a:spAutoFit/>
          </a:bodyPr>
          <a:lstStyle/>
          <a:p>
            <a:pPr algn="ctr"/>
            <a:r>
              <a:rPr lang="sv-SE" sz="4400" b="1">
                <a:latin typeface="Arial" panose="020B0604020202020204" pitchFamily="34" charset="0"/>
                <a:cs typeface="Arial" panose="020B0604020202020204" pitchFamily="34" charset="0"/>
              </a:rPr>
              <a:t>Suicidprevention</a:t>
            </a:r>
            <a:r>
              <a:rPr lang="sv-SE" sz="4000" b="1">
                <a:latin typeface="Arial" panose="020B0604020202020204" pitchFamily="34" charset="0"/>
                <a:cs typeface="Arial" panose="020B0604020202020204" pitchFamily="34" charset="0"/>
              </a:rPr>
              <a:t> i Värmland</a:t>
            </a:r>
          </a:p>
        </p:txBody>
      </p:sp>
    </p:spTree>
    <p:extLst>
      <p:ext uri="{BB962C8B-B14F-4D97-AF65-F5344CB8AC3E}">
        <p14:creationId xmlns:p14="http://schemas.microsoft.com/office/powerpoint/2010/main" val="263288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851426-DE5A-42C2-8784-CA38E84CC36B}"/>
              </a:ext>
            </a:extLst>
          </p:cNvPr>
          <p:cNvSpPr txBox="1">
            <a:spLocks/>
          </p:cNvSpPr>
          <p:nvPr/>
        </p:nvSpPr>
        <p:spPr>
          <a:xfrm>
            <a:off x="0" y="762688"/>
            <a:ext cx="12192000" cy="840823"/>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sv-SE"/>
              <a:t>Nationell samordning för suicidprevention</a:t>
            </a:r>
          </a:p>
        </p:txBody>
      </p:sp>
      <p:pic>
        <p:nvPicPr>
          <p:cNvPr id="3" name="Platshållare för innehåll 5">
            <a:extLst>
              <a:ext uri="{FF2B5EF4-FFF2-40B4-BE49-F238E27FC236}">
                <a16:creationId xmlns:a16="http://schemas.microsoft.com/office/drawing/2014/main" id="{C23F1D01-AABA-43B3-9931-617DFA265BB0}"/>
              </a:ext>
            </a:extLst>
          </p:cNvPr>
          <p:cNvPicPr>
            <a:picLocks noChangeAspect="1"/>
          </p:cNvPicPr>
          <p:nvPr/>
        </p:nvPicPr>
        <p:blipFill>
          <a:blip r:embed="rId3"/>
          <a:stretch>
            <a:fillRect/>
          </a:stretch>
        </p:blipFill>
        <p:spPr>
          <a:xfrm>
            <a:off x="269252" y="1603511"/>
            <a:ext cx="4862870" cy="4862870"/>
          </a:xfrm>
          <a:prstGeom prst="rect">
            <a:avLst/>
          </a:prstGeom>
        </p:spPr>
      </p:pic>
      <p:sp>
        <p:nvSpPr>
          <p:cNvPr id="53" name="textruta 52">
            <a:extLst>
              <a:ext uri="{FF2B5EF4-FFF2-40B4-BE49-F238E27FC236}">
                <a16:creationId xmlns:a16="http://schemas.microsoft.com/office/drawing/2014/main" id="{F2D88B2D-7422-48B8-A7A3-07D864DD33A9}"/>
              </a:ext>
            </a:extLst>
          </p:cNvPr>
          <p:cNvSpPr txBox="1"/>
          <p:nvPr/>
        </p:nvSpPr>
        <p:spPr>
          <a:xfrm>
            <a:off x="5260911" y="1603511"/>
            <a:ext cx="6715124" cy="4862870"/>
          </a:xfrm>
          <a:prstGeom prst="rect">
            <a:avLst/>
          </a:prstGeom>
          <a:noFill/>
        </p:spPr>
        <p:txBody>
          <a:bodyPr wrap="square">
            <a:spAutoFit/>
          </a:bodyPr>
          <a:lstStyle/>
          <a:p>
            <a:pPr algn="l">
              <a:spcAft>
                <a:spcPts val="1200"/>
              </a:spcAft>
            </a:pPr>
            <a:r>
              <a:rPr lang="sv-SE" sz="2000" b="1" i="0">
                <a:solidFill>
                  <a:srgbClr val="333333"/>
                </a:solidFill>
                <a:effectLst/>
              </a:rPr>
              <a:t>Nio strategier i det nationella handlingsprogrammet</a:t>
            </a:r>
          </a:p>
          <a:p>
            <a:pPr marL="285750" indent="-196850" algn="l">
              <a:spcAft>
                <a:spcPts val="600"/>
              </a:spcAft>
              <a:buFont typeface="Arial" panose="020B0604020202020204" pitchFamily="34" charset="0"/>
              <a:buChar char="•"/>
            </a:pPr>
            <a:r>
              <a:rPr lang="sv-SE" sz="2000" b="0" i="0">
                <a:solidFill>
                  <a:srgbClr val="333333"/>
                </a:solidFill>
                <a:effectLst/>
              </a:rPr>
              <a:t>Främja goda livschanser för mindre gynnade grupper.</a:t>
            </a:r>
          </a:p>
          <a:p>
            <a:pPr marL="285750" indent="-196850" algn="l">
              <a:spcAft>
                <a:spcPts val="600"/>
              </a:spcAft>
              <a:buFont typeface="Arial" panose="020B0604020202020204" pitchFamily="34" charset="0"/>
              <a:buChar char="•"/>
            </a:pPr>
            <a:r>
              <a:rPr lang="sv-SE" sz="2000" b="0" i="0">
                <a:solidFill>
                  <a:srgbClr val="333333"/>
                </a:solidFill>
                <a:effectLst/>
              </a:rPr>
              <a:t>Minska alkoholkonsumtionen i befolkningen och i högriskgrupper för suicid.</a:t>
            </a:r>
          </a:p>
          <a:p>
            <a:pPr marL="285750" indent="-196850" algn="l">
              <a:spcAft>
                <a:spcPts val="600"/>
              </a:spcAft>
              <a:buFont typeface="Arial" panose="020B0604020202020204" pitchFamily="34" charset="0"/>
              <a:buChar char="•"/>
            </a:pPr>
            <a:r>
              <a:rPr lang="sv-SE" sz="2000" b="0" i="0">
                <a:solidFill>
                  <a:srgbClr val="333333"/>
                </a:solidFill>
                <a:effectLst/>
              </a:rPr>
              <a:t>Minska tillgänglighet till medel och metoder för suicid.</a:t>
            </a:r>
          </a:p>
          <a:p>
            <a:pPr marL="285750" indent="-196850" algn="l">
              <a:spcAft>
                <a:spcPts val="600"/>
              </a:spcAft>
              <a:buFont typeface="Arial" panose="020B0604020202020204" pitchFamily="34" charset="0"/>
              <a:buChar char="•"/>
            </a:pPr>
            <a:r>
              <a:rPr lang="sv-SE" sz="2000" b="0" i="0">
                <a:solidFill>
                  <a:srgbClr val="333333"/>
                </a:solidFill>
                <a:effectLst/>
              </a:rPr>
              <a:t>Se suicid som psykologiska misstag.</a:t>
            </a:r>
          </a:p>
          <a:p>
            <a:pPr marL="285750" indent="-196850" algn="l">
              <a:spcAft>
                <a:spcPts val="600"/>
              </a:spcAft>
              <a:buFont typeface="Arial" panose="020B0604020202020204" pitchFamily="34" charset="0"/>
              <a:buChar char="•"/>
            </a:pPr>
            <a:r>
              <a:rPr lang="sv-SE" sz="2000">
                <a:solidFill>
                  <a:srgbClr val="333333"/>
                </a:solidFill>
              </a:rPr>
              <a:t>Förbättra de medicinska, psykologiska och psykosociala insatserna.</a:t>
            </a:r>
            <a:endParaRPr lang="sv-SE" sz="2000" b="0" i="0">
              <a:solidFill>
                <a:srgbClr val="333333"/>
              </a:solidFill>
              <a:effectLst/>
            </a:endParaRPr>
          </a:p>
          <a:p>
            <a:pPr marL="285750" indent="-196850" algn="l">
              <a:spcAft>
                <a:spcPts val="600"/>
              </a:spcAft>
              <a:buFont typeface="Arial" panose="020B0604020202020204" pitchFamily="34" charset="0"/>
              <a:buChar char="•"/>
            </a:pPr>
            <a:r>
              <a:rPr lang="sv-SE" sz="2000" b="0" i="0">
                <a:solidFill>
                  <a:srgbClr val="333333"/>
                </a:solidFill>
                <a:effectLst/>
              </a:rPr>
              <a:t>Sprid kunskap om evidensbaserade metoder för att minska suicid.</a:t>
            </a:r>
          </a:p>
          <a:p>
            <a:pPr marL="285750" indent="-196850" algn="l">
              <a:spcAft>
                <a:spcPts val="600"/>
              </a:spcAft>
              <a:buFont typeface="Arial" panose="020B0604020202020204" pitchFamily="34" charset="0"/>
              <a:buChar char="•"/>
            </a:pPr>
            <a:r>
              <a:rPr lang="sv-SE" sz="2000" b="0" i="0">
                <a:solidFill>
                  <a:srgbClr val="333333"/>
                </a:solidFill>
                <a:effectLst/>
              </a:rPr>
              <a:t>Höj kompetensen hos nyckelpersoner.</a:t>
            </a:r>
          </a:p>
          <a:p>
            <a:pPr marL="285750" indent="-196850" algn="l">
              <a:spcAft>
                <a:spcPts val="600"/>
              </a:spcAft>
              <a:buFont typeface="Arial" panose="020B0604020202020204" pitchFamily="34" charset="0"/>
              <a:buChar char="•"/>
            </a:pPr>
            <a:r>
              <a:rPr lang="sv-SE" sz="2000" b="0" i="0">
                <a:solidFill>
                  <a:srgbClr val="333333"/>
                </a:solidFill>
                <a:effectLst/>
              </a:rPr>
              <a:t>Gör händelseanalyser efter suicid.</a:t>
            </a:r>
          </a:p>
          <a:p>
            <a:pPr marL="285750" indent="-196850" algn="l">
              <a:spcAft>
                <a:spcPts val="600"/>
              </a:spcAft>
              <a:buFont typeface="Arial" panose="020B0604020202020204" pitchFamily="34" charset="0"/>
              <a:buChar char="•"/>
            </a:pPr>
            <a:r>
              <a:rPr lang="sv-SE" sz="2000" b="0" i="0">
                <a:solidFill>
                  <a:srgbClr val="333333"/>
                </a:solidFill>
                <a:effectLst/>
              </a:rPr>
              <a:t>Stöd frivilligorganisationer.</a:t>
            </a:r>
          </a:p>
        </p:txBody>
      </p:sp>
    </p:spTree>
    <p:extLst>
      <p:ext uri="{BB962C8B-B14F-4D97-AF65-F5344CB8AC3E}">
        <p14:creationId xmlns:p14="http://schemas.microsoft.com/office/powerpoint/2010/main" val="273104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49C70DD5-25B6-48FB-B6F2-322DD10D82FE}"/>
              </a:ext>
            </a:extLst>
          </p:cNvPr>
          <p:cNvPicPr>
            <a:picLocks noChangeAspect="1"/>
          </p:cNvPicPr>
          <p:nvPr/>
        </p:nvPicPr>
        <p:blipFill rotWithShape="1">
          <a:blip r:embed="rId3"/>
          <a:srcRect l="12099" t="3384" r="7754" b="4365"/>
          <a:stretch/>
        </p:blipFill>
        <p:spPr>
          <a:xfrm>
            <a:off x="153772" y="1796450"/>
            <a:ext cx="6257756" cy="4544060"/>
          </a:xfrm>
          <a:prstGeom prst="rect">
            <a:avLst/>
          </a:prstGeom>
        </p:spPr>
      </p:pic>
      <p:sp>
        <p:nvSpPr>
          <p:cNvPr id="5" name="textruta 4">
            <a:extLst>
              <a:ext uri="{FF2B5EF4-FFF2-40B4-BE49-F238E27FC236}">
                <a16:creationId xmlns:a16="http://schemas.microsoft.com/office/drawing/2014/main" id="{9908DBAA-CABD-4F22-8CC3-D9545846D4C4}"/>
              </a:ext>
            </a:extLst>
          </p:cNvPr>
          <p:cNvSpPr txBox="1"/>
          <p:nvPr/>
        </p:nvSpPr>
        <p:spPr>
          <a:xfrm>
            <a:off x="6411528" y="1579868"/>
            <a:ext cx="5562169" cy="5093702"/>
          </a:xfrm>
          <a:prstGeom prst="rect">
            <a:avLst/>
          </a:prstGeom>
          <a:noFill/>
        </p:spPr>
        <p:txBody>
          <a:bodyPr wrap="square">
            <a:spAutoFit/>
          </a:bodyPr>
          <a:lstStyle/>
          <a:p>
            <a:pPr>
              <a:spcAft>
                <a:spcPts val="1200"/>
              </a:spcAft>
            </a:pPr>
            <a:r>
              <a:rPr lang="sv-SE" sz="2000" b="1">
                <a:solidFill>
                  <a:srgbClr val="333333"/>
                </a:solidFill>
                <a:effectLst/>
                <a:ea typeface="Calibri" panose="020F0502020204030204" pitchFamily="34" charset="0"/>
                <a:cs typeface="Times New Roman" panose="02020603050405020304" pitchFamily="18" charset="0"/>
              </a:rPr>
              <a:t>Insatsområden </a:t>
            </a:r>
            <a:r>
              <a:rPr lang="sv-SE" sz="2000" b="1">
                <a:solidFill>
                  <a:srgbClr val="333333"/>
                </a:solidFill>
                <a:ea typeface="Calibri" panose="020F0502020204030204" pitchFamily="34" charset="0"/>
                <a:cs typeface="Times New Roman" panose="02020603050405020304" pitchFamily="18" charset="0"/>
              </a:rPr>
              <a:t>enligt Länsgemensam strategisk plan Suicidprevention i Värmland</a:t>
            </a:r>
          </a:p>
          <a:p>
            <a:pPr marL="342900" indent="-254000">
              <a:spcAft>
                <a:spcPts val="600"/>
              </a:spcAft>
              <a:buFont typeface="Arial" panose="020B0604020202020204" pitchFamily="34" charset="0"/>
              <a:buChar char="•"/>
            </a:pPr>
            <a:r>
              <a:rPr lang="sv-SE" sz="2000">
                <a:solidFill>
                  <a:srgbClr val="333333"/>
                </a:solidFill>
                <a:effectLst/>
                <a:ea typeface="Calibri" panose="020F0502020204030204" pitchFamily="34" charset="0"/>
                <a:cs typeface="Times New Roman" panose="02020603050405020304" pitchFamily="18" charset="0"/>
              </a:rPr>
              <a:t>Samordnad strukturerad samverkan.</a:t>
            </a:r>
            <a:endParaRPr lang="sv-SE" sz="200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a:solidFill>
                  <a:srgbClr val="333333"/>
                </a:solidFill>
                <a:effectLst/>
                <a:ea typeface="Calibri" panose="020F0502020204030204" pitchFamily="34" charset="0"/>
                <a:cs typeface="Times New Roman" panose="02020603050405020304" pitchFamily="18" charset="0"/>
              </a:rPr>
              <a:t>Tidigt stöd till barn och ungdomar.</a:t>
            </a:r>
            <a:endParaRPr lang="sv-SE" sz="200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a:solidFill>
                  <a:srgbClr val="333333"/>
                </a:solidFill>
                <a:effectLst/>
                <a:ea typeface="Calibri" panose="020F0502020204030204" pitchFamily="34" charset="0"/>
                <a:cs typeface="Times New Roman" panose="02020603050405020304" pitchFamily="18" charset="0"/>
              </a:rPr>
              <a:t>Tillgängliga utbildningar i och information om suicidprevention.</a:t>
            </a:r>
            <a:endParaRPr lang="sv-SE" sz="200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a:solidFill>
                  <a:srgbClr val="333333"/>
                </a:solidFill>
                <a:effectLst/>
                <a:ea typeface="Calibri" panose="020F0502020204030204" pitchFamily="34" charset="0"/>
                <a:cs typeface="Times New Roman" panose="02020603050405020304" pitchFamily="18" charset="0"/>
              </a:rPr>
              <a:t>Insatser i arbetslivet.</a:t>
            </a:r>
            <a:endParaRPr lang="sv-SE" sz="200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a:solidFill>
                  <a:srgbClr val="333333"/>
                </a:solidFill>
                <a:effectLst/>
                <a:ea typeface="Calibri" panose="020F0502020204030204" pitchFamily="34" charset="0"/>
                <a:cs typeface="Times New Roman" panose="02020603050405020304" pitchFamily="18" charset="0"/>
              </a:rPr>
              <a:t>Minska konsumtion, riskbruk och skadligt bruk av alkohol och narkotika.</a:t>
            </a:r>
            <a:endParaRPr lang="sv-SE" sz="200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a:solidFill>
                  <a:srgbClr val="333333"/>
                </a:solidFill>
                <a:effectLst/>
                <a:ea typeface="Calibri" panose="020F0502020204030204" pitchFamily="34" charset="0"/>
                <a:cs typeface="Times New Roman" panose="02020603050405020304" pitchFamily="18" charset="0"/>
              </a:rPr>
              <a:t>Restriktion av medel som används i suicidsyfte.</a:t>
            </a:r>
            <a:endParaRPr lang="sv-SE" sz="200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a:solidFill>
                  <a:srgbClr val="333333"/>
                </a:solidFill>
                <a:effectLst/>
                <a:ea typeface="Calibri" panose="020F0502020204030204" pitchFamily="34" charset="0"/>
                <a:cs typeface="Times New Roman" panose="02020603050405020304" pitchFamily="18" charset="0"/>
              </a:rPr>
              <a:t>Lågintensiva uppföljningar av personer med suicidrisk.</a:t>
            </a:r>
            <a:endParaRPr lang="sv-SE" sz="200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a:solidFill>
                  <a:srgbClr val="333333"/>
                </a:solidFill>
                <a:effectLst/>
                <a:ea typeface="Calibri" panose="020F0502020204030204" pitchFamily="34" charset="0"/>
                <a:cs typeface="Times New Roman" panose="02020603050405020304" pitchFamily="18" charset="0"/>
              </a:rPr>
              <a:t>Stärkt vårdkedja.</a:t>
            </a:r>
            <a:endParaRPr lang="sv-SE" sz="2000">
              <a:effectLst/>
              <a:ea typeface="Calibri" panose="020F0502020204030204" pitchFamily="34" charset="0"/>
              <a:cs typeface="Times New Roman" panose="02020603050405020304" pitchFamily="18" charset="0"/>
            </a:endParaRPr>
          </a:p>
        </p:txBody>
      </p:sp>
      <p:sp>
        <p:nvSpPr>
          <p:cNvPr id="6" name="Rubrik 1">
            <a:extLst>
              <a:ext uri="{FF2B5EF4-FFF2-40B4-BE49-F238E27FC236}">
                <a16:creationId xmlns:a16="http://schemas.microsoft.com/office/drawing/2014/main" id="{02A54375-06AB-42CA-B0CC-A1DBFE3E2A5A}"/>
              </a:ext>
            </a:extLst>
          </p:cNvPr>
          <p:cNvSpPr txBox="1">
            <a:spLocks/>
          </p:cNvSpPr>
          <p:nvPr/>
        </p:nvSpPr>
        <p:spPr>
          <a:xfrm>
            <a:off x="0" y="762688"/>
            <a:ext cx="12192000" cy="840823"/>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sv-SE"/>
              <a:t>Samordning för suicidprevention i Värmland</a:t>
            </a:r>
          </a:p>
        </p:txBody>
      </p:sp>
      <p:sp>
        <p:nvSpPr>
          <p:cNvPr id="7" name="textruta 6">
            <a:extLst>
              <a:ext uri="{FF2B5EF4-FFF2-40B4-BE49-F238E27FC236}">
                <a16:creationId xmlns:a16="http://schemas.microsoft.com/office/drawing/2014/main" id="{24B0F8C5-73B9-48DE-A819-5F17588EC0A8}"/>
              </a:ext>
            </a:extLst>
          </p:cNvPr>
          <p:cNvSpPr txBox="1"/>
          <p:nvPr/>
        </p:nvSpPr>
        <p:spPr>
          <a:xfrm>
            <a:off x="3047163" y="3246846"/>
            <a:ext cx="6094324" cy="369332"/>
          </a:xfrm>
          <a:prstGeom prst="rect">
            <a:avLst/>
          </a:prstGeom>
          <a:noFill/>
        </p:spPr>
        <p:txBody>
          <a:bodyPr wrap="square">
            <a:spAutoFit/>
          </a:bodyPr>
          <a:lstStyle/>
          <a:p>
            <a:endParaRPr lang="sv-SE"/>
          </a:p>
        </p:txBody>
      </p:sp>
    </p:spTree>
    <p:extLst>
      <p:ext uri="{BB962C8B-B14F-4D97-AF65-F5344CB8AC3E}">
        <p14:creationId xmlns:p14="http://schemas.microsoft.com/office/powerpoint/2010/main" val="225519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FB3D33-0A92-4D43-89A3-6ADB412A19E9}"/>
              </a:ext>
            </a:extLst>
          </p:cNvPr>
          <p:cNvSpPr>
            <a:spLocks noGrp="1"/>
          </p:cNvSpPr>
          <p:nvPr>
            <p:ph type="title"/>
          </p:nvPr>
        </p:nvSpPr>
        <p:spPr>
          <a:xfrm>
            <a:off x="1789042" y="1186760"/>
            <a:ext cx="9037984" cy="1325563"/>
          </a:xfrm>
        </p:spPr>
        <p:txBody>
          <a:bodyPr/>
          <a:lstStyle/>
          <a:p>
            <a:r>
              <a:rPr lang="sv-SE"/>
              <a:t>Grupper för suicidprevention i Värmland</a:t>
            </a:r>
          </a:p>
        </p:txBody>
      </p:sp>
      <p:sp>
        <p:nvSpPr>
          <p:cNvPr id="3" name="Platshållare för innehåll 2">
            <a:extLst>
              <a:ext uri="{FF2B5EF4-FFF2-40B4-BE49-F238E27FC236}">
                <a16:creationId xmlns:a16="http://schemas.microsoft.com/office/drawing/2014/main" id="{BFA5F4F8-862B-4414-8DEC-2766F2525580}"/>
              </a:ext>
            </a:extLst>
          </p:cNvPr>
          <p:cNvSpPr>
            <a:spLocks noGrp="1"/>
          </p:cNvSpPr>
          <p:nvPr>
            <p:ph idx="1"/>
          </p:nvPr>
        </p:nvSpPr>
        <p:spPr>
          <a:xfrm>
            <a:off x="1730830" y="2355715"/>
            <a:ext cx="8686346" cy="3422233"/>
          </a:xfrm>
        </p:spPr>
        <p:txBody>
          <a:bodyPr/>
          <a:lstStyle/>
          <a:p>
            <a:pPr>
              <a:lnSpc>
                <a:spcPct val="100000"/>
              </a:lnSpc>
              <a:spcAft>
                <a:spcPts val="600"/>
              </a:spcAft>
            </a:pPr>
            <a:r>
              <a:rPr lang="sv-SE" sz="2800">
                <a:effectLst/>
                <a:latin typeface="Calibri" panose="020F0502020204030204" pitchFamily="34" charset="0"/>
                <a:ea typeface="Times New Roman" panose="02020603050405020304" pitchFamily="18" charset="0"/>
              </a:rPr>
              <a:t>Styrgrupp för suicidprevention i Värmland</a:t>
            </a:r>
            <a:endParaRPr lang="sv-SE" sz="2800">
              <a:effectLst/>
              <a:latin typeface="Times New Roman" panose="02020603050405020304" pitchFamily="18" charset="0"/>
              <a:ea typeface="Times New Roman" panose="02020603050405020304" pitchFamily="18" charset="0"/>
            </a:endParaRPr>
          </a:p>
          <a:p>
            <a:pPr>
              <a:lnSpc>
                <a:spcPct val="100000"/>
              </a:lnSpc>
              <a:spcAft>
                <a:spcPts val="600"/>
              </a:spcAft>
            </a:pPr>
            <a:r>
              <a:rPr lang="sv-SE" sz="2800">
                <a:effectLst/>
                <a:latin typeface="Calibri" panose="020F0502020204030204" pitchFamily="34" charset="0"/>
                <a:ea typeface="Times New Roman" panose="02020603050405020304" pitchFamily="18" charset="0"/>
              </a:rPr>
              <a:t>Blåljussamverkan för suicidprevention i Värmland</a:t>
            </a:r>
            <a:endParaRPr lang="sv-SE" sz="2800">
              <a:effectLst/>
              <a:latin typeface="Times New Roman" panose="02020603050405020304" pitchFamily="18" charset="0"/>
              <a:ea typeface="Times New Roman" panose="02020603050405020304" pitchFamily="18" charset="0"/>
            </a:endParaRPr>
          </a:p>
          <a:p>
            <a:pPr>
              <a:lnSpc>
                <a:spcPct val="100000"/>
              </a:lnSpc>
              <a:spcAft>
                <a:spcPts val="600"/>
              </a:spcAft>
            </a:pPr>
            <a:r>
              <a:rPr lang="sv-SE" sz="2800" err="1">
                <a:effectLst/>
                <a:latin typeface="Calibri" panose="020F0502020204030204" pitchFamily="34" charset="0"/>
                <a:ea typeface="Times New Roman" panose="02020603050405020304" pitchFamily="18" charset="0"/>
              </a:rPr>
              <a:t>Samverkansforum</a:t>
            </a:r>
            <a:r>
              <a:rPr lang="sv-SE" sz="2800">
                <a:effectLst/>
                <a:latin typeface="Calibri" panose="020F0502020204030204" pitchFamily="34" charset="0"/>
                <a:ea typeface="Times New Roman" panose="02020603050405020304" pitchFamily="18" charset="0"/>
              </a:rPr>
              <a:t> för kommunala kontaktpersoner, Suicidprevention i Värmland</a:t>
            </a:r>
          </a:p>
          <a:p>
            <a:pPr>
              <a:lnSpc>
                <a:spcPct val="100000"/>
              </a:lnSpc>
              <a:spcAft>
                <a:spcPts val="600"/>
              </a:spcAft>
            </a:pPr>
            <a:r>
              <a:rPr lang="sv-SE" sz="2800">
                <a:effectLst/>
                <a:latin typeface="Calibri" panose="020F0502020204030204" pitchFamily="34" charset="0"/>
                <a:ea typeface="Times New Roman" panose="02020603050405020304" pitchFamily="18" charset="0"/>
              </a:rPr>
              <a:t>Intern klinisk suicidpreventionsgrupp, Region Värmland</a:t>
            </a:r>
            <a:endParaRPr lang="sv-SE" sz="2800">
              <a:effectLst/>
              <a:latin typeface="Times New Roman" panose="02020603050405020304" pitchFamily="18" charset="0"/>
              <a:ea typeface="Times New Roman" panose="02020603050405020304" pitchFamily="18" charset="0"/>
            </a:endParaRPr>
          </a:p>
          <a:p>
            <a:endParaRPr lang="sv-SE"/>
          </a:p>
        </p:txBody>
      </p:sp>
    </p:spTree>
    <p:extLst>
      <p:ext uri="{BB962C8B-B14F-4D97-AF65-F5344CB8AC3E}">
        <p14:creationId xmlns:p14="http://schemas.microsoft.com/office/powerpoint/2010/main" val="349428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A2D18C22-D831-45C3-AE1B-AF0F7DC25534}"/>
              </a:ext>
            </a:extLst>
          </p:cNvPr>
          <p:cNvGrpSpPr/>
          <p:nvPr/>
        </p:nvGrpSpPr>
        <p:grpSpPr>
          <a:xfrm>
            <a:off x="289560" y="396240"/>
            <a:ext cx="11536680" cy="6339840"/>
            <a:chOff x="231391" y="799040"/>
            <a:chExt cx="11674869" cy="6078263"/>
          </a:xfrm>
        </p:grpSpPr>
        <p:sp>
          <p:nvSpPr>
            <p:cNvPr id="5" name="Flödesschema: Alternativ process 4">
              <a:extLst>
                <a:ext uri="{FF2B5EF4-FFF2-40B4-BE49-F238E27FC236}">
                  <a16:creationId xmlns:a16="http://schemas.microsoft.com/office/drawing/2014/main" id="{3B362084-3D7F-4908-8B98-82EBE526E5B2}"/>
                </a:ext>
              </a:extLst>
            </p:cNvPr>
            <p:cNvSpPr/>
            <p:nvPr/>
          </p:nvSpPr>
          <p:spPr>
            <a:xfrm>
              <a:off x="234892" y="1436613"/>
              <a:ext cx="2052000" cy="5440690"/>
            </a:xfrm>
            <a:prstGeom prst="flowChartAlternateProcess">
              <a:avLst/>
            </a:prstGeom>
            <a:solidFill>
              <a:srgbClr val="FF8000">
                <a:alpha val="15000"/>
              </a:srgbClr>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600">
                  <a:solidFill>
                    <a:schemeClr val="tx1"/>
                  </a:solidFill>
                </a:rPr>
                <a:t>Regionalt nätverk</a:t>
              </a:r>
            </a:p>
            <a:p>
              <a:endParaRPr lang="sv-SE" sz="1600">
                <a:solidFill>
                  <a:schemeClr val="tx1"/>
                </a:solidFill>
              </a:endParaRPr>
            </a:p>
            <a:p>
              <a:r>
                <a:rPr lang="sv-SE" sz="1600">
                  <a:solidFill>
                    <a:schemeClr val="tx1"/>
                  </a:solidFill>
                </a:rPr>
                <a:t>Regional samordnare</a:t>
              </a:r>
            </a:p>
            <a:p>
              <a:endParaRPr lang="sv-SE" sz="1600">
                <a:solidFill>
                  <a:schemeClr val="tx1"/>
                </a:solidFill>
              </a:endParaRPr>
            </a:p>
            <a:p>
              <a:r>
                <a:rPr lang="sv-SE" sz="1600">
                  <a:solidFill>
                    <a:schemeClr val="tx1"/>
                  </a:solidFill>
                </a:rPr>
                <a:t>Styrgrupp</a:t>
              </a:r>
            </a:p>
            <a:p>
              <a:endParaRPr lang="sv-SE" sz="1600">
                <a:solidFill>
                  <a:schemeClr val="tx1"/>
                </a:solidFill>
              </a:endParaRPr>
            </a:p>
            <a:p>
              <a:r>
                <a:rPr lang="sv-SE" sz="1600">
                  <a:solidFill>
                    <a:schemeClr val="tx1"/>
                  </a:solidFill>
                </a:rPr>
                <a:t>Blåljussamverkan</a:t>
              </a:r>
            </a:p>
            <a:p>
              <a:endParaRPr lang="sv-SE" sz="1600">
                <a:solidFill>
                  <a:schemeClr val="tx1"/>
                </a:solidFill>
              </a:endParaRPr>
            </a:p>
            <a:p>
              <a:r>
                <a:rPr lang="sv-SE" sz="1600">
                  <a:solidFill>
                    <a:schemeClr val="tx1"/>
                  </a:solidFill>
                </a:rPr>
                <a:t>Klinisk suicid-preventionsgrupp</a:t>
              </a:r>
            </a:p>
            <a:p>
              <a:endParaRPr lang="sv-SE" sz="1600">
                <a:solidFill>
                  <a:schemeClr val="tx1"/>
                </a:solidFill>
              </a:endParaRPr>
            </a:p>
            <a:p>
              <a:r>
                <a:rPr lang="sv-SE" sz="1600">
                  <a:solidFill>
                    <a:schemeClr val="tx1"/>
                  </a:solidFill>
                </a:rPr>
                <a:t>Kommuners representanter</a:t>
              </a:r>
            </a:p>
            <a:p>
              <a:endParaRPr lang="sv-SE" sz="1600">
                <a:solidFill>
                  <a:schemeClr val="tx1"/>
                </a:solidFill>
              </a:endParaRPr>
            </a:p>
            <a:p>
              <a:r>
                <a:rPr lang="sv-SE" sz="1600">
                  <a:solidFill>
                    <a:schemeClr val="tx1"/>
                  </a:solidFill>
                </a:rPr>
                <a:t>Ideella aktörer </a:t>
              </a:r>
            </a:p>
            <a:p>
              <a:endParaRPr lang="sv-SE" sz="1600">
                <a:solidFill>
                  <a:schemeClr val="tx1"/>
                </a:solidFill>
              </a:endParaRPr>
            </a:p>
            <a:p>
              <a:r>
                <a:rPr lang="sv-SE" sz="1600">
                  <a:solidFill>
                    <a:schemeClr val="tx1"/>
                  </a:solidFill>
                </a:rPr>
                <a:t>Privata aktörer </a:t>
              </a:r>
            </a:p>
            <a:p>
              <a:endParaRPr lang="sv-SE" sz="1600">
                <a:solidFill>
                  <a:schemeClr val="tx1"/>
                </a:solidFill>
              </a:endParaRPr>
            </a:p>
            <a:p>
              <a:r>
                <a:rPr lang="sv-SE" sz="1600" err="1">
                  <a:solidFill>
                    <a:schemeClr val="tx1"/>
                  </a:solidFill>
                </a:rPr>
                <a:t>Folkhälsostrateger</a:t>
              </a:r>
              <a:endParaRPr lang="sv-SE" sz="1600">
                <a:solidFill>
                  <a:schemeClr val="tx1"/>
                </a:solidFill>
              </a:endParaRPr>
            </a:p>
            <a:p>
              <a:endParaRPr lang="sv-SE" sz="1600">
                <a:solidFill>
                  <a:schemeClr val="tx1"/>
                </a:solidFill>
              </a:endParaRPr>
            </a:p>
          </p:txBody>
        </p:sp>
        <p:sp>
          <p:nvSpPr>
            <p:cNvPr id="6" name="Flödesschema: Alternativ process 5">
              <a:extLst>
                <a:ext uri="{FF2B5EF4-FFF2-40B4-BE49-F238E27FC236}">
                  <a16:creationId xmlns:a16="http://schemas.microsoft.com/office/drawing/2014/main" id="{5ACAE323-AE5A-4A39-9DDD-AA4791657359}"/>
                </a:ext>
              </a:extLst>
            </p:cNvPr>
            <p:cNvSpPr/>
            <p:nvPr/>
          </p:nvSpPr>
          <p:spPr>
            <a:xfrm>
              <a:off x="2643472" y="1436613"/>
              <a:ext cx="2052000" cy="5440689"/>
            </a:xfrm>
            <a:prstGeom prst="flowChartAlternateProcess">
              <a:avLst/>
            </a:prstGeom>
            <a:solidFill>
              <a:srgbClr val="FF8000">
                <a:alpha val="15000"/>
              </a:srgbClr>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600">
                  <a:solidFill>
                    <a:schemeClr val="tx1"/>
                  </a:solidFill>
                </a:rPr>
                <a:t>Länsgemensam strategisk plan </a:t>
              </a:r>
            </a:p>
            <a:p>
              <a:endParaRPr lang="sv-SE" sz="1600">
                <a:solidFill>
                  <a:schemeClr val="tx1"/>
                </a:solidFill>
              </a:endParaRPr>
            </a:p>
            <a:p>
              <a:r>
                <a:rPr lang="sv-SE" sz="1600">
                  <a:solidFill>
                    <a:schemeClr val="tx1"/>
                  </a:solidFill>
                </a:rPr>
                <a:t>Samverkan</a:t>
              </a:r>
            </a:p>
            <a:p>
              <a:endParaRPr lang="sv-SE" sz="1600">
                <a:solidFill>
                  <a:schemeClr val="tx1"/>
                </a:solidFill>
              </a:endParaRPr>
            </a:p>
            <a:p>
              <a:r>
                <a:rPr lang="sv-SE" sz="1600">
                  <a:solidFill>
                    <a:schemeClr val="tx1"/>
                  </a:solidFill>
                </a:rPr>
                <a:t>Utbildning</a:t>
              </a:r>
            </a:p>
            <a:p>
              <a:endParaRPr lang="sv-SE" sz="1600">
                <a:solidFill>
                  <a:schemeClr val="tx1"/>
                </a:solidFill>
              </a:endParaRPr>
            </a:p>
            <a:p>
              <a:r>
                <a:rPr lang="sv-SE" sz="1600">
                  <a:solidFill>
                    <a:schemeClr val="tx1"/>
                  </a:solidFill>
                </a:rPr>
                <a:t>Forskning </a:t>
              </a:r>
            </a:p>
            <a:p>
              <a:endParaRPr lang="sv-SE" sz="1600">
                <a:solidFill>
                  <a:schemeClr val="tx1"/>
                </a:solidFill>
              </a:endParaRPr>
            </a:p>
            <a:p>
              <a:r>
                <a:rPr lang="sv-SE" sz="1600">
                  <a:solidFill>
                    <a:schemeClr val="tx1"/>
                  </a:solidFill>
                </a:rPr>
                <a:t>Utveckling  </a:t>
              </a:r>
            </a:p>
            <a:p>
              <a:endParaRPr lang="sv-SE" sz="1600">
                <a:solidFill>
                  <a:schemeClr val="tx1"/>
                </a:solidFill>
              </a:endParaRPr>
            </a:p>
            <a:p>
              <a:r>
                <a:rPr lang="sv-SE" sz="1600">
                  <a:solidFill>
                    <a:schemeClr val="tx1"/>
                  </a:solidFill>
                </a:rPr>
                <a:t>Kommunikation</a:t>
              </a:r>
            </a:p>
            <a:p>
              <a:endParaRPr lang="sv-SE" sz="1600">
                <a:solidFill>
                  <a:schemeClr val="tx1"/>
                </a:solidFill>
              </a:endParaRPr>
            </a:p>
            <a:p>
              <a:endParaRPr lang="sv-SE" sz="1600">
                <a:solidFill>
                  <a:schemeClr val="tx1"/>
                </a:solidFill>
              </a:endParaRPr>
            </a:p>
            <a:p>
              <a:endParaRPr lang="sv-SE" sz="1600">
                <a:solidFill>
                  <a:schemeClr val="tx1"/>
                </a:solidFill>
              </a:endParaRPr>
            </a:p>
            <a:p>
              <a:endParaRPr lang="sv-SE" sz="1600">
                <a:solidFill>
                  <a:schemeClr val="tx1"/>
                </a:solidFill>
              </a:endParaRPr>
            </a:p>
            <a:p>
              <a:endParaRPr lang="sv-SE" sz="1600">
                <a:solidFill>
                  <a:schemeClr val="tx1"/>
                </a:solidFill>
              </a:endParaRPr>
            </a:p>
            <a:p>
              <a:pPr algn="ctr"/>
              <a:endParaRPr lang="sv-SE" sz="1350"/>
            </a:p>
            <a:p>
              <a:pPr algn="ctr"/>
              <a:r>
                <a:rPr lang="sv-SE" sz="1350"/>
                <a:t> </a:t>
              </a:r>
            </a:p>
            <a:p>
              <a:pPr algn="ctr"/>
              <a:endParaRPr lang="sv-SE" sz="1350"/>
            </a:p>
          </p:txBody>
        </p:sp>
        <p:sp>
          <p:nvSpPr>
            <p:cNvPr id="7" name="Flödesschema: Alternativ process 6">
              <a:extLst>
                <a:ext uri="{FF2B5EF4-FFF2-40B4-BE49-F238E27FC236}">
                  <a16:creationId xmlns:a16="http://schemas.microsoft.com/office/drawing/2014/main" id="{C7E86363-DCB8-462F-AE6D-6A1AE26296AC}"/>
                </a:ext>
              </a:extLst>
            </p:cNvPr>
            <p:cNvSpPr/>
            <p:nvPr/>
          </p:nvSpPr>
          <p:spPr>
            <a:xfrm>
              <a:off x="5044576" y="1436613"/>
              <a:ext cx="2052000" cy="5440689"/>
            </a:xfrm>
            <a:prstGeom prst="flowChartAlternateProcess">
              <a:avLst/>
            </a:prstGeom>
            <a:solidFill>
              <a:srgbClr val="FF8000">
                <a:alpha val="15000"/>
              </a:srgbClr>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600">
                  <a:solidFill>
                    <a:schemeClr val="tx1"/>
                  </a:solidFill>
                </a:rPr>
                <a:t>Ökad samverkan</a:t>
              </a:r>
            </a:p>
            <a:p>
              <a:endParaRPr lang="sv-SE" sz="1600">
                <a:solidFill>
                  <a:schemeClr val="tx1"/>
                </a:solidFill>
              </a:endParaRPr>
            </a:p>
            <a:p>
              <a:r>
                <a:rPr lang="sv-SE" sz="1600">
                  <a:solidFill>
                    <a:schemeClr val="tx1"/>
                  </a:solidFill>
                </a:rPr>
                <a:t>Ökad kunskap</a:t>
              </a:r>
            </a:p>
            <a:p>
              <a:endParaRPr lang="sv-SE" sz="1600">
                <a:solidFill>
                  <a:schemeClr val="tx1"/>
                </a:solidFill>
              </a:endParaRPr>
            </a:p>
            <a:p>
              <a:r>
                <a:rPr lang="sv-SE" sz="1600">
                  <a:solidFill>
                    <a:schemeClr val="tx1"/>
                  </a:solidFill>
                </a:rPr>
                <a:t>Gemensamma budskap </a:t>
              </a:r>
            </a:p>
            <a:p>
              <a:endParaRPr lang="sv-SE" sz="1600">
                <a:solidFill>
                  <a:schemeClr val="tx1"/>
                </a:solidFill>
              </a:endParaRPr>
            </a:p>
            <a:p>
              <a:r>
                <a:rPr lang="sv-SE" sz="1600">
                  <a:solidFill>
                    <a:schemeClr val="tx1"/>
                  </a:solidFill>
                </a:rPr>
                <a:t>Gemensamma mål och prioriteringar </a:t>
              </a:r>
            </a:p>
            <a:p>
              <a:endParaRPr lang="sv-SE" sz="1600">
                <a:solidFill>
                  <a:schemeClr val="tx1"/>
                </a:solidFill>
              </a:endParaRPr>
            </a:p>
            <a:p>
              <a:r>
                <a:rPr lang="sv-SE" sz="1600">
                  <a:solidFill>
                    <a:schemeClr val="tx1"/>
                  </a:solidFill>
                </a:rPr>
                <a:t>Kunskapsbaserat preventionsarbete</a:t>
              </a:r>
            </a:p>
            <a:p>
              <a:endParaRPr lang="sv-SE" sz="1600">
                <a:solidFill>
                  <a:schemeClr val="tx1"/>
                </a:solidFill>
              </a:endParaRPr>
            </a:p>
            <a:p>
              <a:pPr algn="ctr"/>
              <a:endParaRPr lang="sv-SE" sz="1350"/>
            </a:p>
          </p:txBody>
        </p:sp>
        <p:sp>
          <p:nvSpPr>
            <p:cNvPr id="9" name="Flödesschema: Alternativ process 8">
              <a:extLst>
                <a:ext uri="{FF2B5EF4-FFF2-40B4-BE49-F238E27FC236}">
                  <a16:creationId xmlns:a16="http://schemas.microsoft.com/office/drawing/2014/main" id="{A05DB3C4-68B8-42FE-86B4-97E9F9CB65B4}"/>
                </a:ext>
              </a:extLst>
            </p:cNvPr>
            <p:cNvSpPr/>
            <p:nvPr/>
          </p:nvSpPr>
          <p:spPr>
            <a:xfrm>
              <a:off x="231391" y="799041"/>
              <a:ext cx="2052000" cy="604007"/>
            </a:xfrm>
            <a:prstGeom prst="flowChartAlternateProcess">
              <a:avLst/>
            </a:prstGeom>
            <a:solidFill>
              <a:srgbClr val="FF8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b="1">
                  <a:solidFill>
                    <a:schemeClr val="tx1"/>
                  </a:solidFill>
                </a:rPr>
                <a:t>Resurser</a:t>
              </a:r>
            </a:p>
          </p:txBody>
        </p:sp>
        <p:sp>
          <p:nvSpPr>
            <p:cNvPr id="10" name="Flödesschema: Alternativ process 9">
              <a:extLst>
                <a:ext uri="{FF2B5EF4-FFF2-40B4-BE49-F238E27FC236}">
                  <a16:creationId xmlns:a16="http://schemas.microsoft.com/office/drawing/2014/main" id="{A3411D50-2A79-437A-9C6A-5334BCA2BE74}"/>
                </a:ext>
              </a:extLst>
            </p:cNvPr>
            <p:cNvSpPr/>
            <p:nvPr/>
          </p:nvSpPr>
          <p:spPr>
            <a:xfrm>
              <a:off x="2639734" y="799041"/>
              <a:ext cx="2052000" cy="604007"/>
            </a:xfrm>
            <a:prstGeom prst="flowChartAlternateProcess">
              <a:avLst/>
            </a:prstGeom>
            <a:solidFill>
              <a:srgbClr val="FF8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b="1">
                  <a:solidFill>
                    <a:schemeClr val="tx1"/>
                  </a:solidFill>
                </a:rPr>
                <a:t>Aktiviteter</a:t>
              </a:r>
            </a:p>
          </p:txBody>
        </p:sp>
        <p:sp>
          <p:nvSpPr>
            <p:cNvPr id="11" name="Flödesschema: Alternativ process 10">
              <a:extLst>
                <a:ext uri="{FF2B5EF4-FFF2-40B4-BE49-F238E27FC236}">
                  <a16:creationId xmlns:a16="http://schemas.microsoft.com/office/drawing/2014/main" id="{3E902B80-03C0-4BB3-88A2-FD7CA0B33F18}"/>
                </a:ext>
              </a:extLst>
            </p:cNvPr>
            <p:cNvSpPr/>
            <p:nvPr/>
          </p:nvSpPr>
          <p:spPr>
            <a:xfrm>
              <a:off x="5044576" y="799041"/>
              <a:ext cx="2052000" cy="604007"/>
            </a:xfrm>
            <a:prstGeom prst="flowChartAlternateProcess">
              <a:avLst/>
            </a:prstGeom>
            <a:solidFill>
              <a:srgbClr val="FF8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b="1">
                  <a:solidFill>
                    <a:schemeClr val="tx1"/>
                  </a:solidFill>
                </a:rPr>
                <a:t>Effekt</a:t>
              </a:r>
            </a:p>
          </p:txBody>
        </p:sp>
        <p:sp>
          <p:nvSpPr>
            <p:cNvPr id="12" name="Flödesschema: Alternativ process 11">
              <a:extLst>
                <a:ext uri="{FF2B5EF4-FFF2-40B4-BE49-F238E27FC236}">
                  <a16:creationId xmlns:a16="http://schemas.microsoft.com/office/drawing/2014/main" id="{DFAC2BFE-A6D0-404C-A58D-134ECAC50E88}"/>
                </a:ext>
              </a:extLst>
            </p:cNvPr>
            <p:cNvSpPr/>
            <p:nvPr/>
          </p:nvSpPr>
          <p:spPr>
            <a:xfrm>
              <a:off x="7449418" y="799041"/>
              <a:ext cx="2052000" cy="604007"/>
            </a:xfrm>
            <a:prstGeom prst="flowChartAlternateProcess">
              <a:avLst/>
            </a:prstGeom>
            <a:solidFill>
              <a:srgbClr val="FF8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b="1">
                  <a:solidFill>
                    <a:schemeClr val="tx1"/>
                  </a:solidFill>
                </a:rPr>
                <a:t>Påverkan kortsiktigt</a:t>
              </a:r>
            </a:p>
          </p:txBody>
        </p:sp>
        <p:sp>
          <p:nvSpPr>
            <p:cNvPr id="13" name="Flödesschema: Alternativ process 12">
              <a:extLst>
                <a:ext uri="{FF2B5EF4-FFF2-40B4-BE49-F238E27FC236}">
                  <a16:creationId xmlns:a16="http://schemas.microsoft.com/office/drawing/2014/main" id="{13BAD7E3-6D53-4941-AE3C-0D218D1A8D0C}"/>
                </a:ext>
              </a:extLst>
            </p:cNvPr>
            <p:cNvSpPr/>
            <p:nvPr/>
          </p:nvSpPr>
          <p:spPr>
            <a:xfrm>
              <a:off x="9854260" y="1436613"/>
              <a:ext cx="2052000" cy="5440689"/>
            </a:xfrm>
            <a:prstGeom prst="flowChartAlternateProcess">
              <a:avLst/>
            </a:prstGeom>
            <a:solidFill>
              <a:srgbClr val="FF8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400" b="1">
                  <a:solidFill>
                    <a:schemeClr val="bg1"/>
                  </a:solidFill>
                </a:rPr>
                <a:t>Minskat antal suicid och suicidförsök </a:t>
              </a:r>
            </a:p>
            <a:p>
              <a:pPr algn="ctr"/>
              <a:endParaRPr lang="sv-SE" sz="1350"/>
            </a:p>
            <a:p>
              <a:pPr algn="ctr"/>
              <a:endParaRPr lang="sv-SE" sz="1350"/>
            </a:p>
          </p:txBody>
        </p:sp>
        <p:sp>
          <p:nvSpPr>
            <p:cNvPr id="14" name="Flödesschema: Alternativ process 13">
              <a:extLst>
                <a:ext uri="{FF2B5EF4-FFF2-40B4-BE49-F238E27FC236}">
                  <a16:creationId xmlns:a16="http://schemas.microsoft.com/office/drawing/2014/main" id="{876C09F1-AB9F-41A2-B4BA-DB36B2F6693B}"/>
                </a:ext>
              </a:extLst>
            </p:cNvPr>
            <p:cNvSpPr/>
            <p:nvPr/>
          </p:nvSpPr>
          <p:spPr>
            <a:xfrm>
              <a:off x="9854260" y="799040"/>
              <a:ext cx="2052000" cy="604007"/>
            </a:xfrm>
            <a:prstGeom prst="flowChartAlternateProcess">
              <a:avLst/>
            </a:prstGeom>
            <a:solidFill>
              <a:srgbClr val="FF8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b="1">
                  <a:solidFill>
                    <a:schemeClr val="bg1"/>
                  </a:solidFill>
                </a:rPr>
                <a:t>Påverkan långsiktigt </a:t>
              </a:r>
            </a:p>
          </p:txBody>
        </p:sp>
        <p:sp>
          <p:nvSpPr>
            <p:cNvPr id="15" name="Pil: höger 14">
              <a:extLst>
                <a:ext uri="{FF2B5EF4-FFF2-40B4-BE49-F238E27FC236}">
                  <a16:creationId xmlns:a16="http://schemas.microsoft.com/office/drawing/2014/main" id="{A217F79C-D802-466A-8076-7524476CF6A1}"/>
                </a:ext>
              </a:extLst>
            </p:cNvPr>
            <p:cNvSpPr/>
            <p:nvPr/>
          </p:nvSpPr>
          <p:spPr>
            <a:xfrm>
              <a:off x="2341605" y="3707934"/>
              <a:ext cx="250084" cy="276837"/>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1350"/>
            </a:p>
          </p:txBody>
        </p:sp>
        <p:sp>
          <p:nvSpPr>
            <p:cNvPr id="16" name="Pil: höger 15">
              <a:extLst>
                <a:ext uri="{FF2B5EF4-FFF2-40B4-BE49-F238E27FC236}">
                  <a16:creationId xmlns:a16="http://schemas.microsoft.com/office/drawing/2014/main" id="{CBF62C85-B362-4280-AA6A-6DDD01692A08}"/>
                </a:ext>
              </a:extLst>
            </p:cNvPr>
            <p:cNvSpPr/>
            <p:nvPr/>
          </p:nvSpPr>
          <p:spPr>
            <a:xfrm>
              <a:off x="4753759" y="3710025"/>
              <a:ext cx="250084" cy="276837"/>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1350"/>
            </a:p>
          </p:txBody>
        </p:sp>
        <p:sp>
          <p:nvSpPr>
            <p:cNvPr id="17" name="Pil: höger 16">
              <a:extLst>
                <a:ext uri="{FF2B5EF4-FFF2-40B4-BE49-F238E27FC236}">
                  <a16:creationId xmlns:a16="http://schemas.microsoft.com/office/drawing/2014/main" id="{F5FDD60D-8AC2-4CD5-990E-8CC58DBFA06F}"/>
                </a:ext>
              </a:extLst>
            </p:cNvPr>
            <p:cNvSpPr/>
            <p:nvPr/>
          </p:nvSpPr>
          <p:spPr>
            <a:xfrm>
              <a:off x="7137309" y="3704785"/>
              <a:ext cx="250084" cy="276837"/>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1350"/>
            </a:p>
          </p:txBody>
        </p:sp>
        <p:sp>
          <p:nvSpPr>
            <p:cNvPr id="18" name="Pil: höger 17">
              <a:extLst>
                <a:ext uri="{FF2B5EF4-FFF2-40B4-BE49-F238E27FC236}">
                  <a16:creationId xmlns:a16="http://schemas.microsoft.com/office/drawing/2014/main" id="{669BD8EB-4076-46C5-BC43-173F104911D3}"/>
                </a:ext>
              </a:extLst>
            </p:cNvPr>
            <p:cNvSpPr/>
            <p:nvPr/>
          </p:nvSpPr>
          <p:spPr>
            <a:xfrm>
              <a:off x="9563443" y="3704784"/>
              <a:ext cx="250084" cy="276837"/>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1350"/>
            </a:p>
          </p:txBody>
        </p:sp>
      </p:grpSp>
      <p:sp>
        <p:nvSpPr>
          <p:cNvPr id="19" name="Flödesschema: Alternativ process 18">
            <a:extLst>
              <a:ext uri="{FF2B5EF4-FFF2-40B4-BE49-F238E27FC236}">
                <a16:creationId xmlns:a16="http://schemas.microsoft.com/office/drawing/2014/main" id="{9E7AA2B9-6201-43BD-AFE4-A3CFF7D0BB03}"/>
              </a:ext>
            </a:extLst>
          </p:cNvPr>
          <p:cNvSpPr/>
          <p:nvPr/>
        </p:nvSpPr>
        <p:spPr>
          <a:xfrm>
            <a:off x="7443192" y="1064098"/>
            <a:ext cx="2027712" cy="5674828"/>
          </a:xfrm>
          <a:prstGeom prst="flowChartAlternateProcess">
            <a:avLst/>
          </a:prstGeom>
          <a:solidFill>
            <a:srgbClr val="FF8000">
              <a:alpha val="15000"/>
            </a:srgbClr>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600">
                <a:solidFill>
                  <a:schemeClr val="tx1"/>
                </a:solidFill>
              </a:rPr>
              <a:t>Ökad psykisk hälsa</a:t>
            </a:r>
          </a:p>
          <a:p>
            <a:endParaRPr lang="sv-SE" sz="1600">
              <a:solidFill>
                <a:schemeClr val="tx1"/>
              </a:solidFill>
            </a:endParaRPr>
          </a:p>
          <a:p>
            <a:r>
              <a:rPr lang="sv-SE" sz="1600">
                <a:solidFill>
                  <a:schemeClr val="tx1"/>
                </a:solidFill>
              </a:rPr>
              <a:t>Minskad psykisk ohälsa</a:t>
            </a:r>
          </a:p>
          <a:p>
            <a:endParaRPr lang="sv-SE" sz="1600">
              <a:solidFill>
                <a:schemeClr val="tx1"/>
              </a:solidFill>
            </a:endParaRPr>
          </a:p>
          <a:p>
            <a:r>
              <a:rPr lang="sv-SE" sz="1600">
                <a:solidFill>
                  <a:schemeClr val="tx1"/>
                </a:solidFill>
              </a:rPr>
              <a:t>Minskad </a:t>
            </a:r>
            <a:r>
              <a:rPr lang="sv-SE" sz="1600" err="1">
                <a:solidFill>
                  <a:schemeClr val="tx1"/>
                </a:solidFill>
              </a:rPr>
              <a:t>suicidalitet</a:t>
            </a:r>
            <a:endParaRPr lang="sv-SE" sz="1600">
              <a:solidFill>
                <a:schemeClr val="tx1"/>
              </a:solidFill>
            </a:endParaRPr>
          </a:p>
          <a:p>
            <a:endParaRPr lang="sv-SE" sz="1600">
              <a:solidFill>
                <a:schemeClr val="tx1"/>
              </a:solidFill>
            </a:endParaRPr>
          </a:p>
          <a:p>
            <a:r>
              <a:rPr lang="sv-SE" sz="1600">
                <a:solidFill>
                  <a:schemeClr val="tx1"/>
                </a:solidFill>
              </a:rPr>
              <a:t>Förbättrat stöd till de som är i riskzonen för suicid</a:t>
            </a:r>
          </a:p>
          <a:p>
            <a:endParaRPr lang="sv-SE" sz="1600">
              <a:solidFill>
                <a:schemeClr val="tx1"/>
              </a:solidFill>
            </a:endParaRPr>
          </a:p>
          <a:p>
            <a:r>
              <a:rPr lang="sv-SE" sz="1600">
                <a:solidFill>
                  <a:schemeClr val="tx1"/>
                </a:solidFill>
              </a:rPr>
              <a:t>Ökad handlings-beredskap att förebygga suicid</a:t>
            </a:r>
          </a:p>
          <a:p>
            <a:pPr algn="ctr"/>
            <a:endParaRPr lang="sv-SE" sz="1350"/>
          </a:p>
        </p:txBody>
      </p:sp>
    </p:spTree>
    <p:extLst>
      <p:ext uri="{BB962C8B-B14F-4D97-AF65-F5344CB8AC3E}">
        <p14:creationId xmlns:p14="http://schemas.microsoft.com/office/powerpoint/2010/main" val="294543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1E74DDB-B6BF-4460-AC2C-BB3F6F900A51}"/>
              </a:ext>
            </a:extLst>
          </p:cNvPr>
          <p:cNvSpPr>
            <a:spLocks noGrp="1"/>
          </p:cNvSpPr>
          <p:nvPr>
            <p:ph type="body" sz="quarter" idx="13"/>
          </p:nvPr>
        </p:nvSpPr>
        <p:spPr>
          <a:xfrm>
            <a:off x="0" y="2957444"/>
            <a:ext cx="12192000" cy="790576"/>
          </a:xfrm>
        </p:spPr>
        <p:txBody>
          <a:bodyPr>
            <a:noAutofit/>
          </a:bodyPr>
          <a:lstStyle/>
          <a:p>
            <a:r>
              <a:rPr lang="sv-SE" sz="3600"/>
              <a:t>Länsgemensam strategisk plan </a:t>
            </a:r>
          </a:p>
          <a:p>
            <a:r>
              <a:rPr lang="sv-SE" sz="3600"/>
              <a:t>Suicidprevention i Värmland</a:t>
            </a:r>
          </a:p>
        </p:txBody>
      </p:sp>
      <p:sp>
        <p:nvSpPr>
          <p:cNvPr id="4" name="textruta 3">
            <a:extLst>
              <a:ext uri="{FF2B5EF4-FFF2-40B4-BE49-F238E27FC236}">
                <a16:creationId xmlns:a16="http://schemas.microsoft.com/office/drawing/2014/main" id="{E28E9D2A-9106-4F90-A011-5D11EE4DAA98}"/>
              </a:ext>
            </a:extLst>
          </p:cNvPr>
          <p:cNvSpPr txBox="1"/>
          <p:nvPr/>
        </p:nvSpPr>
        <p:spPr>
          <a:xfrm>
            <a:off x="0" y="6355115"/>
            <a:ext cx="12192000" cy="500682"/>
          </a:xfrm>
          <a:prstGeom prst="rect">
            <a:avLst/>
          </a:prstGeom>
          <a:noFill/>
        </p:spPr>
        <p:txBody>
          <a:bodyPr wrap="square" tIns="108000" rIns="90000" bIns="144000">
            <a:spAutoFit/>
          </a:bodyPr>
          <a:lstStyle/>
          <a:p>
            <a:pPr algn="ctr"/>
            <a:r>
              <a:rPr lang="sv-SE" sz="1600"/>
              <a:t>Suicidprevention i Värmland  </a:t>
            </a:r>
            <a:r>
              <a:rPr lang="sv-SE" sz="1600" b="1"/>
              <a:t>–  </a:t>
            </a:r>
            <a:r>
              <a:rPr lang="sv-SE" sz="1600"/>
              <a:t>Samverkan mellan Region Värmland, länets kommuner och flera andra organisationer</a:t>
            </a:r>
          </a:p>
        </p:txBody>
      </p:sp>
    </p:spTree>
    <p:extLst>
      <p:ext uri="{BB962C8B-B14F-4D97-AF65-F5344CB8AC3E}">
        <p14:creationId xmlns:p14="http://schemas.microsoft.com/office/powerpoint/2010/main" val="37575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text, leksak&#10;&#10;Automatiskt genererad beskrivning">
            <a:extLst>
              <a:ext uri="{FF2B5EF4-FFF2-40B4-BE49-F238E27FC236}">
                <a16:creationId xmlns:a16="http://schemas.microsoft.com/office/drawing/2014/main" id="{897E8927-0D1B-4137-AF72-3D5E849F7299}"/>
              </a:ext>
            </a:extLst>
          </p:cNvPr>
          <p:cNvPicPr>
            <a:picLocks noChangeAspect="1"/>
          </p:cNvPicPr>
          <p:nvPr/>
        </p:nvPicPr>
        <p:blipFill rotWithShape="1">
          <a:blip r:embed="rId3">
            <a:extLst>
              <a:ext uri="{28A0092B-C50C-407E-A947-70E740481C1C}">
                <a14:useLocalDpi xmlns:a14="http://schemas.microsoft.com/office/drawing/2010/main" val="0"/>
              </a:ext>
            </a:extLst>
          </a:blip>
          <a:srcRect l="23099" r="23828"/>
          <a:stretch/>
        </p:blipFill>
        <p:spPr>
          <a:xfrm>
            <a:off x="0" y="0"/>
            <a:ext cx="6464300" cy="6858000"/>
          </a:xfrm>
          <a:prstGeom prst="rect">
            <a:avLst/>
          </a:prstGeom>
        </p:spPr>
      </p:pic>
      <p:sp>
        <p:nvSpPr>
          <p:cNvPr id="3" name="textruta 2">
            <a:extLst>
              <a:ext uri="{FF2B5EF4-FFF2-40B4-BE49-F238E27FC236}">
                <a16:creationId xmlns:a16="http://schemas.microsoft.com/office/drawing/2014/main" id="{6B00FFCF-1EDF-4869-B2F3-833BD8A08FBB}"/>
              </a:ext>
            </a:extLst>
          </p:cNvPr>
          <p:cNvSpPr txBox="1"/>
          <p:nvPr/>
        </p:nvSpPr>
        <p:spPr>
          <a:xfrm>
            <a:off x="6794500" y="2924723"/>
            <a:ext cx="4914900" cy="3508653"/>
          </a:xfrm>
          <a:prstGeom prst="rect">
            <a:avLst/>
          </a:prstGeom>
          <a:noFill/>
        </p:spPr>
        <p:txBody>
          <a:bodyPr wrap="square" rtlCol="0">
            <a:spAutoFit/>
          </a:bodyPr>
          <a:lstStyle/>
          <a:p>
            <a:pPr>
              <a:spcAft>
                <a:spcPts val="1200"/>
              </a:spcAft>
            </a:pPr>
            <a:r>
              <a:rPr lang="sv-SE" sz="2400">
                <a:latin typeface="Arial" panose="020B0604020202020204" pitchFamily="34" charset="0"/>
                <a:cs typeface="Arial" panose="020B0604020202020204" pitchFamily="34" charset="0"/>
              </a:rPr>
              <a:t>Ska s</a:t>
            </a:r>
            <a:r>
              <a:rPr lang="sv-SE" sz="2400" b="0" i="0">
                <a:effectLst/>
                <a:latin typeface="Arial" panose="020B0604020202020204" pitchFamily="34" charset="0"/>
                <a:cs typeface="Arial" panose="020B0604020202020204" pitchFamily="34" charset="0"/>
              </a:rPr>
              <a:t>tärka det suicidpreventiva arbetet och ge vägledning i val av aktiviteter, insatser och prioriteringar.</a:t>
            </a:r>
            <a:endParaRPr lang="sv-SE" sz="2400">
              <a:latin typeface="Arial" panose="020B0604020202020204" pitchFamily="34" charset="0"/>
              <a:cs typeface="Arial" panose="020B0604020202020204" pitchFamily="34" charset="0"/>
            </a:endParaRPr>
          </a:p>
          <a:p>
            <a:pPr>
              <a:spcAft>
                <a:spcPts val="1200"/>
              </a:spcAft>
            </a:pPr>
            <a:r>
              <a:rPr lang="sv-SE" sz="2400">
                <a:latin typeface="Arial" panose="020B0604020202020204" pitchFamily="34" charset="0"/>
                <a:cs typeface="Arial" panose="020B0604020202020204" pitchFamily="34" charset="0"/>
              </a:rPr>
              <a:t>Gäller 2022–2030.</a:t>
            </a:r>
          </a:p>
          <a:p>
            <a:pPr>
              <a:spcAft>
                <a:spcPts val="1200"/>
              </a:spcAft>
            </a:pPr>
            <a:r>
              <a:rPr lang="sv-SE" sz="2400">
                <a:latin typeface="Arial" panose="020B0604020202020204" pitchFamily="34" charset="0"/>
                <a:cs typeface="Arial" panose="020B0604020202020204" pitchFamily="34" charset="0"/>
              </a:rPr>
              <a:t>Framtagen av Regionalt nätverk för suicidprevention i Värmland.</a:t>
            </a:r>
          </a:p>
          <a:p>
            <a:pPr>
              <a:spcAft>
                <a:spcPts val="1200"/>
              </a:spcAft>
            </a:pPr>
            <a:endParaRPr lang="sv-SE" sz="2400">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54F977F2-7E35-498F-BBD7-7225F851F7F6}"/>
              </a:ext>
            </a:extLst>
          </p:cNvPr>
          <p:cNvSpPr txBox="1"/>
          <p:nvPr/>
        </p:nvSpPr>
        <p:spPr>
          <a:xfrm>
            <a:off x="6794500" y="883476"/>
            <a:ext cx="4457700" cy="1754326"/>
          </a:xfrm>
          <a:prstGeom prst="rect">
            <a:avLst/>
          </a:prstGeom>
          <a:noFill/>
        </p:spPr>
        <p:txBody>
          <a:bodyPr wrap="square" rtlCol="0">
            <a:spAutoFit/>
          </a:bodyPr>
          <a:lstStyle/>
          <a:p>
            <a:r>
              <a:rPr lang="sv-SE" sz="3600" b="1">
                <a:latin typeface="Arial" panose="020B0604020202020204" pitchFamily="34" charset="0"/>
                <a:cs typeface="Arial" panose="020B0604020202020204" pitchFamily="34" charset="0"/>
              </a:rPr>
              <a:t>Gemensam strategisk plan </a:t>
            </a:r>
          </a:p>
          <a:p>
            <a:r>
              <a:rPr lang="sv-SE" sz="3600" b="1">
                <a:latin typeface="Arial" panose="020B0604020202020204" pitchFamily="34" charset="0"/>
                <a:cs typeface="Arial" panose="020B0604020202020204" pitchFamily="34" charset="0"/>
              </a:rPr>
              <a:t>för alla i Värmland</a:t>
            </a:r>
          </a:p>
        </p:txBody>
      </p:sp>
    </p:spTree>
    <p:extLst>
      <p:ext uri="{BB962C8B-B14F-4D97-AF65-F5344CB8AC3E}">
        <p14:creationId xmlns:p14="http://schemas.microsoft.com/office/powerpoint/2010/main" val="414797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9959FA-786D-4C40-A09C-30CC98A07AE3}"/>
              </a:ext>
            </a:extLst>
          </p:cNvPr>
          <p:cNvSpPr>
            <a:spLocks noGrp="1"/>
          </p:cNvSpPr>
          <p:nvPr>
            <p:ph type="title"/>
          </p:nvPr>
        </p:nvSpPr>
        <p:spPr>
          <a:xfrm>
            <a:off x="838200" y="456603"/>
            <a:ext cx="10515600" cy="1325563"/>
          </a:xfrm>
        </p:spPr>
        <p:txBody>
          <a:bodyPr/>
          <a:lstStyle/>
          <a:p>
            <a:r>
              <a:rPr lang="sv-SE"/>
              <a:t>Mål för det suicidpreventiva arbetet i Värmland</a:t>
            </a:r>
          </a:p>
        </p:txBody>
      </p:sp>
      <p:sp>
        <p:nvSpPr>
          <p:cNvPr id="3" name="Platshållare för innehåll 2">
            <a:extLst>
              <a:ext uri="{FF2B5EF4-FFF2-40B4-BE49-F238E27FC236}">
                <a16:creationId xmlns:a16="http://schemas.microsoft.com/office/drawing/2014/main" id="{B1ADF298-F11F-4323-930B-8BEAC8C76238}"/>
              </a:ext>
            </a:extLst>
          </p:cNvPr>
          <p:cNvSpPr>
            <a:spLocks noGrp="1"/>
          </p:cNvSpPr>
          <p:nvPr>
            <p:ph sz="half" idx="1"/>
          </p:nvPr>
        </p:nvSpPr>
        <p:spPr>
          <a:xfrm>
            <a:off x="838200" y="1719609"/>
            <a:ext cx="5181600" cy="4351338"/>
          </a:xfrm>
        </p:spPr>
        <p:txBody>
          <a:bodyPr>
            <a:normAutofit fontScale="92500"/>
          </a:bodyPr>
          <a:lstStyle/>
          <a:p>
            <a:pPr marL="0" indent="0">
              <a:lnSpc>
                <a:spcPct val="100000"/>
              </a:lnSpc>
              <a:spcAft>
                <a:spcPts val="100"/>
              </a:spcAft>
              <a:buNone/>
            </a:pPr>
            <a:r>
              <a:rPr lang="sv-SE" sz="2200" b="1"/>
              <a:t>Övergripande mål</a:t>
            </a:r>
          </a:p>
          <a:p>
            <a:pPr marL="0" indent="0">
              <a:lnSpc>
                <a:spcPct val="100000"/>
              </a:lnSpc>
              <a:spcAft>
                <a:spcPts val="600"/>
              </a:spcAft>
              <a:buNone/>
            </a:pPr>
            <a:r>
              <a:rPr lang="sv-SE" sz="2200"/>
              <a:t>Minskad förekomst av suicidförsök och suicid i befolkningen.</a:t>
            </a:r>
          </a:p>
          <a:p>
            <a:pPr marL="0" indent="0">
              <a:lnSpc>
                <a:spcPct val="100000"/>
              </a:lnSpc>
              <a:spcAft>
                <a:spcPts val="100"/>
              </a:spcAft>
              <a:buNone/>
            </a:pPr>
            <a:r>
              <a:rPr lang="sv-SE" sz="2200" b="1"/>
              <a:t>Processmål</a:t>
            </a:r>
          </a:p>
          <a:p>
            <a:pPr marL="0" indent="0">
              <a:lnSpc>
                <a:spcPct val="100000"/>
              </a:lnSpc>
              <a:spcAft>
                <a:spcPts val="600"/>
              </a:spcAft>
              <a:buNone/>
            </a:pPr>
            <a:r>
              <a:rPr lang="sv-SE" sz="2200"/>
              <a:t>Ökad samverkan kring suicidprevention i länet.</a:t>
            </a:r>
          </a:p>
          <a:p>
            <a:pPr marL="0" indent="0">
              <a:lnSpc>
                <a:spcPct val="100000"/>
              </a:lnSpc>
              <a:spcAft>
                <a:spcPts val="600"/>
              </a:spcAft>
              <a:buNone/>
            </a:pPr>
            <a:r>
              <a:rPr lang="sv-SE" sz="2200"/>
              <a:t>Ökad handlingsberedskap att förebygga och uppmärksamma suicid och suicidhandlingar.</a:t>
            </a:r>
          </a:p>
        </p:txBody>
      </p:sp>
      <p:sp>
        <p:nvSpPr>
          <p:cNvPr id="4" name="Platshållare för innehåll 3">
            <a:extLst>
              <a:ext uri="{FF2B5EF4-FFF2-40B4-BE49-F238E27FC236}">
                <a16:creationId xmlns:a16="http://schemas.microsoft.com/office/drawing/2014/main" id="{BC6F062A-6B1F-4F46-8D81-2A3C96256AF2}"/>
              </a:ext>
            </a:extLst>
          </p:cNvPr>
          <p:cNvSpPr>
            <a:spLocks noGrp="1"/>
          </p:cNvSpPr>
          <p:nvPr>
            <p:ph sz="half" idx="2"/>
          </p:nvPr>
        </p:nvSpPr>
        <p:spPr>
          <a:xfrm>
            <a:off x="6795053" y="1705671"/>
            <a:ext cx="5181600" cy="4351338"/>
          </a:xfrm>
        </p:spPr>
        <p:txBody>
          <a:bodyPr>
            <a:normAutofit fontScale="92500"/>
          </a:bodyPr>
          <a:lstStyle/>
          <a:p>
            <a:pPr marL="0" indent="0">
              <a:lnSpc>
                <a:spcPct val="100000"/>
              </a:lnSpc>
              <a:spcAft>
                <a:spcPts val="100"/>
              </a:spcAft>
              <a:buNone/>
            </a:pPr>
            <a:r>
              <a:rPr lang="sv-SE" sz="2200" b="1"/>
              <a:t>Delmål</a:t>
            </a:r>
          </a:p>
          <a:p>
            <a:pPr marL="0" indent="0">
              <a:lnSpc>
                <a:spcPct val="110000"/>
              </a:lnSpc>
              <a:spcAft>
                <a:spcPts val="600"/>
              </a:spcAft>
              <a:buNone/>
            </a:pPr>
            <a:r>
              <a:rPr lang="sv-SE" sz="2200"/>
              <a:t>Ökad kunskap om suicid och suicidprevention.</a:t>
            </a:r>
          </a:p>
          <a:p>
            <a:pPr marL="0" indent="0">
              <a:lnSpc>
                <a:spcPct val="110000"/>
              </a:lnSpc>
              <a:spcAft>
                <a:spcPts val="600"/>
              </a:spcAft>
              <a:buNone/>
            </a:pPr>
            <a:r>
              <a:rPr lang="sv-SE" sz="2200"/>
              <a:t>Kunskapsspridning.</a:t>
            </a:r>
          </a:p>
          <a:p>
            <a:pPr marL="0" indent="0">
              <a:lnSpc>
                <a:spcPct val="110000"/>
              </a:lnSpc>
              <a:spcAft>
                <a:spcPts val="600"/>
              </a:spcAft>
              <a:buNone/>
            </a:pPr>
            <a:r>
              <a:rPr lang="sv-SE" sz="2200"/>
              <a:t>Alla deltagande organisationer i det regionala nätverket för suicidprevention i Värmland ska ha en plan eller handlings-plan för suicidprevention samt en samordnare, tjänst med samordnings-funktion eller kontaktperson med ansvar för suicidpreventionsfrågan.</a:t>
            </a:r>
          </a:p>
        </p:txBody>
      </p:sp>
    </p:spTree>
    <p:extLst>
      <p:ext uri="{BB962C8B-B14F-4D97-AF65-F5344CB8AC3E}">
        <p14:creationId xmlns:p14="http://schemas.microsoft.com/office/powerpoint/2010/main" val="86130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2543E2-5400-44A5-BAF2-B9A169D4C7DE}"/>
              </a:ext>
            </a:extLst>
          </p:cNvPr>
          <p:cNvSpPr>
            <a:spLocks noGrp="1"/>
          </p:cNvSpPr>
          <p:nvPr>
            <p:ph type="title"/>
          </p:nvPr>
        </p:nvSpPr>
        <p:spPr>
          <a:xfrm>
            <a:off x="0" y="551109"/>
            <a:ext cx="12192000" cy="1073738"/>
          </a:xfrm>
        </p:spPr>
        <p:txBody>
          <a:bodyPr/>
          <a:lstStyle/>
          <a:p>
            <a:pPr algn="ctr">
              <a:lnSpc>
                <a:spcPct val="100000"/>
              </a:lnSpc>
              <a:spcBef>
                <a:spcPts val="1000"/>
              </a:spcBef>
            </a:pPr>
            <a:r>
              <a:rPr lang="sv-SE"/>
              <a:t>Gemensamt mål: God och jämlik hälsa</a:t>
            </a:r>
          </a:p>
        </p:txBody>
      </p:sp>
      <p:sp>
        <p:nvSpPr>
          <p:cNvPr id="4" name="Platshållare för innehåll 3">
            <a:extLst>
              <a:ext uri="{FF2B5EF4-FFF2-40B4-BE49-F238E27FC236}">
                <a16:creationId xmlns:a16="http://schemas.microsoft.com/office/drawing/2014/main" id="{F398B319-361D-4D34-947C-4D30F8DE5BB3}"/>
              </a:ext>
            </a:extLst>
          </p:cNvPr>
          <p:cNvSpPr>
            <a:spLocks noGrp="1"/>
          </p:cNvSpPr>
          <p:nvPr>
            <p:ph sz="half" idx="2"/>
          </p:nvPr>
        </p:nvSpPr>
        <p:spPr>
          <a:xfrm>
            <a:off x="1054001" y="1713277"/>
            <a:ext cx="3012073" cy="4015447"/>
          </a:xfrm>
          <a:ln w="12700">
            <a:solidFill>
              <a:srgbClr val="FF8000"/>
            </a:solidFill>
          </a:ln>
        </p:spPr>
        <p:txBody>
          <a:bodyPr lIns="180000" tIns="252000" rIns="180000" bIns="252000">
            <a:noAutofit/>
          </a:bodyPr>
          <a:lstStyle/>
          <a:p>
            <a:pPr marL="0" indent="0" algn="ctr">
              <a:lnSpc>
                <a:spcPct val="100000"/>
              </a:lnSpc>
              <a:spcAft>
                <a:spcPts val="600"/>
              </a:spcAft>
              <a:buNone/>
            </a:pPr>
            <a:r>
              <a:rPr lang="sv-SE" sz="2000" b="1"/>
              <a:t>Övergripande </a:t>
            </a:r>
            <a:br>
              <a:rPr lang="sv-SE" sz="2000" b="1"/>
            </a:br>
            <a:r>
              <a:rPr lang="sv-SE" sz="2000" b="1"/>
              <a:t>folkhälsomål i den nationella folkhälsopolitiken</a:t>
            </a:r>
            <a:endParaRPr lang="sv-SE" sz="2000"/>
          </a:p>
          <a:p>
            <a:pPr marL="0" indent="0" algn="ctr">
              <a:lnSpc>
                <a:spcPct val="100000"/>
              </a:lnSpc>
              <a:spcAft>
                <a:spcPts val="600"/>
              </a:spcAft>
              <a:buNone/>
            </a:pPr>
            <a:r>
              <a:rPr lang="sv-SE" sz="2000"/>
              <a:t>Att skapa samhälleliga förutsättningar för en god och jämlik hälsa i hela befolkningen och sluta de påverkbara hälsoklyftorna inom en generation.</a:t>
            </a:r>
          </a:p>
        </p:txBody>
      </p:sp>
      <p:sp>
        <p:nvSpPr>
          <p:cNvPr id="5" name="Platshållare för text 4">
            <a:extLst>
              <a:ext uri="{FF2B5EF4-FFF2-40B4-BE49-F238E27FC236}">
                <a16:creationId xmlns:a16="http://schemas.microsoft.com/office/drawing/2014/main" id="{C7537DB1-2DD8-4AF4-AF19-69064D21B039}"/>
              </a:ext>
            </a:extLst>
          </p:cNvPr>
          <p:cNvSpPr>
            <a:spLocks noGrp="1"/>
          </p:cNvSpPr>
          <p:nvPr>
            <p:ph type="body" sz="quarter" idx="3"/>
          </p:nvPr>
        </p:nvSpPr>
        <p:spPr>
          <a:xfrm>
            <a:off x="4582264" y="1713277"/>
            <a:ext cx="3041568" cy="1904027"/>
          </a:xfrm>
          <a:ln w="12700">
            <a:solidFill>
              <a:srgbClr val="FF8000"/>
            </a:solidFill>
          </a:ln>
        </p:spPr>
        <p:txBody>
          <a:bodyPr lIns="180000" tIns="252000" rIns="180000" bIns="252000">
            <a:noAutofit/>
          </a:bodyPr>
          <a:lstStyle/>
          <a:p>
            <a:pPr algn="ctr">
              <a:lnSpc>
                <a:spcPct val="100000"/>
              </a:lnSpc>
              <a:spcAft>
                <a:spcPts val="600"/>
              </a:spcAft>
            </a:pPr>
            <a:r>
              <a:rPr lang="sv-SE" sz="2000" b="1"/>
              <a:t>Ett av Värmlands-strategins mål för att förbättra livsvillkor</a:t>
            </a:r>
          </a:p>
          <a:p>
            <a:pPr algn="ctr">
              <a:lnSpc>
                <a:spcPct val="100000"/>
              </a:lnSpc>
              <a:spcAft>
                <a:spcPts val="1800"/>
              </a:spcAft>
            </a:pPr>
            <a:r>
              <a:rPr lang="sv-SE" sz="2000" b="0"/>
              <a:t>God och jämlik hälsa.</a:t>
            </a:r>
            <a:endParaRPr lang="sv-SE" sz="2200"/>
          </a:p>
        </p:txBody>
      </p:sp>
      <p:sp>
        <p:nvSpPr>
          <p:cNvPr id="7" name="Platshållare för text 4">
            <a:extLst>
              <a:ext uri="{FF2B5EF4-FFF2-40B4-BE49-F238E27FC236}">
                <a16:creationId xmlns:a16="http://schemas.microsoft.com/office/drawing/2014/main" id="{59A5BB9C-4284-4FF9-8BDF-42609EC1D947}"/>
              </a:ext>
            </a:extLst>
          </p:cNvPr>
          <p:cNvSpPr txBox="1">
            <a:spLocks/>
          </p:cNvSpPr>
          <p:nvPr/>
        </p:nvSpPr>
        <p:spPr>
          <a:xfrm>
            <a:off x="8140022" y="1705450"/>
            <a:ext cx="2997976" cy="2966116"/>
          </a:xfrm>
          <a:prstGeom prst="rect">
            <a:avLst/>
          </a:prstGeom>
          <a:ln w="12700">
            <a:solidFill>
              <a:srgbClr val="FF8000"/>
            </a:solidFill>
          </a:ln>
        </p:spPr>
        <p:txBody>
          <a:bodyPr vert="horz" lIns="180000" tIns="252000" rIns="180000" bIns="25200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10000"/>
              </a:lnSpc>
              <a:spcAft>
                <a:spcPts val="600"/>
              </a:spcAft>
            </a:pPr>
            <a:r>
              <a:rPr lang="sv-SE" sz="2000"/>
              <a:t>Långsiktigt mål i Region Värmlands folkhälsstrategiska plan</a:t>
            </a:r>
          </a:p>
          <a:p>
            <a:pPr algn="ctr">
              <a:lnSpc>
                <a:spcPct val="110000"/>
              </a:lnSpc>
              <a:spcAft>
                <a:spcPts val="600"/>
              </a:spcAft>
            </a:pPr>
            <a:r>
              <a:rPr lang="sv-SE" sz="2000" b="0"/>
              <a:t>God, jämlik och jämställd hälsa och bäst i Sverige på folkhälsa.</a:t>
            </a:r>
            <a:endParaRPr lang="sv-SE" sz="2200"/>
          </a:p>
        </p:txBody>
      </p:sp>
    </p:spTree>
    <p:extLst>
      <p:ext uri="{BB962C8B-B14F-4D97-AF65-F5344CB8AC3E}">
        <p14:creationId xmlns:p14="http://schemas.microsoft.com/office/powerpoint/2010/main" val="426799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3491A92-5D88-4BB3-A318-E19CEB1E48F5}"/>
              </a:ext>
            </a:extLst>
          </p:cNvPr>
          <p:cNvPicPr>
            <a:picLocks noChangeAspect="1"/>
          </p:cNvPicPr>
          <p:nvPr/>
        </p:nvPicPr>
        <p:blipFill rotWithShape="1">
          <a:blip r:embed="rId3"/>
          <a:srcRect b="4764"/>
          <a:stretch/>
        </p:blipFill>
        <p:spPr>
          <a:xfrm>
            <a:off x="782883" y="1563892"/>
            <a:ext cx="10630069" cy="5061799"/>
          </a:xfrm>
          <a:prstGeom prst="rect">
            <a:avLst/>
          </a:prstGeom>
        </p:spPr>
      </p:pic>
      <p:sp>
        <p:nvSpPr>
          <p:cNvPr id="2" name="textruta 1">
            <a:extLst>
              <a:ext uri="{FF2B5EF4-FFF2-40B4-BE49-F238E27FC236}">
                <a16:creationId xmlns:a16="http://schemas.microsoft.com/office/drawing/2014/main" id="{D8057D4F-4E6E-412B-9C21-CA56F75BDB41}"/>
              </a:ext>
            </a:extLst>
          </p:cNvPr>
          <p:cNvSpPr txBox="1"/>
          <p:nvPr/>
        </p:nvSpPr>
        <p:spPr>
          <a:xfrm>
            <a:off x="1" y="768701"/>
            <a:ext cx="12192000" cy="646331"/>
          </a:xfrm>
          <a:prstGeom prst="rect">
            <a:avLst/>
          </a:prstGeom>
          <a:noFill/>
        </p:spPr>
        <p:txBody>
          <a:bodyPr wrap="square" rtlCol="0">
            <a:spAutoFit/>
          </a:bodyPr>
          <a:lstStyle/>
          <a:p>
            <a:pPr algn="ctr"/>
            <a:r>
              <a:rPr lang="sv-SE" sz="3600" b="1">
                <a:latin typeface="Arial" panose="020B0604020202020204" pitchFamily="34" charset="0"/>
                <a:cs typeface="Arial" panose="020B0604020202020204" pitchFamily="34" charset="0"/>
              </a:rPr>
              <a:t>Insatser på olika nivåer</a:t>
            </a:r>
          </a:p>
        </p:txBody>
      </p:sp>
    </p:spTree>
    <p:extLst>
      <p:ext uri="{BB962C8B-B14F-4D97-AF65-F5344CB8AC3E}">
        <p14:creationId xmlns:p14="http://schemas.microsoft.com/office/powerpoint/2010/main" val="2714545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a:extLst>
              <a:ext uri="{FF2B5EF4-FFF2-40B4-BE49-F238E27FC236}">
                <a16:creationId xmlns:a16="http://schemas.microsoft.com/office/drawing/2014/main" id="{1B06F632-4264-4AA8-83FA-151E93071031}"/>
              </a:ext>
            </a:extLst>
          </p:cNvPr>
          <p:cNvSpPr txBox="1"/>
          <p:nvPr/>
        </p:nvSpPr>
        <p:spPr>
          <a:xfrm>
            <a:off x="0" y="779340"/>
            <a:ext cx="12192000" cy="646331"/>
          </a:xfrm>
          <a:prstGeom prst="rect">
            <a:avLst/>
          </a:prstGeom>
          <a:noFill/>
        </p:spPr>
        <p:txBody>
          <a:bodyPr wrap="square" rtlCol="0">
            <a:spAutoFit/>
          </a:bodyPr>
          <a:lstStyle/>
          <a:p>
            <a:pPr algn="ctr"/>
            <a:r>
              <a:rPr lang="sv-SE" sz="3600" b="1">
                <a:latin typeface="Arial" panose="020B0604020202020204" pitchFamily="34" charset="0"/>
                <a:cs typeface="Arial" panose="020B0604020202020204" pitchFamily="34" charset="0"/>
              </a:rPr>
              <a:t>Nivå av påverkan</a:t>
            </a:r>
          </a:p>
        </p:txBody>
      </p:sp>
      <p:pic>
        <p:nvPicPr>
          <p:cNvPr id="3" name="Bildobjekt 2">
            <a:extLst>
              <a:ext uri="{FF2B5EF4-FFF2-40B4-BE49-F238E27FC236}">
                <a16:creationId xmlns:a16="http://schemas.microsoft.com/office/drawing/2014/main" id="{8F4E95D6-8C3D-4BD1-A3F2-4BB9AB59F695}"/>
              </a:ext>
            </a:extLst>
          </p:cNvPr>
          <p:cNvPicPr>
            <a:picLocks noChangeAspect="1"/>
          </p:cNvPicPr>
          <p:nvPr/>
        </p:nvPicPr>
        <p:blipFill>
          <a:blip r:embed="rId3"/>
          <a:stretch>
            <a:fillRect/>
          </a:stretch>
        </p:blipFill>
        <p:spPr>
          <a:xfrm>
            <a:off x="795150" y="1700578"/>
            <a:ext cx="10550894" cy="4895941"/>
          </a:xfrm>
          <a:prstGeom prst="rect">
            <a:avLst/>
          </a:prstGeom>
        </p:spPr>
      </p:pic>
    </p:spTree>
    <p:extLst>
      <p:ext uri="{BB962C8B-B14F-4D97-AF65-F5344CB8AC3E}">
        <p14:creationId xmlns:p14="http://schemas.microsoft.com/office/powerpoint/2010/main" val="2164753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EE6CD6-E458-4A49-8E07-1E61943D6611}"/>
              </a:ext>
            </a:extLst>
          </p:cNvPr>
          <p:cNvSpPr>
            <a:spLocks noGrp="1"/>
          </p:cNvSpPr>
          <p:nvPr>
            <p:ph type="title"/>
          </p:nvPr>
        </p:nvSpPr>
        <p:spPr>
          <a:xfrm>
            <a:off x="1812758" y="1183267"/>
            <a:ext cx="9541042" cy="1325563"/>
          </a:xfrm>
        </p:spPr>
        <p:txBody>
          <a:bodyPr/>
          <a:lstStyle/>
          <a:p>
            <a:r>
              <a:rPr lang="sv-SE"/>
              <a:t>Ordförklaring</a:t>
            </a:r>
          </a:p>
        </p:txBody>
      </p:sp>
      <p:sp>
        <p:nvSpPr>
          <p:cNvPr id="3" name="Platshållare för innehåll 2">
            <a:extLst>
              <a:ext uri="{FF2B5EF4-FFF2-40B4-BE49-F238E27FC236}">
                <a16:creationId xmlns:a16="http://schemas.microsoft.com/office/drawing/2014/main" id="{D61E64A2-35B1-4F80-B91A-5C167D359653}"/>
              </a:ext>
            </a:extLst>
          </p:cNvPr>
          <p:cNvSpPr>
            <a:spLocks noGrp="1"/>
          </p:cNvSpPr>
          <p:nvPr>
            <p:ph idx="1"/>
          </p:nvPr>
        </p:nvSpPr>
        <p:spPr>
          <a:xfrm>
            <a:off x="1812758" y="2309365"/>
            <a:ext cx="8669712" cy="4861504"/>
          </a:xfrm>
        </p:spPr>
        <p:txBody>
          <a:bodyPr/>
          <a:lstStyle/>
          <a:p>
            <a:pPr marL="0" indent="0">
              <a:lnSpc>
                <a:spcPct val="100000"/>
              </a:lnSpc>
              <a:spcAft>
                <a:spcPts val="600"/>
              </a:spcAft>
              <a:buNone/>
            </a:pPr>
            <a:r>
              <a:rPr lang="sv-SE" sz="2800"/>
              <a:t>Självmord och suicid används synonymt. Även begreppet psykologiskt olycksfall kan användas.</a:t>
            </a:r>
          </a:p>
          <a:p>
            <a:pPr marL="0" indent="0">
              <a:lnSpc>
                <a:spcPct val="100000"/>
              </a:lnSpc>
              <a:spcAft>
                <a:spcPts val="600"/>
              </a:spcAft>
              <a:buNone/>
            </a:pPr>
            <a:r>
              <a:rPr lang="sv-SE" sz="2800"/>
              <a:t>Säkra självmord = Inget tvivel om att det är ett självmord. </a:t>
            </a:r>
            <a:endParaRPr lang="sv-SE" sz="2800">
              <a:cs typeface="Arial"/>
            </a:endParaRPr>
          </a:p>
          <a:p>
            <a:pPr marL="0" indent="0">
              <a:lnSpc>
                <a:spcPct val="100000"/>
              </a:lnSpc>
              <a:spcAft>
                <a:spcPts val="600"/>
              </a:spcAft>
              <a:buNone/>
            </a:pPr>
            <a:r>
              <a:rPr lang="sv-SE" sz="2800"/>
              <a:t>Osäkra självmord = Oklart om skada uppkommit genom olycksfall eller om det var en avsiktlig handling.</a:t>
            </a:r>
            <a:endParaRPr lang="sv-SE" sz="2800">
              <a:cs typeface="Arial"/>
            </a:endParaRPr>
          </a:p>
          <a:p>
            <a:pPr marL="0" indent="0">
              <a:buNone/>
            </a:pPr>
            <a:endParaRPr lang="sv-SE"/>
          </a:p>
        </p:txBody>
      </p:sp>
    </p:spTree>
    <p:extLst>
      <p:ext uri="{BB962C8B-B14F-4D97-AF65-F5344CB8AC3E}">
        <p14:creationId xmlns:p14="http://schemas.microsoft.com/office/powerpoint/2010/main" val="3894965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EBCB608-A3C5-47BA-A3DA-CCE0F0BD3E1C}"/>
              </a:ext>
            </a:extLst>
          </p:cNvPr>
          <p:cNvSpPr>
            <a:spLocks noGrp="1"/>
          </p:cNvSpPr>
          <p:nvPr>
            <p:ph type="body" sz="quarter" idx="13"/>
          </p:nvPr>
        </p:nvSpPr>
        <p:spPr>
          <a:xfrm>
            <a:off x="0" y="2153930"/>
            <a:ext cx="12192000" cy="790576"/>
          </a:xfrm>
        </p:spPr>
        <p:txBody>
          <a:bodyPr/>
          <a:lstStyle/>
          <a:p>
            <a:r>
              <a:rPr lang="sv-SE"/>
              <a:t>Mer information på webben</a:t>
            </a:r>
          </a:p>
        </p:txBody>
      </p:sp>
      <p:sp>
        <p:nvSpPr>
          <p:cNvPr id="3" name="Platshållare för text 2">
            <a:extLst>
              <a:ext uri="{FF2B5EF4-FFF2-40B4-BE49-F238E27FC236}">
                <a16:creationId xmlns:a16="http://schemas.microsoft.com/office/drawing/2014/main" id="{35CE8990-711B-4BE8-A986-587025BF5BC7}"/>
              </a:ext>
            </a:extLst>
          </p:cNvPr>
          <p:cNvSpPr>
            <a:spLocks noGrp="1"/>
          </p:cNvSpPr>
          <p:nvPr>
            <p:ph type="body" sz="quarter" idx="14"/>
          </p:nvPr>
        </p:nvSpPr>
        <p:spPr>
          <a:xfrm>
            <a:off x="2443396" y="2944506"/>
            <a:ext cx="8739265" cy="790575"/>
          </a:xfrm>
        </p:spPr>
        <p:txBody>
          <a:bodyPr>
            <a:noAutofit/>
          </a:bodyPr>
          <a:lstStyle/>
          <a:p>
            <a:pPr algn="l"/>
            <a:r>
              <a:rPr lang="sv-SE" sz="3200"/>
              <a:t>regionvarmland.se/suicidprevention</a:t>
            </a:r>
          </a:p>
          <a:p>
            <a:endParaRPr lang="sv-SE" sz="2400"/>
          </a:p>
          <a:p>
            <a:pPr algn="l">
              <a:spcBef>
                <a:spcPts val="0"/>
              </a:spcBef>
            </a:pPr>
            <a:r>
              <a:rPr lang="sv-SE" sz="2400"/>
              <a:t>Här hittar du information om bland annat:</a:t>
            </a:r>
          </a:p>
          <a:p>
            <a:pPr marL="342900" indent="-342900" algn="l">
              <a:buFont typeface="Arial" panose="020B0604020202020204" pitchFamily="34" charset="0"/>
              <a:buChar char="•"/>
            </a:pPr>
            <a:r>
              <a:rPr lang="sv-SE" sz="2400"/>
              <a:t>Länsgemensam strategisk plan Suicidprevention i Värmland</a:t>
            </a:r>
          </a:p>
          <a:p>
            <a:pPr marL="342900" indent="-342900" algn="l">
              <a:buFont typeface="Arial" panose="020B0604020202020204" pitchFamily="34" charset="0"/>
              <a:buChar char="•"/>
            </a:pPr>
            <a:r>
              <a:rPr lang="sv-SE" sz="2400"/>
              <a:t>Regionala nätverket för suicidprevention i Värmland</a:t>
            </a:r>
          </a:p>
          <a:p>
            <a:pPr marL="342900" indent="-342900" algn="l">
              <a:buFont typeface="Arial" panose="020B0604020202020204" pitchFamily="34" charset="0"/>
              <a:buChar char="•"/>
            </a:pPr>
            <a:r>
              <a:rPr lang="sv-SE" sz="2400"/>
              <a:t>Antalet suicid i Värmland de senaste åren</a:t>
            </a:r>
          </a:p>
          <a:p>
            <a:pPr marL="342900" indent="-342900" algn="l">
              <a:buFont typeface="Arial" panose="020B0604020202020204" pitchFamily="34" charset="0"/>
              <a:buChar char="•"/>
            </a:pPr>
            <a:r>
              <a:rPr lang="sv-SE" sz="2400"/>
              <a:t>Satsningar på suicidprevention i Värmland</a:t>
            </a:r>
          </a:p>
        </p:txBody>
      </p:sp>
    </p:spTree>
    <p:extLst>
      <p:ext uri="{BB962C8B-B14F-4D97-AF65-F5344CB8AC3E}">
        <p14:creationId xmlns:p14="http://schemas.microsoft.com/office/powerpoint/2010/main" val="1008354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08E2936-2058-4085-992F-5F23DD4B0919}"/>
              </a:ext>
            </a:extLst>
          </p:cNvPr>
          <p:cNvSpPr>
            <a:spLocks noGrp="1"/>
          </p:cNvSpPr>
          <p:nvPr>
            <p:ph type="body" sz="quarter" idx="10"/>
          </p:nvPr>
        </p:nvSpPr>
        <p:spPr>
          <a:xfrm>
            <a:off x="0" y="3224513"/>
            <a:ext cx="12192000" cy="790576"/>
          </a:xfrm>
        </p:spPr>
        <p:txBody>
          <a:bodyPr/>
          <a:lstStyle/>
          <a:p>
            <a:r>
              <a:rPr lang="sv-SE"/>
              <a:t>#suicidpreventionivärmland</a:t>
            </a:r>
          </a:p>
        </p:txBody>
      </p:sp>
    </p:spTree>
    <p:extLst>
      <p:ext uri="{BB962C8B-B14F-4D97-AF65-F5344CB8AC3E}">
        <p14:creationId xmlns:p14="http://schemas.microsoft.com/office/powerpoint/2010/main" val="300881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4539F93-8CC7-45B7-A7A2-FE15CD5A7D19}"/>
              </a:ext>
            </a:extLst>
          </p:cNvPr>
          <p:cNvSpPr>
            <a:spLocks noGrp="1"/>
          </p:cNvSpPr>
          <p:nvPr>
            <p:ph type="body" sz="quarter" idx="13"/>
          </p:nvPr>
        </p:nvSpPr>
        <p:spPr>
          <a:xfrm>
            <a:off x="0" y="2948666"/>
            <a:ext cx="12192000" cy="790576"/>
          </a:xfrm>
        </p:spPr>
        <p:txBody>
          <a:bodyPr>
            <a:normAutofit/>
          </a:bodyPr>
          <a:lstStyle/>
          <a:p>
            <a:r>
              <a:rPr lang="sv-SE" sz="3600"/>
              <a:t>Självmord</a:t>
            </a:r>
          </a:p>
        </p:txBody>
      </p:sp>
      <p:sp>
        <p:nvSpPr>
          <p:cNvPr id="4" name="textruta 3">
            <a:extLst>
              <a:ext uri="{FF2B5EF4-FFF2-40B4-BE49-F238E27FC236}">
                <a16:creationId xmlns:a16="http://schemas.microsoft.com/office/drawing/2014/main" id="{8AC885E1-44A4-401F-946B-C939742E3D13}"/>
              </a:ext>
            </a:extLst>
          </p:cNvPr>
          <p:cNvSpPr txBox="1"/>
          <p:nvPr/>
        </p:nvSpPr>
        <p:spPr>
          <a:xfrm>
            <a:off x="0" y="6354533"/>
            <a:ext cx="12192000" cy="500682"/>
          </a:xfrm>
          <a:prstGeom prst="rect">
            <a:avLst/>
          </a:prstGeom>
          <a:noFill/>
        </p:spPr>
        <p:txBody>
          <a:bodyPr wrap="square" tIns="108000" rIns="90000" bIns="144000">
            <a:spAutoFit/>
          </a:bodyPr>
          <a:lstStyle/>
          <a:p>
            <a:pPr algn="ctr"/>
            <a:r>
              <a:rPr lang="sv-SE" sz="1600"/>
              <a:t>Suicidprevention i Värmland  </a:t>
            </a:r>
            <a:r>
              <a:rPr lang="sv-SE" sz="1600" b="1"/>
              <a:t>–  </a:t>
            </a:r>
            <a:r>
              <a:rPr lang="sv-SE" sz="1600"/>
              <a:t>Samverkan mellan Region Värmland, länets kommuner och flera andra organisationer</a:t>
            </a:r>
          </a:p>
        </p:txBody>
      </p:sp>
    </p:spTree>
    <p:extLst>
      <p:ext uri="{BB962C8B-B14F-4D97-AF65-F5344CB8AC3E}">
        <p14:creationId xmlns:p14="http://schemas.microsoft.com/office/powerpoint/2010/main" val="143678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C7FA808-3BCB-4193-A475-E9A2B4F13340}"/>
              </a:ext>
            </a:extLst>
          </p:cNvPr>
          <p:cNvSpPr>
            <a:spLocks noGrp="1"/>
          </p:cNvSpPr>
          <p:nvPr>
            <p:ph idx="1"/>
          </p:nvPr>
        </p:nvSpPr>
        <p:spPr>
          <a:xfrm>
            <a:off x="6732103" y="1391479"/>
            <a:ext cx="4848571" cy="4188563"/>
          </a:xfrm>
        </p:spPr>
        <p:txBody>
          <a:bodyPr>
            <a:normAutofit/>
          </a:bodyPr>
          <a:lstStyle/>
          <a:p>
            <a:pPr marL="0" lvl="0" indent="0">
              <a:lnSpc>
                <a:spcPct val="100000"/>
              </a:lnSpc>
              <a:spcAft>
                <a:spcPts val="600"/>
              </a:spcAft>
              <a:buNone/>
              <a:tabLst>
                <a:tab pos="441325" algn="l"/>
                <a:tab pos="808038" algn="l"/>
              </a:tabLst>
            </a:pPr>
            <a:r>
              <a:rPr lang="sv-SE" sz="2800">
                <a:solidFill>
                  <a:srgbClr val="000000"/>
                </a:solidFill>
                <a:latin typeface="Arial" panose="020B0604020202020204" pitchFamily="34" charset="0"/>
                <a:cs typeface="Arial" panose="020B0604020202020204" pitchFamily="34" charset="0"/>
              </a:rPr>
              <a:t>Suicid är ett folkhälsoproblem som kan förhindras och förebyggas.</a:t>
            </a:r>
          </a:p>
          <a:p>
            <a:pPr marL="0" lvl="0" indent="0">
              <a:lnSpc>
                <a:spcPct val="100000"/>
              </a:lnSpc>
              <a:spcAft>
                <a:spcPts val="600"/>
              </a:spcAft>
              <a:buNone/>
              <a:tabLst>
                <a:tab pos="441325" algn="l"/>
                <a:tab pos="808038" algn="l"/>
              </a:tabLst>
            </a:pPr>
            <a:r>
              <a:rPr lang="sv-SE" sz="2800">
                <a:solidFill>
                  <a:srgbClr val="000000"/>
                </a:solidFill>
                <a:latin typeface="Arial" panose="020B0604020202020204" pitchFamily="34" charset="0"/>
                <a:cs typeface="Arial" panose="020B0604020202020204" pitchFamily="34" charset="0"/>
              </a:rPr>
              <a:t>Det är aldrig farligt att fråga eller prata om självmord.</a:t>
            </a:r>
          </a:p>
          <a:p>
            <a:pPr marL="0" indent="0">
              <a:lnSpc>
                <a:spcPct val="100000"/>
              </a:lnSpc>
              <a:spcAft>
                <a:spcPts val="600"/>
              </a:spcAft>
              <a:buNone/>
              <a:tabLst>
                <a:tab pos="441325" algn="l"/>
                <a:tab pos="808038" algn="l"/>
              </a:tabLst>
            </a:pPr>
            <a:r>
              <a:rPr lang="sv-SE" sz="2800">
                <a:solidFill>
                  <a:srgbClr val="000000"/>
                </a:solidFill>
                <a:latin typeface="Arial" panose="020B0604020202020204" pitchFamily="34" charset="0"/>
                <a:cs typeface="Arial" panose="020B0604020202020204" pitchFamily="34" charset="0"/>
              </a:rPr>
              <a:t>Medvetenheten om suicid i det svenska samhället behöver öka.</a:t>
            </a:r>
            <a:endParaRPr lang="sv-SE"/>
          </a:p>
        </p:txBody>
      </p:sp>
      <p:pic>
        <p:nvPicPr>
          <p:cNvPr id="5" name="Bildobjekt 4" descr="En bild som visar text, silhuett&#10;&#10;Automatiskt genererad beskrivning">
            <a:extLst>
              <a:ext uri="{FF2B5EF4-FFF2-40B4-BE49-F238E27FC236}">
                <a16:creationId xmlns:a16="http://schemas.microsoft.com/office/drawing/2014/main" id="{681A15D7-CCD2-4248-BD44-64A19298F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3" y="1109470"/>
            <a:ext cx="6051733" cy="4639060"/>
          </a:xfrm>
          <a:prstGeom prst="rect">
            <a:avLst/>
          </a:prstGeom>
        </p:spPr>
      </p:pic>
    </p:spTree>
    <p:extLst>
      <p:ext uri="{BB962C8B-B14F-4D97-AF65-F5344CB8AC3E}">
        <p14:creationId xmlns:p14="http://schemas.microsoft.com/office/powerpoint/2010/main" val="184699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5AEEF5-9FE8-4C15-BD4F-07280D972EDB}"/>
              </a:ext>
            </a:extLst>
          </p:cNvPr>
          <p:cNvSpPr>
            <a:spLocks noGrp="1"/>
          </p:cNvSpPr>
          <p:nvPr>
            <p:ph type="title"/>
          </p:nvPr>
        </p:nvSpPr>
        <p:spPr>
          <a:xfrm>
            <a:off x="1762539" y="1186829"/>
            <a:ext cx="9591261" cy="1325563"/>
          </a:xfrm>
        </p:spPr>
        <p:txBody>
          <a:bodyPr/>
          <a:lstStyle/>
          <a:p>
            <a:r>
              <a:rPr lang="sv-SE"/>
              <a:t>Så vanligt är självmord</a:t>
            </a:r>
          </a:p>
        </p:txBody>
      </p:sp>
      <p:sp>
        <p:nvSpPr>
          <p:cNvPr id="3" name="Platshållare för innehåll 2">
            <a:extLst>
              <a:ext uri="{FF2B5EF4-FFF2-40B4-BE49-F238E27FC236}">
                <a16:creationId xmlns:a16="http://schemas.microsoft.com/office/drawing/2014/main" id="{53F0F685-CB8A-419D-A280-9E149F50C4CF}"/>
              </a:ext>
            </a:extLst>
          </p:cNvPr>
          <p:cNvSpPr>
            <a:spLocks noGrp="1"/>
          </p:cNvSpPr>
          <p:nvPr>
            <p:ph idx="1"/>
          </p:nvPr>
        </p:nvSpPr>
        <p:spPr>
          <a:xfrm>
            <a:off x="1762538" y="2358883"/>
            <a:ext cx="8666923" cy="4083119"/>
          </a:xfrm>
        </p:spPr>
        <p:txBody>
          <a:bodyPr/>
          <a:lstStyle/>
          <a:p>
            <a:pPr marL="0" indent="0">
              <a:spcAft>
                <a:spcPts val="1200"/>
              </a:spcAft>
              <a:buNone/>
            </a:pPr>
            <a:r>
              <a:rPr lang="sv-SE" sz="2800">
                <a:solidFill>
                  <a:srgbClr val="000000"/>
                </a:solidFill>
              </a:rPr>
              <a:t>Det är vanligare med självmord hos män än hos kvinnor.</a:t>
            </a:r>
          </a:p>
          <a:p>
            <a:pPr marL="0" indent="0">
              <a:spcAft>
                <a:spcPts val="1200"/>
              </a:spcAft>
              <a:buNone/>
            </a:pPr>
            <a:r>
              <a:rPr lang="sv-SE" sz="2800">
                <a:solidFill>
                  <a:srgbClr val="000000"/>
                </a:solidFill>
              </a:rPr>
              <a:t>Suicid är den vanligaste dödsorsaken bland män i åldersgruppen 15–44 år och den näst vanligaste för kvinnor i samma åldersgrupp.</a:t>
            </a:r>
          </a:p>
          <a:p>
            <a:pPr marL="0" indent="0">
              <a:spcAft>
                <a:spcPts val="1200"/>
              </a:spcAft>
              <a:buNone/>
            </a:pPr>
            <a:r>
              <a:rPr lang="sv-SE" sz="2800">
                <a:solidFill>
                  <a:srgbClr val="000000"/>
                </a:solidFill>
              </a:rPr>
              <a:t>I Värmland sker i genomsnitt 43 suicid varje år.</a:t>
            </a:r>
          </a:p>
          <a:p>
            <a:pPr marL="0" indent="0">
              <a:buNone/>
            </a:pPr>
            <a:endParaRPr lang="sv-SE"/>
          </a:p>
        </p:txBody>
      </p:sp>
    </p:spTree>
    <p:extLst>
      <p:ext uri="{BB962C8B-B14F-4D97-AF65-F5344CB8AC3E}">
        <p14:creationId xmlns:p14="http://schemas.microsoft.com/office/powerpoint/2010/main" val="423626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tshållare för innehåll 3">
            <a:extLst>
              <a:ext uri="{FF2B5EF4-FFF2-40B4-BE49-F238E27FC236}">
                <a16:creationId xmlns:a16="http://schemas.microsoft.com/office/drawing/2014/main" id="{B2D8734D-0620-45B3-BF43-A9913218DF36}"/>
              </a:ext>
            </a:extLst>
          </p:cNvPr>
          <p:cNvGraphicFramePr>
            <a:graphicFrameLocks/>
          </p:cNvGraphicFramePr>
          <p:nvPr>
            <p:extLst>
              <p:ext uri="{D42A27DB-BD31-4B8C-83A1-F6EECF244321}">
                <p14:modId xmlns:p14="http://schemas.microsoft.com/office/powerpoint/2010/main" val="3630147849"/>
              </p:ext>
            </p:extLst>
          </p:nvPr>
        </p:nvGraphicFramePr>
        <p:xfrm>
          <a:off x="0" y="0"/>
          <a:ext cx="12192000" cy="648051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a:extLst>
              <a:ext uri="{FF2B5EF4-FFF2-40B4-BE49-F238E27FC236}">
                <a16:creationId xmlns:a16="http://schemas.microsoft.com/office/drawing/2014/main" id="{D8E3535F-9407-49C9-A09B-3B5E82317308}"/>
              </a:ext>
            </a:extLst>
          </p:cNvPr>
          <p:cNvSpPr txBox="1"/>
          <p:nvPr/>
        </p:nvSpPr>
        <p:spPr>
          <a:xfrm>
            <a:off x="133246" y="6480514"/>
            <a:ext cx="3074783" cy="253916"/>
          </a:xfrm>
          <a:prstGeom prst="rect">
            <a:avLst/>
          </a:prstGeom>
          <a:noFill/>
        </p:spPr>
        <p:txBody>
          <a:bodyPr wrap="square" rtlCol="0">
            <a:spAutoFit/>
          </a:bodyPr>
          <a:lstStyle/>
          <a:p>
            <a:pPr defTabSz="685800">
              <a:defRPr/>
            </a:pPr>
            <a:r>
              <a:rPr lang="sv-SE" sz="1050" i="1">
                <a:solidFill>
                  <a:srgbClr val="000000"/>
                </a:solidFill>
                <a:latin typeface="Arial"/>
              </a:rPr>
              <a:t>Källa: Socialstyrelsen.se, dödsorsaksregistret</a:t>
            </a:r>
          </a:p>
        </p:txBody>
      </p:sp>
    </p:spTree>
    <p:extLst>
      <p:ext uri="{BB962C8B-B14F-4D97-AF65-F5344CB8AC3E}">
        <p14:creationId xmlns:p14="http://schemas.microsoft.com/office/powerpoint/2010/main" val="241822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913F47-3566-48C2-8F4D-EBABAA07FE04}"/>
              </a:ext>
            </a:extLst>
          </p:cNvPr>
          <p:cNvSpPr>
            <a:spLocks noGrp="1"/>
          </p:cNvSpPr>
          <p:nvPr>
            <p:ph type="title"/>
          </p:nvPr>
        </p:nvSpPr>
        <p:spPr>
          <a:xfrm>
            <a:off x="1775791" y="1186760"/>
            <a:ext cx="8641384" cy="1325563"/>
          </a:xfrm>
        </p:spPr>
        <p:txBody>
          <a:bodyPr/>
          <a:lstStyle/>
          <a:p>
            <a:r>
              <a:rPr lang="sv-SE"/>
              <a:t>Suicidmetoder</a:t>
            </a:r>
          </a:p>
        </p:txBody>
      </p:sp>
      <p:sp>
        <p:nvSpPr>
          <p:cNvPr id="3" name="Platshållare för innehåll 2">
            <a:extLst>
              <a:ext uri="{FF2B5EF4-FFF2-40B4-BE49-F238E27FC236}">
                <a16:creationId xmlns:a16="http://schemas.microsoft.com/office/drawing/2014/main" id="{44FEFA3A-518D-4857-9B19-64F695BA1B56}"/>
              </a:ext>
            </a:extLst>
          </p:cNvPr>
          <p:cNvSpPr>
            <a:spLocks noGrp="1"/>
          </p:cNvSpPr>
          <p:nvPr>
            <p:ph idx="1"/>
          </p:nvPr>
        </p:nvSpPr>
        <p:spPr>
          <a:xfrm>
            <a:off x="1775791" y="2358891"/>
            <a:ext cx="8641384" cy="3500024"/>
          </a:xfrm>
        </p:spPr>
        <p:txBody>
          <a:bodyPr/>
          <a:lstStyle/>
          <a:p>
            <a:pPr marL="0" indent="0">
              <a:spcAft>
                <a:spcPts val="1200"/>
              </a:spcAft>
              <a:buNone/>
            </a:pPr>
            <a:r>
              <a:rPr lang="sv-SE" sz="2800"/>
              <a:t>Cirka två tredjedelar av dem som tar livet av sig i Sverige gör det genom förgiftning eller hängning. </a:t>
            </a:r>
          </a:p>
          <a:p>
            <a:pPr marL="0" indent="0">
              <a:spcAft>
                <a:spcPts val="1200"/>
              </a:spcAft>
              <a:buNone/>
            </a:pPr>
            <a:r>
              <a:rPr lang="sv-SE" sz="2800"/>
              <a:t>Bland kvinnor är förgiftning vanligast och bland män är hängning den vanligaste metoden.</a:t>
            </a:r>
          </a:p>
          <a:p>
            <a:pPr marL="0" indent="0">
              <a:buNone/>
            </a:pPr>
            <a:endParaRPr lang="sv-SE"/>
          </a:p>
        </p:txBody>
      </p:sp>
    </p:spTree>
    <p:extLst>
      <p:ext uri="{BB962C8B-B14F-4D97-AF65-F5344CB8AC3E}">
        <p14:creationId xmlns:p14="http://schemas.microsoft.com/office/powerpoint/2010/main" val="3035448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8AEE64-8E96-4510-B30B-4264EE0518F2}"/>
              </a:ext>
            </a:extLst>
          </p:cNvPr>
          <p:cNvSpPr>
            <a:spLocks noGrp="1"/>
          </p:cNvSpPr>
          <p:nvPr>
            <p:ph type="title"/>
          </p:nvPr>
        </p:nvSpPr>
        <p:spPr>
          <a:xfrm>
            <a:off x="1775790" y="1398794"/>
            <a:ext cx="8641385" cy="893830"/>
          </a:xfrm>
        </p:spPr>
        <p:txBody>
          <a:bodyPr/>
          <a:lstStyle/>
          <a:p>
            <a:r>
              <a:rPr lang="sv-SE"/>
              <a:t>Riskfaktorer</a:t>
            </a:r>
          </a:p>
        </p:txBody>
      </p:sp>
      <p:sp>
        <p:nvSpPr>
          <p:cNvPr id="3" name="Platshållare för innehåll 2">
            <a:extLst>
              <a:ext uri="{FF2B5EF4-FFF2-40B4-BE49-F238E27FC236}">
                <a16:creationId xmlns:a16="http://schemas.microsoft.com/office/drawing/2014/main" id="{41A2318D-F867-4EBD-B1D1-204F29954D54}"/>
              </a:ext>
            </a:extLst>
          </p:cNvPr>
          <p:cNvSpPr>
            <a:spLocks noGrp="1"/>
          </p:cNvSpPr>
          <p:nvPr>
            <p:ph sz="half" idx="1"/>
          </p:nvPr>
        </p:nvSpPr>
        <p:spPr>
          <a:xfrm>
            <a:off x="1775790" y="2355709"/>
            <a:ext cx="4244009" cy="3753540"/>
          </a:xfrm>
        </p:spPr>
        <p:txBody>
          <a:bodyPr>
            <a:normAutofit fontScale="85000" lnSpcReduction="10000"/>
          </a:bodyPr>
          <a:lstStyle/>
          <a:p>
            <a:pPr marL="0" indent="0">
              <a:lnSpc>
                <a:spcPct val="110000"/>
              </a:lnSpc>
              <a:spcAft>
                <a:spcPts val="600"/>
              </a:spcAft>
              <a:buNone/>
            </a:pPr>
            <a:r>
              <a:rPr lang="sv-SE" sz="2800">
                <a:cs typeface="Arial"/>
              </a:rPr>
              <a:t>Manligt kön</a:t>
            </a:r>
            <a:endParaRPr lang="sv-SE" sz="2800"/>
          </a:p>
          <a:p>
            <a:pPr marL="0" indent="0">
              <a:lnSpc>
                <a:spcPct val="110000"/>
              </a:lnSpc>
              <a:spcAft>
                <a:spcPts val="600"/>
              </a:spcAft>
              <a:buNone/>
            </a:pPr>
            <a:r>
              <a:rPr lang="sv-SE" sz="2800">
                <a:cs typeface="Arial"/>
              </a:rPr>
              <a:t>Psykisk sjukdom</a:t>
            </a:r>
            <a:endParaRPr lang="sv-SE" sz="2800"/>
          </a:p>
          <a:p>
            <a:pPr marL="0" indent="0">
              <a:lnSpc>
                <a:spcPct val="110000"/>
              </a:lnSpc>
              <a:spcAft>
                <a:spcPts val="600"/>
              </a:spcAft>
              <a:buNone/>
            </a:pPr>
            <a:r>
              <a:rPr lang="sv-SE" sz="2800">
                <a:cs typeface="Arial"/>
              </a:rPr>
              <a:t>Tidigare självmordsförsök</a:t>
            </a:r>
            <a:endParaRPr lang="sv-SE" sz="2800"/>
          </a:p>
          <a:p>
            <a:pPr marL="0" indent="0">
              <a:lnSpc>
                <a:spcPct val="110000"/>
              </a:lnSpc>
              <a:spcAft>
                <a:spcPts val="600"/>
              </a:spcAft>
              <a:buNone/>
            </a:pPr>
            <a:r>
              <a:rPr lang="sv-SE" sz="2800">
                <a:cs typeface="Arial"/>
              </a:rPr>
              <a:t>Riskbruk och missbruk</a:t>
            </a:r>
            <a:endParaRPr lang="sv-SE" sz="2800"/>
          </a:p>
          <a:p>
            <a:pPr marL="0" indent="0">
              <a:lnSpc>
                <a:spcPct val="110000"/>
              </a:lnSpc>
              <a:spcAft>
                <a:spcPts val="600"/>
              </a:spcAft>
              <a:buNone/>
            </a:pPr>
            <a:r>
              <a:rPr lang="sv-SE" sz="2800">
                <a:cs typeface="Arial"/>
              </a:rPr>
              <a:t>Högre ålder</a:t>
            </a:r>
            <a:endParaRPr lang="sv-SE" sz="2800"/>
          </a:p>
          <a:p>
            <a:pPr marL="0" indent="0">
              <a:lnSpc>
                <a:spcPct val="110000"/>
              </a:lnSpc>
              <a:spcAft>
                <a:spcPts val="600"/>
              </a:spcAft>
              <a:buNone/>
            </a:pPr>
            <a:r>
              <a:rPr lang="sv-SE" sz="2800">
                <a:cs typeface="Arial"/>
              </a:rPr>
              <a:t>Personlighetsdrag som lättkränkthet och impulsivitet</a:t>
            </a:r>
            <a:endParaRPr lang="sv-SE" sz="2800"/>
          </a:p>
          <a:p>
            <a:endParaRPr lang="sv-SE"/>
          </a:p>
        </p:txBody>
      </p:sp>
      <p:sp>
        <p:nvSpPr>
          <p:cNvPr id="4" name="Platshållare för innehåll 3">
            <a:extLst>
              <a:ext uri="{FF2B5EF4-FFF2-40B4-BE49-F238E27FC236}">
                <a16:creationId xmlns:a16="http://schemas.microsoft.com/office/drawing/2014/main" id="{A9A68774-FFB4-4312-9130-AD9EAEEDE7EF}"/>
              </a:ext>
            </a:extLst>
          </p:cNvPr>
          <p:cNvSpPr>
            <a:spLocks noGrp="1"/>
          </p:cNvSpPr>
          <p:nvPr>
            <p:ph sz="half" idx="2"/>
          </p:nvPr>
        </p:nvSpPr>
        <p:spPr>
          <a:xfrm>
            <a:off x="6344476" y="2355712"/>
            <a:ext cx="4244009" cy="3753540"/>
          </a:xfrm>
        </p:spPr>
        <p:txBody>
          <a:bodyPr>
            <a:normAutofit fontScale="85000" lnSpcReduction="10000"/>
          </a:bodyPr>
          <a:lstStyle/>
          <a:p>
            <a:pPr marL="0" indent="0">
              <a:lnSpc>
                <a:spcPct val="110000"/>
              </a:lnSpc>
              <a:spcAft>
                <a:spcPts val="600"/>
              </a:spcAft>
              <a:buNone/>
            </a:pPr>
            <a:r>
              <a:rPr lang="sv-SE" sz="2800">
                <a:cs typeface="Arial"/>
              </a:rPr>
              <a:t>Erfarenhet av våld</a:t>
            </a:r>
          </a:p>
          <a:p>
            <a:pPr marL="0" indent="0">
              <a:lnSpc>
                <a:spcPct val="110000"/>
              </a:lnSpc>
              <a:spcAft>
                <a:spcPts val="600"/>
              </a:spcAft>
              <a:buNone/>
            </a:pPr>
            <a:r>
              <a:rPr lang="sv-SE" sz="2800">
                <a:cs typeface="Arial"/>
              </a:rPr>
              <a:t>Ensamhet</a:t>
            </a:r>
          </a:p>
          <a:p>
            <a:pPr marL="0" indent="0">
              <a:lnSpc>
                <a:spcPct val="110000"/>
              </a:lnSpc>
              <a:spcAft>
                <a:spcPts val="600"/>
              </a:spcAft>
              <a:buNone/>
            </a:pPr>
            <a:r>
              <a:rPr lang="sv-SE" sz="2800">
                <a:cs typeface="Arial"/>
              </a:rPr>
              <a:t>HBTQI-identitet </a:t>
            </a:r>
          </a:p>
          <a:p>
            <a:pPr marL="0" indent="0">
              <a:lnSpc>
                <a:spcPct val="110000"/>
              </a:lnSpc>
              <a:spcAft>
                <a:spcPts val="600"/>
              </a:spcAft>
              <a:buNone/>
            </a:pPr>
            <a:r>
              <a:rPr lang="sv-SE" sz="2800">
                <a:cs typeface="Arial"/>
              </a:rPr>
              <a:t>Multisjuk eller svår kroppslig sjukdom</a:t>
            </a:r>
          </a:p>
          <a:p>
            <a:pPr marL="0" indent="0">
              <a:lnSpc>
                <a:spcPct val="110000"/>
              </a:lnSpc>
              <a:spcAft>
                <a:spcPts val="600"/>
              </a:spcAft>
              <a:buNone/>
            </a:pPr>
            <a:r>
              <a:rPr lang="sv-SE" sz="2800">
                <a:cs typeface="Arial"/>
              </a:rPr>
              <a:t>Större livsomställningar</a:t>
            </a:r>
          </a:p>
          <a:p>
            <a:pPr marL="0" indent="0">
              <a:lnSpc>
                <a:spcPct val="110000"/>
              </a:lnSpc>
              <a:spcAft>
                <a:spcPts val="600"/>
              </a:spcAft>
              <a:buNone/>
            </a:pPr>
            <a:r>
              <a:rPr lang="sv-SE" sz="2800">
                <a:cs typeface="Arial"/>
              </a:rPr>
              <a:t>Förluster av olika slag</a:t>
            </a:r>
          </a:p>
          <a:p>
            <a:endParaRPr lang="sv-SE"/>
          </a:p>
        </p:txBody>
      </p:sp>
    </p:spTree>
    <p:extLst>
      <p:ext uri="{BB962C8B-B14F-4D97-AF65-F5344CB8AC3E}">
        <p14:creationId xmlns:p14="http://schemas.microsoft.com/office/powerpoint/2010/main" val="114256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BBC15DC-23C2-4F2E-A2B5-D976D5E2A0C4}"/>
              </a:ext>
            </a:extLst>
          </p:cNvPr>
          <p:cNvSpPr>
            <a:spLocks noGrp="1"/>
          </p:cNvSpPr>
          <p:nvPr>
            <p:ph type="body" sz="quarter" idx="13"/>
          </p:nvPr>
        </p:nvSpPr>
        <p:spPr>
          <a:xfrm>
            <a:off x="0" y="1642292"/>
            <a:ext cx="12192000" cy="790576"/>
          </a:xfrm>
        </p:spPr>
        <p:txBody>
          <a:bodyPr>
            <a:noAutofit/>
          </a:bodyPr>
          <a:lstStyle/>
          <a:p>
            <a:r>
              <a:rPr lang="sv-SE" sz="3600"/>
              <a:t>Regionalt nätverk för </a:t>
            </a:r>
          </a:p>
          <a:p>
            <a:r>
              <a:rPr lang="sv-SE" sz="3600"/>
              <a:t>suicidprevention i Värmland</a:t>
            </a:r>
          </a:p>
        </p:txBody>
      </p:sp>
      <p:sp>
        <p:nvSpPr>
          <p:cNvPr id="4" name="textruta 3">
            <a:extLst>
              <a:ext uri="{FF2B5EF4-FFF2-40B4-BE49-F238E27FC236}">
                <a16:creationId xmlns:a16="http://schemas.microsoft.com/office/drawing/2014/main" id="{9AF66D85-8614-4EE2-92BF-36E27CD5F97E}"/>
              </a:ext>
            </a:extLst>
          </p:cNvPr>
          <p:cNvSpPr txBox="1"/>
          <p:nvPr/>
        </p:nvSpPr>
        <p:spPr>
          <a:xfrm>
            <a:off x="0" y="6354533"/>
            <a:ext cx="12192000" cy="500682"/>
          </a:xfrm>
          <a:prstGeom prst="rect">
            <a:avLst/>
          </a:prstGeom>
          <a:noFill/>
        </p:spPr>
        <p:txBody>
          <a:bodyPr wrap="square" tIns="108000" rIns="90000" bIns="144000">
            <a:spAutoFit/>
          </a:bodyPr>
          <a:lstStyle/>
          <a:p>
            <a:pPr algn="ctr"/>
            <a:r>
              <a:rPr lang="sv-SE" sz="1600"/>
              <a:t>Suicidprevention i Värmland  </a:t>
            </a:r>
            <a:r>
              <a:rPr lang="sv-SE" sz="1600" b="1"/>
              <a:t>–  </a:t>
            </a:r>
            <a:r>
              <a:rPr lang="sv-SE" sz="1600"/>
              <a:t>Samverkan mellan Region Värmland, länets kommuner och flera andra organisationer</a:t>
            </a:r>
          </a:p>
        </p:txBody>
      </p:sp>
      <p:pic>
        <p:nvPicPr>
          <p:cNvPr id="5" name="Bildobjekt 4" descr="En bild som visar text, leksak&#10;&#10;Automatiskt genererad beskrivning">
            <a:extLst>
              <a:ext uri="{FF2B5EF4-FFF2-40B4-BE49-F238E27FC236}">
                <a16:creationId xmlns:a16="http://schemas.microsoft.com/office/drawing/2014/main" id="{6FCA9001-3D1F-4485-9BAE-9C0ACD2FF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68" y="3843738"/>
            <a:ext cx="10923638" cy="2450649"/>
          </a:xfrm>
          <a:prstGeom prst="rect">
            <a:avLst/>
          </a:prstGeom>
          <a:noFill/>
        </p:spPr>
      </p:pic>
    </p:spTree>
    <p:extLst>
      <p:ext uri="{BB962C8B-B14F-4D97-AF65-F5344CB8AC3E}">
        <p14:creationId xmlns:p14="http://schemas.microsoft.com/office/powerpoint/2010/main" val="3862765971"/>
      </p:ext>
    </p:extLst>
  </p:cSld>
  <p:clrMapOvr>
    <a:masterClrMapping/>
  </p:clrMapOvr>
</p:sld>
</file>

<file path=ppt/theme/theme1.xml><?xml version="1.0" encoding="utf-8"?>
<a:theme xmlns:a="http://schemas.openxmlformats.org/drawingml/2006/main" name="Suicidprevention Värmland">
  <a:themeElements>
    <a:clrScheme name="RV fä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icidprevention" id="{31B429F2-118F-D74D-B317-0F7ACD142721}" vid="{13DE3E67-65D7-044B-B1FB-620DAFFE468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04A7F305B08A4B9AA679E396C95C6A" ma:contentTypeVersion="13" ma:contentTypeDescription="Create a new document." ma:contentTypeScope="" ma:versionID="d344b0965e6a7cdf279d34f78785a33c">
  <xsd:schema xmlns:xsd="http://www.w3.org/2001/XMLSchema" xmlns:xs="http://www.w3.org/2001/XMLSchema" xmlns:p="http://schemas.microsoft.com/office/2006/metadata/properties" xmlns:ns2="633971e3-9e36-4519-adc6-1a9cde84cdd5" xmlns:ns3="ec650a5c-4e06-4cc1-9901-2ca39ae83199" targetNamespace="http://schemas.microsoft.com/office/2006/metadata/properties" ma:root="true" ma:fieldsID="e7d78a50e6f17b639ca822ce6d5d79f3" ns2:_="" ns3:_="">
    <xsd:import namespace="633971e3-9e36-4519-adc6-1a9cde84cdd5"/>
    <xsd:import namespace="ec650a5c-4e06-4cc1-9901-2ca39ae831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3971e3-9e36-4519-adc6-1a9cde84cd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650a5c-4e06-4cc1-9901-2ca39ae8319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CF0416-D183-45DC-812D-B99E0E655F77}">
  <ds:schemaRefs>
    <ds:schemaRef ds:uri="http://schemas.microsoft.com/sharepoint/v3/contenttype/forms"/>
  </ds:schemaRefs>
</ds:datastoreItem>
</file>

<file path=customXml/itemProps2.xml><?xml version="1.0" encoding="utf-8"?>
<ds:datastoreItem xmlns:ds="http://schemas.openxmlformats.org/officeDocument/2006/customXml" ds:itemID="{0850493D-7273-48DA-BF3A-4416B7D6F0B2}">
  <ds:schemaRefs>
    <ds:schemaRef ds:uri="633971e3-9e36-4519-adc6-1a9cde84cdd5"/>
    <ds:schemaRef ds:uri="http://schemas.microsoft.com/office/infopath/2007/PartnerControls"/>
    <ds:schemaRef ds:uri="http://purl.org/dc/elements/1.1/"/>
    <ds:schemaRef ds:uri="http://purl.org/dc/dcmitype/"/>
    <ds:schemaRef ds:uri="http://schemas.microsoft.com/office/2006/metadata/properties"/>
    <ds:schemaRef ds:uri="http://purl.org/dc/terms/"/>
    <ds:schemaRef ds:uri="ec650a5c-4e06-4cc1-9901-2ca39ae83199"/>
    <ds:schemaRef ds:uri="http://schemas.microsoft.com/office/2006/documentManagement/typ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70816A6A-3BF9-4913-94A4-0DDDFC995C02}">
  <ds:schemaRefs>
    <ds:schemaRef ds:uri="633971e3-9e36-4519-adc6-1a9cde84cdd5"/>
    <ds:schemaRef ds:uri="ec650a5c-4e06-4cc1-9901-2ca39ae831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Suicidprevention MALL</Template>
  <TotalTime>0</TotalTime>
  <Words>1375</Words>
  <Application>Microsoft Office PowerPoint</Application>
  <PresentationFormat>Bredbild</PresentationFormat>
  <Paragraphs>201</Paragraphs>
  <Slides>21</Slides>
  <Notes>16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Arial</vt:lpstr>
      <vt:lpstr>Calibri</vt:lpstr>
      <vt:lpstr>Calibri Light</vt:lpstr>
      <vt:lpstr>Open Sans</vt:lpstr>
      <vt:lpstr>Tahoma</vt:lpstr>
      <vt:lpstr>Times New Roman</vt:lpstr>
      <vt:lpstr>Suicidprevention Värmland</vt:lpstr>
      <vt:lpstr>Office-tema</vt:lpstr>
      <vt:lpstr>PowerPoint-presentation</vt:lpstr>
      <vt:lpstr>Ordförklaring</vt:lpstr>
      <vt:lpstr>PowerPoint-presentation</vt:lpstr>
      <vt:lpstr>PowerPoint-presentation</vt:lpstr>
      <vt:lpstr>Så vanligt är självmord</vt:lpstr>
      <vt:lpstr>PowerPoint-presentation</vt:lpstr>
      <vt:lpstr>Suicidmetoder</vt:lpstr>
      <vt:lpstr>Riskfaktorer</vt:lpstr>
      <vt:lpstr>PowerPoint-presentation</vt:lpstr>
      <vt:lpstr>PowerPoint-presentation</vt:lpstr>
      <vt:lpstr>PowerPoint-presentation</vt:lpstr>
      <vt:lpstr>Grupper för suicidprevention i Värmland</vt:lpstr>
      <vt:lpstr>PowerPoint-presentation</vt:lpstr>
      <vt:lpstr>PowerPoint-presentation</vt:lpstr>
      <vt:lpstr>PowerPoint-presentation</vt:lpstr>
      <vt:lpstr>Mål för det suicidpreventiva arbetet i Värmland</vt:lpstr>
      <vt:lpstr>Gemensamt mål: God och jämlik hälsa</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Elisabeth Petersson</dc:creator>
  <cp:lastModifiedBy>Elisabeth Petersson</cp:lastModifiedBy>
  <cp:revision>2</cp:revision>
  <dcterms:created xsi:type="dcterms:W3CDTF">2022-05-31T05:16:59Z</dcterms:created>
  <dcterms:modified xsi:type="dcterms:W3CDTF">2022-06-02T10:43:48Z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0x010100C404A7F305B08A4B9AA679E396C95C6A</vt:lpwstr>
  </property>
</Properties>
</file>