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7.xml" ContentType="application/vnd.openxmlformats-officedocument.themeOverride+xml"/>
  <Override PartName="/ppt/notesSlides/notesSlide6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9.xml" ContentType="application/vnd.openxmlformats-officedocument.themeOverride+xml"/>
  <Override PartName="/ppt/notesSlides/notesSlide7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2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3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4.xml" ContentType="application/vnd.openxmlformats-officedocument.themeOverr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5.xml" ContentType="application/vnd.openxmlformats-officedocument.themeOverr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6.xml" ContentType="application/vnd.openxmlformats-officedocument.themeOverr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7.xml" ContentType="application/vnd.openxmlformats-officedocument.themeOverr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8.xml" ContentType="application/vnd.openxmlformats-officedocument.themeOverr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19.xml" ContentType="application/vnd.openxmlformats-officedocument.themeOverr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20.xml" ContentType="application/vnd.openxmlformats-officedocument.themeOverr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21.xml" ContentType="application/vnd.openxmlformats-officedocument.themeOverr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22.xml" ContentType="application/vnd.openxmlformats-officedocument.themeOverr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theme/themeOverride23.xml" ContentType="application/vnd.openxmlformats-officedocument.themeOverr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theme/themeOverride24.xml" ContentType="application/vnd.openxmlformats-officedocument.themeOverride+xml"/>
  <Override PartName="/ppt/notesSlides/notesSlide8.xml" ContentType="application/vnd.openxmlformats-officedocument.presentationml.notesSl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theme/themeOverride25.xml" ContentType="application/vnd.openxmlformats-officedocument.themeOverr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theme/themeOverride26.xml" ContentType="application/vnd.openxmlformats-officedocument.themeOverr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theme/themeOverride27.xml" ContentType="application/vnd.openxmlformats-officedocument.themeOverride+xml"/>
  <Override PartName="/ppt/notesSlides/notesSlide11.xml" ContentType="application/vnd.openxmlformats-officedocument.presentationml.notesSl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theme/themeOverride28.xml" ContentType="application/vnd.openxmlformats-officedocument.themeOverride+xml"/>
  <Override PartName="/ppt/notesSlides/notesSlide12.xml" ContentType="application/vnd.openxmlformats-officedocument.presentationml.notesSlid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theme/themeOverride29.xml" ContentType="application/vnd.openxmlformats-officedocument.themeOverrid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theme/themeOverride30.xml" ContentType="application/vnd.openxmlformats-officedocument.themeOverr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theme/themeOverride31.xml" ContentType="application/vnd.openxmlformats-officedocument.themeOverrid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theme/themeOverride32.xml" ContentType="application/vnd.openxmlformats-officedocument.themeOverrid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theme/themeOverride33.xml" ContentType="application/vnd.openxmlformats-officedocument.themeOverrid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theme/themeOverride34.xml" ContentType="application/vnd.openxmlformats-officedocument.themeOverrid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theme/themeOverride35.xml" ContentType="application/vnd.openxmlformats-officedocument.themeOverrid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theme/themeOverride36.xml" ContentType="application/vnd.openxmlformats-officedocument.themeOverr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72" r:id="rId5"/>
    <p:sldMasterId id="2147483684" r:id="rId6"/>
  </p:sldMasterIdLst>
  <p:notesMasterIdLst>
    <p:notesMasterId r:id="rId45"/>
  </p:notesMasterIdLst>
  <p:sldIdLst>
    <p:sldId id="256" r:id="rId7"/>
    <p:sldId id="319" r:id="rId8"/>
    <p:sldId id="323" r:id="rId9"/>
    <p:sldId id="321" r:id="rId10"/>
    <p:sldId id="423" r:id="rId11"/>
    <p:sldId id="313" r:id="rId12"/>
    <p:sldId id="407" r:id="rId13"/>
    <p:sldId id="421" r:id="rId14"/>
    <p:sldId id="408" r:id="rId15"/>
    <p:sldId id="410" r:id="rId16"/>
    <p:sldId id="409" r:id="rId17"/>
    <p:sldId id="379" r:id="rId18"/>
    <p:sldId id="315" r:id="rId19"/>
    <p:sldId id="411" r:id="rId20"/>
    <p:sldId id="412" r:id="rId21"/>
    <p:sldId id="422" r:id="rId22"/>
    <p:sldId id="383" r:id="rId23"/>
    <p:sldId id="316" r:id="rId24"/>
    <p:sldId id="413" r:id="rId25"/>
    <p:sldId id="414" r:id="rId26"/>
    <p:sldId id="415" r:id="rId27"/>
    <p:sldId id="416" r:id="rId28"/>
    <p:sldId id="318" r:id="rId29"/>
    <p:sldId id="417" r:id="rId30"/>
    <p:sldId id="317" r:id="rId31"/>
    <p:sldId id="394" r:id="rId32"/>
    <p:sldId id="395" r:id="rId33"/>
    <p:sldId id="396" r:id="rId34"/>
    <p:sldId id="391" r:id="rId35"/>
    <p:sldId id="418" r:id="rId36"/>
    <p:sldId id="419" r:id="rId37"/>
    <p:sldId id="314" r:id="rId38"/>
    <p:sldId id="420" r:id="rId39"/>
    <p:sldId id="322" r:id="rId40"/>
    <p:sldId id="369" r:id="rId41"/>
    <p:sldId id="311" r:id="rId42"/>
    <p:sldId id="312" r:id="rId43"/>
    <p:sldId id="327" r:id="rId4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89C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C97A09-F7DC-4A93-A57A-A51E4ABD0775}" v="16" dt="2024-03-11T14:00:26.54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llanmörkt format 2 - Dekorfärg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53" autoAdjust="0"/>
    <p:restoredTop sz="94660"/>
  </p:normalViewPr>
  <p:slideViewPr>
    <p:cSldViewPr snapToGrid="0">
      <p:cViewPr varScale="1">
        <p:scale>
          <a:sx n="76" d="100"/>
          <a:sy n="76" d="100"/>
        </p:scale>
        <p:origin x="806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theme" Target="theme/theme1.xml"/><Relationship Id="rId8" Type="http://schemas.openxmlformats.org/officeDocument/2006/relationships/slide" Target="slides/slide2.xml"/><Relationship Id="rId3" Type="http://schemas.openxmlformats.org/officeDocument/2006/relationships/customXml" Target="../customXml/item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presProps" Target="presProps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oleObject" Target="https://liv-my.sharepoint.com/personal/cecilia_nyberg_regionvarmland_se/Documents/Elevers%20drogvanor/Elevers%20drogvanor%202023/Resultatfiler/L&#228;ns%20och%20kommunresultat/Elevers%20drogvanor%20V&#228;rmland%20&#229;k%209%20gy%20&#229;k%202%202023.xlsx" TargetMode="Externa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oleObject" Target="https://liv-my.sharepoint.com/personal/cecilia_nyberg_regionvarmland_se/Documents/Elevers%20drogvanor/Elevers%20drogvanor%202023/Resultatfiler/L&#228;ns%20och%20kommunresultat/Elevers%20drogvanor%20V&#228;rmland%20&#229;k%209%20gy%20&#229;k%202%202023.xlsx" TargetMode="Externa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oleObject" Target="https://liv-my.sharepoint.com/personal/cecilia_nyberg_regionvarmland_se/Documents/Elevers%20drogvanor/Elevers%20drogvanor%202023/Resultatfiler/L&#228;ns%20och%20kommunresultat/Elevers%20drogvanor%20V&#228;rmland%20&#229;k%209%20gy%20&#229;k%202%202023.xlsx" TargetMode="Externa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3.xml"/><Relationship Id="rId1" Type="http://schemas.microsoft.com/office/2011/relationships/chartStyle" Target="style13.xml"/><Relationship Id="rId4" Type="http://schemas.openxmlformats.org/officeDocument/2006/relationships/oleObject" Target="https://liv-my.sharepoint.com/personal/cecilia_nyberg_regionvarmland_se/Documents/Elevers%20drogvanor/Elevers%20drogvanor%202023/Resultatfiler/L&#228;ns%20och%20kommunresultat/Elevers%20drogvanor%20V&#228;rmland%20&#229;k%209%20gy%20&#229;k%202%202023.xlsx" TargetMode="Externa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oleObject" Target="https://liv-my.sharepoint.com/personal/cecilia_nyberg_regionvarmland_se/Documents/Elevers%20drogvanor/Elevers%20drogvanor%202023/Resultatfiler/L&#228;ns%20och%20kommunresultat/Elevers%20drogvanor%20V&#228;rmland%20&#229;k%209%20gy%20&#229;k%202%202023.xlsx" TargetMode="Externa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oleObject" Target="https://liv-my.sharepoint.com/personal/cecilia_nyberg_regionvarmland_se/Documents/Elevers%20drogvanor/Elevers%20drogvanor%202023/Resultatfiler/L&#228;ns%20och%20kommunresultat/Elevers%20drogvanor%20V&#228;rmland%20&#229;k%209%20gy%20&#229;k%202%202023.xlsx" TargetMode="Externa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6.xml"/><Relationship Id="rId1" Type="http://schemas.microsoft.com/office/2011/relationships/chartStyle" Target="style16.xml"/><Relationship Id="rId4" Type="http://schemas.openxmlformats.org/officeDocument/2006/relationships/oleObject" Target="https://liv-my.sharepoint.com/personal/cecilia_nyberg_regionvarmland_se/Documents/Elevers%20drogvanor/Elevers%20drogvanor%202023/Resultatfiler/L&#228;ns%20och%20kommunresultat/Elevers%20drogvanor%20V&#228;rmland%20&#229;k%209%20gy%20&#229;k%202%202023.xlsx" TargetMode="Externa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oleObject" Target="https://liv-my.sharepoint.com/personal/cecilia_nyberg_regionvarmland_se/Documents/Elevers%20drogvanor/Elevers%20drogvanor%202023/Resultatfiler/L&#228;ns%20och%20kommunresultat/Elevers%20drogvanor%20V&#228;rmland%20&#229;k%209%20gy%20&#229;k%202%202023.xlsx" TargetMode="Externa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18.xml"/><Relationship Id="rId1" Type="http://schemas.microsoft.com/office/2011/relationships/chartStyle" Target="style18.xml"/><Relationship Id="rId4" Type="http://schemas.openxmlformats.org/officeDocument/2006/relationships/oleObject" Target="https://liv-my.sharepoint.com/personal/cecilia_nyberg_regionvarmland_se/Documents/Elevers%20drogvanor/Elevers%20drogvanor%202023/Resultatfiler/L&#228;ns%20och%20kommunresultat/Elevers%20drogvanor%20V&#228;rmland%20&#229;k%209%20gy%20&#229;k%202%202023.xlsx" TargetMode="Externa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oleObject" Target="../embeddings/oleObject7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../embeddings/oleObject2.bin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oleObject" Target="https://liv-my.sharepoint.com/personal/cecilia_nyberg_regionvarmland_se/Documents/Elevers%20drogvanor/Elevers%20drogvanor%202023/Resultatfiler/L&#228;ns%20och%20kommunresultat/Elevers%20drogvanor%20V&#228;rmland%20&#229;k%209%20gy%20&#229;k%202%202023.xlsx" TargetMode="Externa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oleObject" Target="https://liv-my.sharepoint.com/personal/cecilia_nyberg_regionvarmland_se/Documents/Elevers%20drogvanor/Elevers%20drogvanor%202023/Resultatfiler/L&#228;ns%20och%20kommunresultat/Elevers%20drogvanor%20V&#228;rmland%20&#229;k%209%20gy%20&#229;k%202%202023.xlsx" TargetMode="Externa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oleObject" Target="https://liv-my.sharepoint.com/personal/cecilia_nyberg_regionvarmland_se/Documents/Elevers%20drogvanor/Elevers%20drogvanor%202023/Resultatfiler/Elevers%20drogvanor%20V&#228;rmland%20&#229;k%209%20gy%20&#229;k%202%202023.xlsx" TargetMode="Externa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3.xml"/><Relationship Id="rId2" Type="http://schemas.microsoft.com/office/2011/relationships/chartColorStyle" Target="colors23.xml"/><Relationship Id="rId1" Type="http://schemas.microsoft.com/office/2011/relationships/chartStyle" Target="style23.xml"/><Relationship Id="rId4" Type="http://schemas.openxmlformats.org/officeDocument/2006/relationships/oleObject" Target="https://liv-my.sharepoint.com/personal/cecilia_nyberg_regionvarmland_se/Documents/Elevers%20drogvanor/Elevers%20drogvanor%202023/Resultatfiler/Elevers%20drogvanor%20V&#228;rmland%20&#229;k%209%20gy%20&#229;k%202%202023.xlsx" TargetMode="Externa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4.xml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oleObject" Target="https://liv-my.sharepoint.com/personal/cecilia_nyberg_regionvarmland_se/Documents/Elevers%20drogvanor/Elevers%20drogvanor%202023/Resultatfiler/Elevers%20drogvanor%20V&#228;rmland%20&#229;k%209%20gy%20&#229;k%202%202023.xlsx" TargetMode="Externa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5.xml"/><Relationship Id="rId2" Type="http://schemas.microsoft.com/office/2011/relationships/chartColorStyle" Target="colors25.xml"/><Relationship Id="rId1" Type="http://schemas.microsoft.com/office/2011/relationships/chartStyle" Target="style25.xml"/><Relationship Id="rId4" Type="http://schemas.openxmlformats.org/officeDocument/2006/relationships/oleObject" Target="https://liv-my.sharepoint.com/personal/cecilia_nyberg_regionvarmland_se/Documents/Elevers%20drogvanor/Elevers%20drogvanor%202023/Resultatfiler/L&#228;ns%20och%20kommunresultat/Elevers%20drogvanor%20V&#228;rmland%20&#229;k%209%20gy%20&#229;k%202%202023.xlsx" TargetMode="Externa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6.xml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oleObject" Target="https://liv-my.sharepoint.com/personal/cecilia_nyberg_regionvarmland_se/Documents/Elevers%20drogvanor/Elevers%20drogvanor%202023/Resultatfiler/L&#228;ns%20och%20kommunresultat/Elevers%20drogvanor%20V&#228;rmland%20&#229;k%209%20gy%20&#229;k%202%202023.xlsx" TargetMode="Externa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7.xml"/><Relationship Id="rId2" Type="http://schemas.microsoft.com/office/2011/relationships/chartColorStyle" Target="colors27.xml"/><Relationship Id="rId1" Type="http://schemas.microsoft.com/office/2011/relationships/chartStyle" Target="style27.xml"/><Relationship Id="rId4" Type="http://schemas.openxmlformats.org/officeDocument/2006/relationships/oleObject" Target="https://liv-my.sharepoint.com/personal/cecilia_nyberg_regionvarmland_se/Documents/Elevers%20drogvanor/Elevers%20drogvanor%202023/Resultatfiler/L&#228;ns%20och%20kommunresultat/Elevers%20drogvanor%20V&#228;rmland%20&#229;k%209%20gy%20&#229;k%202%202023.xlsx" TargetMode="Externa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8.xml"/><Relationship Id="rId2" Type="http://schemas.microsoft.com/office/2011/relationships/chartColorStyle" Target="colors28.xml"/><Relationship Id="rId1" Type="http://schemas.microsoft.com/office/2011/relationships/chartStyle" Target="style28.xml"/><Relationship Id="rId4" Type="http://schemas.openxmlformats.org/officeDocument/2006/relationships/oleObject" Target="https://liv-my.sharepoint.com/personal/cecilia_nyberg_regionvarmland_se/Documents/Elevers%20drogvanor/Elevers%20drogvanor%202023/Resultatfiler/L&#228;ns%20och%20kommunresultat/Elevers%20drogvanor%20V&#228;rmland%20&#229;k%209%20gy%20&#229;k%202%202023.xlsx" TargetMode="Externa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9.xml"/><Relationship Id="rId2" Type="http://schemas.microsoft.com/office/2011/relationships/chartColorStyle" Target="colors29.xml"/><Relationship Id="rId1" Type="http://schemas.microsoft.com/office/2011/relationships/chartStyle" Target="style29.xml"/><Relationship Id="rId4" Type="http://schemas.openxmlformats.org/officeDocument/2006/relationships/oleObject" Target="https://liv-my.sharepoint.com/personal/cecilia_nyberg_regionvarmland_se/Documents/Elevers%20drogvanor/Elevers%20drogvanor%202023/Resultatfiler/L&#228;ns%20och%20kommunresultat/Elevers%20drogvanor%20V&#228;rmland%20&#229;k%209%20gy%20&#229;k%202%202023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https://liv-my.sharepoint.com/personal/cecilia_nyberg_regionvarmland_se/Documents/Elevers%20drogvanor/Elevers%20drogvanor%202023/Resultatfiler/L&#228;ns%20och%20kommunresultat/Elevers%20drogvanor%20V&#228;rmland%20&#229;k%209%20gy%20&#229;k%202%202023.xlsx" TargetMode="Externa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0.xml"/><Relationship Id="rId2" Type="http://schemas.microsoft.com/office/2011/relationships/chartColorStyle" Target="colors30.xml"/><Relationship Id="rId1" Type="http://schemas.microsoft.com/office/2011/relationships/chartStyle" Target="style30.xml"/><Relationship Id="rId4" Type="http://schemas.openxmlformats.org/officeDocument/2006/relationships/oleObject" Target="https://liv-my.sharepoint.com/personal/cecilia_nyberg_regionvarmland_se/Documents/Elevers%20drogvanor/Elevers%20drogvanor%202023/Resultatfiler/Elevers%20drogvanor%20V&#228;rmland%20&#229;k%209%20gy%20&#229;k%202%202023.xlsx" TargetMode="Externa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1.xml"/><Relationship Id="rId2" Type="http://schemas.microsoft.com/office/2011/relationships/chartColorStyle" Target="colors31.xml"/><Relationship Id="rId1" Type="http://schemas.microsoft.com/office/2011/relationships/chartStyle" Target="style31.xml"/><Relationship Id="rId4" Type="http://schemas.openxmlformats.org/officeDocument/2006/relationships/oleObject" Target="https://liv-my.sharepoint.com/personal/cecilia_nyberg_regionvarmland_se/Documents/Elevers%20drogvanor/Elevers%20drogvanor%202023/Resultatfiler/L&#228;ns%20och%20kommunresultat/Elevers%20drogvanor%20V&#228;rmland%20&#229;k%209%20gy%20&#229;k%202%202023.xlsx" TargetMode="Externa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2.xml"/><Relationship Id="rId2" Type="http://schemas.microsoft.com/office/2011/relationships/chartColorStyle" Target="colors32.xml"/><Relationship Id="rId1" Type="http://schemas.microsoft.com/office/2011/relationships/chartStyle" Target="style32.xml"/><Relationship Id="rId4" Type="http://schemas.openxmlformats.org/officeDocument/2006/relationships/oleObject" Target="https://liv-my.sharepoint.com/personal/cecilia_nyberg_regionvarmland_se/Documents/Elevers%20drogvanor/Elevers%20drogvanor%202023/Resultatfiler/L&#228;ns%20och%20kommunresultat/Elevers%20drogvanor%20V&#228;rmland%20&#229;k%209%20gy%20&#229;k%202%202023.xlsx" TargetMode="Externa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3.xml"/><Relationship Id="rId2" Type="http://schemas.microsoft.com/office/2011/relationships/chartColorStyle" Target="colors33.xml"/><Relationship Id="rId1" Type="http://schemas.microsoft.com/office/2011/relationships/chartStyle" Target="style33.xml"/><Relationship Id="rId4" Type="http://schemas.openxmlformats.org/officeDocument/2006/relationships/oleObject" Target="https://liv-my.sharepoint.com/personal/cecilia_nyberg_regionvarmland_se/Documents/Elevers%20drogvanor/Elevers%20drogvanor%202023/Resultatfiler/Elevers%20drogvanor%20V&#228;rmland%20&#229;k%209%20gy%20&#229;k%202%202023.xlsx" TargetMode="Externa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4.xml"/><Relationship Id="rId2" Type="http://schemas.microsoft.com/office/2011/relationships/chartColorStyle" Target="colors34.xml"/><Relationship Id="rId1" Type="http://schemas.microsoft.com/office/2011/relationships/chartStyle" Target="style34.xml"/><Relationship Id="rId4" Type="http://schemas.openxmlformats.org/officeDocument/2006/relationships/oleObject" Target="https://liv-my.sharepoint.com/personal/cecilia_nyberg_regionvarmland_se/Documents/Elevers%20drogvanor/Elevers%20drogvanor%202023/Resultatfiler/Elevers%20drogvanor%20V&#228;rmland%20&#229;k%209%20gy%20&#229;k%202%202023.xlsx" TargetMode="Externa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5.xml"/><Relationship Id="rId2" Type="http://schemas.microsoft.com/office/2011/relationships/chartColorStyle" Target="colors35.xml"/><Relationship Id="rId1" Type="http://schemas.microsoft.com/office/2011/relationships/chartStyle" Target="style35.xml"/><Relationship Id="rId4" Type="http://schemas.openxmlformats.org/officeDocument/2006/relationships/oleObject" Target="https://liv-my.sharepoint.com/personal/cecilia_nyberg_regionvarmland_se/Documents/Elevers%20drogvanor/Elevers%20drogvanor%202023/Resultatfiler/L&#228;ns%20och%20kommunresultat/Elevers%20drogvanor%20V&#228;rmland%20&#229;k%209%20gy%20&#229;k%202%202023.xlsx" TargetMode="Externa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6.xml"/><Relationship Id="rId2" Type="http://schemas.microsoft.com/office/2011/relationships/chartColorStyle" Target="colors36.xml"/><Relationship Id="rId1" Type="http://schemas.microsoft.com/office/2011/relationships/chartStyle" Target="style36.xml"/><Relationship Id="rId4" Type="http://schemas.openxmlformats.org/officeDocument/2006/relationships/oleObject" Target="https://liv-my.sharepoint.com/personal/cecilia_nyberg_regionvarmland_se/Documents/Elevers%20drogvanor/Elevers%20drogvanor%202023/Resultatfiler/L&#228;ns%20och%20kommunresultat/Elevers%20drogvanor%20V&#228;rmland%20&#229;k%209%20gy%20&#229;k%202%202023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../embeddings/oleObject3.bin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oleObject" Target="../embeddings/oleObject4.bin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oleObject" Target="https://liv-my.sharepoint.com/personal/cecilia_nyberg_regionvarmland_se/Documents/Elevers%20drogvanor/Elevers%20drogvanor%202023/Resultatfiler/L&#228;ns%20och%20kommunresultat/Elevers%20drogvanor%20V&#228;rmland%20&#229;k%209%20gy%20&#229;k%202%202023.xlsx" TargetMode="Externa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oleObject" Target="https://liv-my.sharepoint.com/personal/cecilia_nyberg_regionvarmland_se/Documents/Elevers%20drogvanor/Elevers%20drogvanor%202023/Resultatfiler/L&#228;ns%20och%20kommunresultat/Elevers%20drogvanor%20V&#228;rmland%20&#229;k%209%20gy%20&#229;k%202%202023.xlsx" TargetMode="Externa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oleObject" Target="../embeddings/oleObject5.bin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oleObject" Target="../embeddings/oleObject6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'[Elevers drogvanor Värmland åk 9 gy åk 2 2023.xlsx]trend_rökare'!$A$3</c:f>
              <c:strCache>
                <c:ptCount val="1"/>
                <c:pt idx="0">
                  <c:v>Killar, Värmland</c:v>
                </c:pt>
              </c:strCache>
            </c:strRef>
          </c:tx>
          <c:spPr>
            <a:ln w="28575" cap="rnd">
              <a:solidFill>
                <a:schemeClr val="accent1">
                  <a:shade val="58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shade val="58000"/>
                </a:schemeClr>
              </a:solidFill>
              <a:ln w="9525">
                <a:solidFill>
                  <a:schemeClr val="accent1">
                    <a:shade val="58000"/>
                  </a:schemeClr>
                </a:solidFill>
              </a:ln>
              <a:effectLst/>
            </c:spPr>
          </c:marker>
          <c:dLbls>
            <c:dLbl>
              <c:idx val="0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1953-4397-9D29-3509E06740B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953-4397-9D29-3509E06740B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1953-4397-9D29-3509E06740B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953-4397-9D29-3509E06740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'[Elevers drogvanor Värmland åk 9 gy åk 2 2023.xlsx]trend_rökare'!$B$2:$F$2</c:f>
              <c:numCache>
                <c:formatCode>General</c:formatCode>
                <c:ptCount val="5"/>
                <c:pt idx="0">
                  <c:v>2015</c:v>
                </c:pt>
                <c:pt idx="1">
                  <c:v>2017</c:v>
                </c:pt>
                <c:pt idx="2">
                  <c:v>2019</c:v>
                </c:pt>
                <c:pt idx="3">
                  <c:v>2021</c:v>
                </c:pt>
                <c:pt idx="4">
                  <c:v>2023</c:v>
                </c:pt>
              </c:numCache>
            </c:numRef>
          </c:cat>
          <c:val>
            <c:numRef>
              <c:f>'[Elevers drogvanor Värmland åk 9 gy åk 2 2023.xlsx]trend_rökare'!$B$3:$F$3</c:f>
              <c:numCache>
                <c:formatCode>General</c:formatCode>
                <c:ptCount val="5"/>
                <c:pt idx="0" formatCode="0">
                  <c:v>7.5</c:v>
                </c:pt>
                <c:pt idx="1">
                  <c:v>9</c:v>
                </c:pt>
                <c:pt idx="2">
                  <c:v>12</c:v>
                </c:pt>
                <c:pt idx="3">
                  <c:v>8</c:v>
                </c:pt>
                <c:pt idx="4" formatCode="0">
                  <c:v>5.7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1953-4397-9D29-3509E06740BC}"/>
            </c:ext>
          </c:extLst>
        </c:ser>
        <c:ser>
          <c:idx val="1"/>
          <c:order val="1"/>
          <c:tx>
            <c:strRef>
              <c:f>'[Elevers drogvanor Värmland åk 9 gy åk 2 2023.xlsx]trend_rökare'!$A$4</c:f>
              <c:strCache>
                <c:ptCount val="1"/>
                <c:pt idx="0">
                  <c:v>Tjejer, Värmland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8.5250368736959334E-2"/>
                  <c:y val="-3.919760855142449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953-4397-9D29-3509E06740B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953-4397-9D29-3509E06740B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953-4397-9D29-3509E06740B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953-4397-9D29-3509E06740BC}"/>
                </c:ext>
              </c:extLst>
            </c:dLbl>
            <c:dLbl>
              <c:idx val="4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953-4397-9D29-3509E06740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'[Elevers drogvanor Värmland åk 9 gy åk 2 2023.xlsx]trend_rökare'!$B$2:$F$2</c:f>
              <c:numCache>
                <c:formatCode>General</c:formatCode>
                <c:ptCount val="5"/>
                <c:pt idx="0">
                  <c:v>2015</c:v>
                </c:pt>
                <c:pt idx="1">
                  <c:v>2017</c:v>
                </c:pt>
                <c:pt idx="2">
                  <c:v>2019</c:v>
                </c:pt>
                <c:pt idx="3">
                  <c:v>2021</c:v>
                </c:pt>
                <c:pt idx="4">
                  <c:v>2023</c:v>
                </c:pt>
              </c:numCache>
            </c:numRef>
          </c:cat>
          <c:val>
            <c:numRef>
              <c:f>'[Elevers drogvanor Värmland åk 9 gy åk 2 2023.xlsx]trend_rökare'!$B$4:$F$4</c:f>
              <c:numCache>
                <c:formatCode>General</c:formatCode>
                <c:ptCount val="5"/>
                <c:pt idx="0" formatCode="0">
                  <c:v>10.7</c:v>
                </c:pt>
                <c:pt idx="1">
                  <c:v>9</c:v>
                </c:pt>
                <c:pt idx="2">
                  <c:v>12</c:v>
                </c:pt>
                <c:pt idx="3">
                  <c:v>12</c:v>
                </c:pt>
                <c:pt idx="4" formatCode="0">
                  <c:v>8.1999999999999993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1953-4397-9D29-3509E06740BC}"/>
            </c:ext>
          </c:extLst>
        </c:ser>
        <c:ser>
          <c:idx val="2"/>
          <c:order val="2"/>
          <c:tx>
            <c:strRef>
              <c:f>'[Elevers drogvanor Värmland åk 9 gy åk 2 2023.xlsx]trend_rökare'!$A$5</c:f>
              <c:strCache>
                <c:ptCount val="1"/>
                <c:pt idx="0">
                  <c:v>Killar, riket</c:v>
                </c:pt>
              </c:strCache>
            </c:strRef>
          </c:tx>
          <c:spPr>
            <a:ln w="28575" cap="rnd">
              <a:solidFill>
                <a:schemeClr val="accent1">
                  <a:lumMod val="40000"/>
                  <a:lumOff val="60000"/>
                </a:schemeClr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40000"/>
                  <a:lumOff val="60000"/>
                </a:schemeClr>
              </a:solidFill>
              <a:ln w="9525">
                <a:solidFill>
                  <a:schemeClr val="accent1">
                    <a:lumMod val="40000"/>
                    <a:lumOff val="60000"/>
                  </a:schemeClr>
                </a:solidFill>
              </a:ln>
              <a:effectLst/>
            </c:spPr>
          </c:marker>
          <c:dLbls>
            <c:dLbl>
              <c:idx val="0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1953-4397-9D29-3509E06740B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1953-4397-9D29-3509E06740B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1953-4397-9D29-3509E06740B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1953-4397-9D29-3509E06740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'[Elevers drogvanor Värmland åk 9 gy åk 2 2023.xlsx]trend_rökare'!$B$2:$F$2</c:f>
              <c:numCache>
                <c:formatCode>General</c:formatCode>
                <c:ptCount val="5"/>
                <c:pt idx="0">
                  <c:v>2015</c:v>
                </c:pt>
                <c:pt idx="1">
                  <c:v>2017</c:v>
                </c:pt>
                <c:pt idx="2">
                  <c:v>2019</c:v>
                </c:pt>
                <c:pt idx="3">
                  <c:v>2021</c:v>
                </c:pt>
                <c:pt idx="4">
                  <c:v>2023</c:v>
                </c:pt>
              </c:numCache>
            </c:numRef>
          </c:cat>
          <c:val>
            <c:numRef>
              <c:f>'[Elevers drogvanor Värmland åk 9 gy åk 2 2023.xlsx]trend_rökare'!$B$5:$F$5</c:f>
              <c:numCache>
                <c:formatCode>General</c:formatCode>
                <c:ptCount val="5"/>
                <c:pt idx="0" formatCode="0">
                  <c:v>10</c:v>
                </c:pt>
                <c:pt idx="1">
                  <c:v>8</c:v>
                </c:pt>
                <c:pt idx="2">
                  <c:v>8</c:v>
                </c:pt>
                <c:pt idx="3">
                  <c:v>6</c:v>
                </c:pt>
                <c:pt idx="4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1953-4397-9D29-3509E06740BC}"/>
            </c:ext>
          </c:extLst>
        </c:ser>
        <c:ser>
          <c:idx val="3"/>
          <c:order val="3"/>
          <c:tx>
            <c:strRef>
              <c:f>'[Elevers drogvanor Värmland åk 9 gy åk 2 2023.xlsx]trend_rökare'!$A$6</c:f>
              <c:strCache>
                <c:ptCount val="1"/>
                <c:pt idx="0">
                  <c:v>Tjejer, riket</c:v>
                </c:pt>
              </c:strCache>
            </c:strRef>
          </c:tx>
          <c:spPr>
            <a:ln w="28575" cap="rnd">
              <a:solidFill>
                <a:schemeClr val="accent2">
                  <a:lumMod val="40000"/>
                  <a:lumOff val="60000"/>
                </a:schemeClr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40000"/>
                    <a:lumOff val="60000"/>
                  </a:schemeClr>
                </a:solidFill>
              </a:ln>
              <a:effectLst/>
            </c:spPr>
          </c:marker>
          <c:dLbls>
            <c:dLbl>
              <c:idx val="0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1953-4397-9D29-3509E06740BC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1953-4397-9D29-3509E06740B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1953-4397-9D29-3509E06740B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1953-4397-9D29-3509E06740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'[Elevers drogvanor Värmland åk 9 gy åk 2 2023.xlsx]trend_rökare'!$B$2:$F$2</c:f>
              <c:numCache>
                <c:formatCode>General</c:formatCode>
                <c:ptCount val="5"/>
                <c:pt idx="0">
                  <c:v>2015</c:v>
                </c:pt>
                <c:pt idx="1">
                  <c:v>2017</c:v>
                </c:pt>
                <c:pt idx="2">
                  <c:v>2019</c:v>
                </c:pt>
                <c:pt idx="3">
                  <c:v>2021</c:v>
                </c:pt>
                <c:pt idx="4">
                  <c:v>2023</c:v>
                </c:pt>
              </c:numCache>
            </c:numRef>
          </c:cat>
          <c:val>
            <c:numRef>
              <c:f>'[Elevers drogvanor Värmland åk 9 gy åk 2 2023.xlsx]trend_rökare'!$B$6:$F$6</c:f>
              <c:numCache>
                <c:formatCode>General</c:formatCode>
                <c:ptCount val="5"/>
                <c:pt idx="0" formatCode="0">
                  <c:v>14</c:v>
                </c:pt>
                <c:pt idx="1">
                  <c:v>13</c:v>
                </c:pt>
                <c:pt idx="2">
                  <c:v>12</c:v>
                </c:pt>
                <c:pt idx="3">
                  <c:v>11</c:v>
                </c:pt>
                <c:pt idx="4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1953-4397-9D29-3509E06740BC}"/>
            </c:ext>
          </c:extLst>
        </c:ser>
        <c:dLbls>
          <c:dLblPos val="l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531105951"/>
        <c:axId val="2006849231"/>
      </c:lineChart>
      <c:catAx>
        <c:axId val="15311059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2006849231"/>
        <c:crosses val="autoZero"/>
        <c:auto val="1"/>
        <c:lblAlgn val="ctr"/>
        <c:lblOffset val="100"/>
        <c:noMultiLvlLbl val="0"/>
      </c:catAx>
      <c:valAx>
        <c:axId val="2006849231"/>
        <c:scaling>
          <c:orientation val="minMax"/>
          <c:max val="3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1531105951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'[Elevers drogvanor Värmland åk 9 gy åk 2 2023.xlsx]Trend_snusdebut'!$A$4</c:f>
              <c:strCache>
                <c:ptCount val="1"/>
                <c:pt idx="0">
                  <c:v>Killar, Värmland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984-4E2A-B5E1-66A19EDB494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984-4E2A-B5E1-66A19EDB494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984-4E2A-B5E1-66A19EDB494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984-4E2A-B5E1-66A19EDB494E}"/>
                </c:ext>
              </c:extLst>
            </c:dLbl>
            <c:dLbl>
              <c:idx val="5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984-4E2A-B5E1-66A19EDB49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'[Elevers drogvanor Värmland åk 9 gy åk 2 2023.xlsx]Trend_snusdebut'!$B$3:$G$3</c:f>
              <c:numCache>
                <c:formatCode>General</c:formatCode>
                <c:ptCount val="6"/>
                <c:pt idx="0">
                  <c:v>2013</c:v>
                </c:pt>
                <c:pt idx="1">
                  <c:v>2015</c:v>
                </c:pt>
                <c:pt idx="2">
                  <c:v>2017</c:v>
                </c:pt>
                <c:pt idx="3">
                  <c:v>2019</c:v>
                </c:pt>
                <c:pt idx="4">
                  <c:v>2021</c:v>
                </c:pt>
                <c:pt idx="5">
                  <c:v>2023</c:v>
                </c:pt>
              </c:numCache>
            </c:numRef>
          </c:cat>
          <c:val>
            <c:numRef>
              <c:f>'[Elevers drogvanor Värmland åk 9 gy åk 2 2023.xlsx]Trend_snusdebut'!$B$4:$G$4</c:f>
              <c:numCache>
                <c:formatCode>0</c:formatCode>
                <c:ptCount val="6"/>
                <c:pt idx="0" formatCode="General">
                  <c:v>19</c:v>
                </c:pt>
                <c:pt idx="1">
                  <c:v>19.3</c:v>
                </c:pt>
                <c:pt idx="2">
                  <c:v>14</c:v>
                </c:pt>
                <c:pt idx="3" formatCode="General">
                  <c:v>15</c:v>
                </c:pt>
                <c:pt idx="4" formatCode="General">
                  <c:v>17</c:v>
                </c:pt>
                <c:pt idx="5">
                  <c:v>17.3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984-4E2A-B5E1-66A19EDB494E}"/>
            </c:ext>
          </c:extLst>
        </c:ser>
        <c:ser>
          <c:idx val="1"/>
          <c:order val="1"/>
          <c:tx>
            <c:strRef>
              <c:f>'[Elevers drogvanor Värmland åk 9 gy åk 2 2023.xlsx]Trend_snusdebut'!$A$5</c:f>
              <c:strCache>
                <c:ptCount val="1"/>
                <c:pt idx="0">
                  <c:v>Tjejer, Värmland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984-4E2A-B5E1-66A19EDB494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984-4E2A-B5E1-66A19EDB494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984-4E2A-B5E1-66A19EDB494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984-4E2A-B5E1-66A19EDB494E}"/>
                </c:ext>
              </c:extLst>
            </c:dLbl>
            <c:dLbl>
              <c:idx val="5"/>
              <c:layout>
                <c:manualLayout>
                  <c:x val="-1.2935035758548312E-16"/>
                  <c:y val="-3.52777777777779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984-4E2A-B5E1-66A19EDB49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'[Elevers drogvanor Värmland åk 9 gy åk 2 2023.xlsx]Trend_snusdebut'!$B$3:$G$3</c:f>
              <c:numCache>
                <c:formatCode>General</c:formatCode>
                <c:ptCount val="6"/>
                <c:pt idx="0">
                  <c:v>2013</c:v>
                </c:pt>
                <c:pt idx="1">
                  <c:v>2015</c:v>
                </c:pt>
                <c:pt idx="2">
                  <c:v>2017</c:v>
                </c:pt>
                <c:pt idx="3">
                  <c:v>2019</c:v>
                </c:pt>
                <c:pt idx="4">
                  <c:v>2021</c:v>
                </c:pt>
                <c:pt idx="5">
                  <c:v>2023</c:v>
                </c:pt>
              </c:numCache>
            </c:numRef>
          </c:cat>
          <c:val>
            <c:numRef>
              <c:f>'[Elevers drogvanor Värmland åk 9 gy åk 2 2023.xlsx]Trend_snusdebut'!$B$5:$G$5</c:f>
              <c:numCache>
                <c:formatCode>0</c:formatCode>
                <c:ptCount val="6"/>
                <c:pt idx="0" formatCode="General">
                  <c:v>8</c:v>
                </c:pt>
                <c:pt idx="1">
                  <c:v>7.8</c:v>
                </c:pt>
                <c:pt idx="2">
                  <c:v>4</c:v>
                </c:pt>
                <c:pt idx="3" formatCode="General">
                  <c:v>4</c:v>
                </c:pt>
                <c:pt idx="4" formatCode="General">
                  <c:v>10</c:v>
                </c:pt>
                <c:pt idx="5">
                  <c:v>10.5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3984-4E2A-B5E1-66A19EDB494E}"/>
            </c:ext>
          </c:extLst>
        </c:ser>
        <c:ser>
          <c:idx val="2"/>
          <c:order val="2"/>
          <c:tx>
            <c:strRef>
              <c:f>'[Elevers drogvanor Värmland åk 9 gy åk 2 2023.xlsx]Trend_snusdebut'!$A$6</c:f>
              <c:strCache>
                <c:ptCount val="1"/>
                <c:pt idx="0">
                  <c:v>Killar, riket</c:v>
                </c:pt>
              </c:strCache>
            </c:strRef>
          </c:tx>
          <c:spPr>
            <a:ln w="28575" cap="rnd">
              <a:solidFill>
                <a:schemeClr val="accent1">
                  <a:lumMod val="40000"/>
                  <a:lumOff val="60000"/>
                </a:schemeClr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40000"/>
                  <a:lumOff val="60000"/>
                </a:schemeClr>
              </a:solidFill>
              <a:ln w="9525">
                <a:solidFill>
                  <a:schemeClr val="accent1">
                    <a:lumMod val="40000"/>
                    <a:lumOff val="60000"/>
                  </a:schemeClr>
                </a:solidFill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984-4E2A-B5E1-66A19EDB494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984-4E2A-B5E1-66A19EDB494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984-4E2A-B5E1-66A19EDB494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984-4E2A-B5E1-66A19EDB494E}"/>
                </c:ext>
              </c:extLst>
            </c:dLbl>
            <c:dLbl>
              <c:idx val="5"/>
              <c:layout>
                <c:manualLayout>
                  <c:x val="1.7638888888887596E-3"/>
                  <c:y val="3.919753086419753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984-4E2A-B5E1-66A19EDB49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'[Elevers drogvanor Värmland åk 9 gy åk 2 2023.xlsx]Trend_snusdebut'!$B$3:$G$3</c:f>
              <c:numCache>
                <c:formatCode>General</c:formatCode>
                <c:ptCount val="6"/>
                <c:pt idx="0">
                  <c:v>2013</c:v>
                </c:pt>
                <c:pt idx="1">
                  <c:v>2015</c:v>
                </c:pt>
                <c:pt idx="2">
                  <c:v>2017</c:v>
                </c:pt>
                <c:pt idx="3">
                  <c:v>2019</c:v>
                </c:pt>
                <c:pt idx="4">
                  <c:v>2021</c:v>
                </c:pt>
                <c:pt idx="5">
                  <c:v>2023</c:v>
                </c:pt>
              </c:numCache>
            </c:numRef>
          </c:cat>
          <c:val>
            <c:numRef>
              <c:f>'[Elevers drogvanor Värmland åk 9 gy åk 2 2023.xlsx]Trend_snusdebut'!$B$6:$G$6</c:f>
              <c:numCache>
                <c:formatCode>0</c:formatCode>
                <c:ptCount val="6"/>
                <c:pt idx="0" formatCode="General">
                  <c:v>11</c:v>
                </c:pt>
                <c:pt idx="1">
                  <c:v>9</c:v>
                </c:pt>
                <c:pt idx="2">
                  <c:v>5</c:v>
                </c:pt>
                <c:pt idx="3" formatCode="General">
                  <c:v>6</c:v>
                </c:pt>
                <c:pt idx="4" formatCode="General">
                  <c:v>9</c:v>
                </c:pt>
                <c:pt idx="5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3984-4E2A-B5E1-66A19EDB494E}"/>
            </c:ext>
          </c:extLst>
        </c:ser>
        <c:ser>
          <c:idx val="3"/>
          <c:order val="3"/>
          <c:tx>
            <c:strRef>
              <c:f>'[Elevers drogvanor Värmland åk 9 gy åk 2 2023.xlsx]Trend_snusdebut'!$A$7</c:f>
              <c:strCache>
                <c:ptCount val="1"/>
                <c:pt idx="0">
                  <c:v>Tjejer, riket</c:v>
                </c:pt>
              </c:strCache>
            </c:strRef>
          </c:tx>
          <c:spPr>
            <a:ln w="28575" cap="rnd">
              <a:solidFill>
                <a:schemeClr val="accent2">
                  <a:lumMod val="40000"/>
                  <a:lumOff val="60000"/>
                </a:schemeClr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40000"/>
                    <a:lumOff val="60000"/>
                  </a:schemeClr>
                </a:solidFill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984-4E2A-B5E1-66A19EDB494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984-4E2A-B5E1-66A19EDB494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3984-4E2A-B5E1-66A19EDB494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984-4E2A-B5E1-66A19EDB494E}"/>
                </c:ext>
              </c:extLst>
            </c:dLbl>
            <c:dLbl>
              <c:idx val="5"/>
              <c:layout>
                <c:manualLayout>
                  <c:x val="3.5277777777776484E-3"/>
                  <c:y val="0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3984-4E2A-B5E1-66A19EDB494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'[Elevers drogvanor Värmland åk 9 gy åk 2 2023.xlsx]Trend_snusdebut'!$B$3:$G$3</c:f>
              <c:numCache>
                <c:formatCode>General</c:formatCode>
                <c:ptCount val="6"/>
                <c:pt idx="0">
                  <c:v>2013</c:v>
                </c:pt>
                <c:pt idx="1">
                  <c:v>2015</c:v>
                </c:pt>
                <c:pt idx="2">
                  <c:v>2017</c:v>
                </c:pt>
                <c:pt idx="3">
                  <c:v>2019</c:v>
                </c:pt>
                <c:pt idx="4">
                  <c:v>2021</c:v>
                </c:pt>
                <c:pt idx="5">
                  <c:v>2023</c:v>
                </c:pt>
              </c:numCache>
            </c:numRef>
          </c:cat>
          <c:val>
            <c:numRef>
              <c:f>'[Elevers drogvanor Värmland åk 9 gy åk 2 2023.xlsx]Trend_snusdebut'!$B$7:$G$7</c:f>
              <c:numCache>
                <c:formatCode>0</c:formatCode>
                <c:ptCount val="6"/>
                <c:pt idx="0" formatCode="General">
                  <c:v>5</c:v>
                </c:pt>
                <c:pt idx="1">
                  <c:v>4</c:v>
                </c:pt>
                <c:pt idx="2">
                  <c:v>2</c:v>
                </c:pt>
                <c:pt idx="3" formatCode="General">
                  <c:v>3</c:v>
                </c:pt>
                <c:pt idx="4" formatCode="General">
                  <c:v>3</c:v>
                </c:pt>
                <c:pt idx="5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3984-4E2A-B5E1-66A19EDB494E}"/>
            </c:ext>
          </c:extLst>
        </c:ser>
        <c:dLbls>
          <c:dLblPos val="l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979542143"/>
        <c:axId val="329881151"/>
      </c:lineChart>
      <c:catAx>
        <c:axId val="19795421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329881151"/>
        <c:crosses val="autoZero"/>
        <c:auto val="1"/>
        <c:lblAlgn val="ctr"/>
        <c:lblOffset val="100"/>
        <c:noMultiLvlLbl val="0"/>
      </c:catAx>
      <c:valAx>
        <c:axId val="329881151"/>
        <c:scaling>
          <c:orientation val="minMax"/>
          <c:max val="2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1979542143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'[Elevers drogvanor Värmland åk 9 gy åk 2 2023.xlsx]Trend_alkoholkonsument'!$A$4</c:f>
              <c:strCache>
                <c:ptCount val="1"/>
                <c:pt idx="0">
                  <c:v>Killar, Värmland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9.3098159509202458E-2"/>
                  <c:y val="1.79131238880109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A1C8-460B-B997-2C445959F7A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1C8-460B-B997-2C445959F7A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1C8-460B-B997-2C445959F7A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1C8-460B-B997-2C445959F7A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1C8-460B-B997-2C445959F7AA}"/>
                </c:ext>
              </c:extLst>
            </c:dLbl>
            <c:dLbl>
              <c:idx val="5"/>
              <c:layout>
                <c:manualLayout>
                  <c:x val="-1.2935035758548312E-16"/>
                  <c:y val="4.31172706428176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1C8-460B-B997-2C445959F7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'[Elevers drogvanor Värmland åk 9 gy åk 2 2023.xlsx]Trend_alkoholkonsument'!$B$3:$G$3</c:f>
              <c:numCache>
                <c:formatCode>General</c:formatCode>
                <c:ptCount val="6"/>
                <c:pt idx="0">
                  <c:v>2013</c:v>
                </c:pt>
                <c:pt idx="1">
                  <c:v>2015</c:v>
                </c:pt>
                <c:pt idx="2">
                  <c:v>2017</c:v>
                </c:pt>
                <c:pt idx="3">
                  <c:v>2019</c:v>
                </c:pt>
                <c:pt idx="4">
                  <c:v>2021</c:v>
                </c:pt>
                <c:pt idx="5">
                  <c:v>2023</c:v>
                </c:pt>
              </c:numCache>
            </c:numRef>
          </c:cat>
          <c:val>
            <c:numRef>
              <c:f>'[Elevers drogvanor Värmland åk 9 gy åk 2 2023.xlsx]Trend_alkoholkonsument'!$B$4:$G$4</c:f>
              <c:numCache>
                <c:formatCode>General</c:formatCode>
                <c:ptCount val="6"/>
                <c:pt idx="0" formatCode="0">
                  <c:v>36.5</c:v>
                </c:pt>
                <c:pt idx="1">
                  <c:v>32</c:v>
                </c:pt>
                <c:pt idx="2" formatCode="0">
                  <c:v>29</c:v>
                </c:pt>
                <c:pt idx="3">
                  <c:v>32</c:v>
                </c:pt>
                <c:pt idx="4">
                  <c:v>31</c:v>
                </c:pt>
                <c:pt idx="5" formatCode="0">
                  <c:v>31.6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1C8-460B-B997-2C445959F7AA}"/>
            </c:ext>
          </c:extLst>
        </c:ser>
        <c:ser>
          <c:idx val="1"/>
          <c:order val="1"/>
          <c:tx>
            <c:strRef>
              <c:f>'[Elevers drogvanor Värmland åk 9 gy åk 2 2023.xlsx]Trend_alkoholkonsument'!$A$5</c:f>
              <c:strCache>
                <c:ptCount val="1"/>
                <c:pt idx="0">
                  <c:v>Tjejer, Värmland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1C8-460B-B997-2C445959F7A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1C8-460B-B997-2C445959F7A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1C8-460B-B997-2C445959F7A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1C8-460B-B997-2C445959F7AA}"/>
                </c:ext>
              </c:extLst>
            </c:dLbl>
            <c:dLbl>
              <c:idx val="5"/>
              <c:layout>
                <c:manualLayout>
                  <c:x val="9.2611111111111106E-4"/>
                  <c:y val="2.9388879818246969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1C8-460B-B997-2C445959F7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'[Elevers drogvanor Värmland åk 9 gy åk 2 2023.xlsx]Trend_alkoholkonsument'!$B$3:$G$3</c:f>
              <c:numCache>
                <c:formatCode>General</c:formatCode>
                <c:ptCount val="6"/>
                <c:pt idx="0">
                  <c:v>2013</c:v>
                </c:pt>
                <c:pt idx="1">
                  <c:v>2015</c:v>
                </c:pt>
                <c:pt idx="2">
                  <c:v>2017</c:v>
                </c:pt>
                <c:pt idx="3">
                  <c:v>2019</c:v>
                </c:pt>
                <c:pt idx="4">
                  <c:v>2021</c:v>
                </c:pt>
                <c:pt idx="5">
                  <c:v>2023</c:v>
                </c:pt>
              </c:numCache>
            </c:numRef>
          </c:cat>
          <c:val>
            <c:numRef>
              <c:f>'[Elevers drogvanor Värmland åk 9 gy åk 2 2023.xlsx]Trend_alkoholkonsument'!$B$5:$G$5</c:f>
              <c:numCache>
                <c:formatCode>General</c:formatCode>
                <c:ptCount val="6"/>
                <c:pt idx="0" formatCode="0">
                  <c:v>45.5</c:v>
                </c:pt>
                <c:pt idx="1">
                  <c:v>38</c:v>
                </c:pt>
                <c:pt idx="2" formatCode="0">
                  <c:v>35</c:v>
                </c:pt>
                <c:pt idx="3">
                  <c:v>35</c:v>
                </c:pt>
                <c:pt idx="4">
                  <c:v>37</c:v>
                </c:pt>
                <c:pt idx="5" formatCode="0">
                  <c:v>32.5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A1C8-460B-B997-2C445959F7AA}"/>
            </c:ext>
          </c:extLst>
        </c:ser>
        <c:ser>
          <c:idx val="2"/>
          <c:order val="2"/>
          <c:tx>
            <c:strRef>
              <c:f>'[Elevers drogvanor Värmland åk 9 gy åk 2 2023.xlsx]Trend_alkoholkonsument'!$A$6</c:f>
              <c:strCache>
                <c:ptCount val="1"/>
                <c:pt idx="0">
                  <c:v>Killar, riket</c:v>
                </c:pt>
              </c:strCache>
            </c:strRef>
          </c:tx>
          <c:spPr>
            <a:ln w="28575" cap="rnd">
              <a:solidFill>
                <a:schemeClr val="accent1">
                  <a:lumMod val="40000"/>
                  <a:lumOff val="60000"/>
                </a:schemeClr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40000"/>
                  <a:lumOff val="60000"/>
                </a:schemeClr>
              </a:solidFill>
              <a:ln w="9525">
                <a:solidFill>
                  <a:schemeClr val="accent1">
                    <a:lumMod val="40000"/>
                    <a:lumOff val="60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9.5672914351963706E-2"/>
                  <c:y val="1.340155553618480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1C8-460B-B997-2C445959F7AA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1C8-460B-B997-2C445959F7A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1C8-460B-B997-2C445959F7A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1C8-460B-B997-2C445959F7A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1C8-460B-B997-2C445959F7AA}"/>
                </c:ext>
              </c:extLst>
            </c:dLbl>
            <c:dLbl>
              <c:idx val="5"/>
              <c:layout>
                <c:manualLayout>
                  <c:x val="-1.2935035758548312E-16"/>
                  <c:y val="-2.3518511259718818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1C8-460B-B997-2C445959F7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'[Elevers drogvanor Värmland åk 9 gy åk 2 2023.xlsx]Trend_alkoholkonsument'!$B$3:$G$3</c:f>
              <c:numCache>
                <c:formatCode>General</c:formatCode>
                <c:ptCount val="6"/>
                <c:pt idx="0">
                  <c:v>2013</c:v>
                </c:pt>
                <c:pt idx="1">
                  <c:v>2015</c:v>
                </c:pt>
                <c:pt idx="2">
                  <c:v>2017</c:v>
                </c:pt>
                <c:pt idx="3">
                  <c:v>2019</c:v>
                </c:pt>
                <c:pt idx="4">
                  <c:v>2021</c:v>
                </c:pt>
                <c:pt idx="5">
                  <c:v>2023</c:v>
                </c:pt>
              </c:numCache>
            </c:numRef>
          </c:cat>
          <c:val>
            <c:numRef>
              <c:f>'[Elevers drogvanor Värmland åk 9 gy åk 2 2023.xlsx]Trend_alkoholkonsument'!$B$6:$G$6</c:f>
              <c:numCache>
                <c:formatCode>0</c:formatCode>
                <c:ptCount val="6"/>
                <c:pt idx="0" formatCode="General">
                  <c:v>44</c:v>
                </c:pt>
                <c:pt idx="1">
                  <c:v>40</c:v>
                </c:pt>
                <c:pt idx="2">
                  <c:v>37</c:v>
                </c:pt>
                <c:pt idx="3" formatCode="General">
                  <c:v>38</c:v>
                </c:pt>
                <c:pt idx="4" formatCode="General">
                  <c:v>30</c:v>
                </c:pt>
                <c:pt idx="5">
                  <c:v>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A1C8-460B-B997-2C445959F7AA}"/>
            </c:ext>
          </c:extLst>
        </c:ser>
        <c:ser>
          <c:idx val="3"/>
          <c:order val="3"/>
          <c:tx>
            <c:strRef>
              <c:f>'[Elevers drogvanor Värmland åk 9 gy åk 2 2023.xlsx]Trend_alkoholkonsument'!$A$7</c:f>
              <c:strCache>
                <c:ptCount val="1"/>
                <c:pt idx="0">
                  <c:v>Tjejer, riket</c:v>
                </c:pt>
              </c:strCache>
            </c:strRef>
          </c:tx>
          <c:spPr>
            <a:ln w="28575" cap="rnd">
              <a:solidFill>
                <a:schemeClr val="accent2">
                  <a:lumMod val="40000"/>
                  <a:lumOff val="60000"/>
                </a:schemeClr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40000"/>
                    <a:lumOff val="60000"/>
                  </a:schemeClr>
                </a:solidFill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A1C8-460B-B997-2C445959F7AA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A1C8-460B-B997-2C445959F7A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A1C8-460B-B997-2C445959F7AA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A1C8-460B-B997-2C445959F7AA}"/>
                </c:ext>
              </c:extLst>
            </c:dLbl>
            <c:dLbl>
              <c:idx val="5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A1C8-460B-B997-2C445959F7A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'[Elevers drogvanor Värmland åk 9 gy åk 2 2023.xlsx]Trend_alkoholkonsument'!$B$3:$G$3</c:f>
              <c:numCache>
                <c:formatCode>General</c:formatCode>
                <c:ptCount val="6"/>
                <c:pt idx="0">
                  <c:v>2013</c:v>
                </c:pt>
                <c:pt idx="1">
                  <c:v>2015</c:v>
                </c:pt>
                <c:pt idx="2">
                  <c:v>2017</c:v>
                </c:pt>
                <c:pt idx="3">
                  <c:v>2019</c:v>
                </c:pt>
                <c:pt idx="4">
                  <c:v>2021</c:v>
                </c:pt>
                <c:pt idx="5">
                  <c:v>2023</c:v>
                </c:pt>
              </c:numCache>
            </c:numRef>
          </c:cat>
          <c:val>
            <c:numRef>
              <c:f>'[Elevers drogvanor Värmland åk 9 gy åk 2 2023.xlsx]Trend_alkoholkonsument'!$B$7:$G$7</c:f>
              <c:numCache>
                <c:formatCode>0</c:formatCode>
                <c:ptCount val="6"/>
                <c:pt idx="0" formatCode="General">
                  <c:v>50</c:v>
                </c:pt>
                <c:pt idx="1">
                  <c:v>44</c:v>
                </c:pt>
                <c:pt idx="2">
                  <c:v>42</c:v>
                </c:pt>
                <c:pt idx="3" formatCode="General">
                  <c:v>46</c:v>
                </c:pt>
                <c:pt idx="4" formatCode="General">
                  <c:v>43</c:v>
                </c:pt>
                <c:pt idx="5">
                  <c:v>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A1C8-460B-B997-2C445959F7AA}"/>
            </c:ext>
          </c:extLst>
        </c:ser>
        <c:dLbls>
          <c:dLblPos val="l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44803071"/>
        <c:axId val="202988479"/>
      </c:lineChart>
      <c:catAx>
        <c:axId val="34480307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202988479"/>
        <c:crosses val="autoZero"/>
        <c:auto val="1"/>
        <c:lblAlgn val="ctr"/>
        <c:lblOffset val="100"/>
        <c:noMultiLvlLbl val="0"/>
      </c:catAx>
      <c:valAx>
        <c:axId val="202988479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344803071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'[Elevers drogvanor Värmland åk 9 gy åk 2 2023.xlsx]Trend_alkoholkonsument'!$A$14</c:f>
              <c:strCache>
                <c:ptCount val="1"/>
                <c:pt idx="0">
                  <c:v>Killar, Värmland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87B-4E7B-9CB9-1C35687051E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87B-4E7B-9CB9-1C35687051E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87B-4E7B-9CB9-1C35687051E5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87B-4E7B-9CB9-1C35687051E5}"/>
                </c:ext>
              </c:extLst>
            </c:dLbl>
            <c:dLbl>
              <c:idx val="5"/>
              <c:layout>
                <c:manualLayout>
                  <c:x val="0"/>
                  <c:y val="4.31172706428176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87B-4E7B-9CB9-1C35687051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'[Elevers drogvanor Värmland åk 9 gy åk 2 2023.xlsx]Trend_alkoholkonsument'!$B$13:$G$13</c:f>
              <c:numCache>
                <c:formatCode>General</c:formatCode>
                <c:ptCount val="6"/>
                <c:pt idx="0">
                  <c:v>2013</c:v>
                </c:pt>
                <c:pt idx="1">
                  <c:v>2015</c:v>
                </c:pt>
                <c:pt idx="2">
                  <c:v>2017</c:v>
                </c:pt>
                <c:pt idx="3">
                  <c:v>2019</c:v>
                </c:pt>
                <c:pt idx="4">
                  <c:v>2021</c:v>
                </c:pt>
                <c:pt idx="5">
                  <c:v>2023</c:v>
                </c:pt>
              </c:numCache>
            </c:numRef>
          </c:cat>
          <c:val>
            <c:numRef>
              <c:f>'[Elevers drogvanor Värmland åk 9 gy åk 2 2023.xlsx]Trend_alkoholkonsument'!$B$14:$G$14</c:f>
              <c:numCache>
                <c:formatCode>General</c:formatCode>
                <c:ptCount val="6"/>
                <c:pt idx="0" formatCode="0">
                  <c:v>67.599999999999994</c:v>
                </c:pt>
                <c:pt idx="1">
                  <c:v>67</c:v>
                </c:pt>
                <c:pt idx="2">
                  <c:v>60</c:v>
                </c:pt>
                <c:pt idx="3">
                  <c:v>63</c:v>
                </c:pt>
                <c:pt idx="4">
                  <c:v>64</c:v>
                </c:pt>
                <c:pt idx="5" formatCode="0">
                  <c:v>63.6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87B-4E7B-9CB9-1C35687051E5}"/>
            </c:ext>
          </c:extLst>
        </c:ser>
        <c:ser>
          <c:idx val="1"/>
          <c:order val="1"/>
          <c:tx>
            <c:strRef>
              <c:f>'[Elevers drogvanor Värmland åk 9 gy åk 2 2023.xlsx]Trend_alkoholkonsument'!$A$15</c:f>
              <c:strCache>
                <c:ptCount val="1"/>
                <c:pt idx="0">
                  <c:v>Tjejer, Värmland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87B-4E7B-9CB9-1C35687051E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87B-4E7B-9CB9-1C35687051E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87B-4E7B-9CB9-1C35687051E5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87B-4E7B-9CB9-1C35687051E5}"/>
                </c:ext>
              </c:extLst>
            </c:dLbl>
            <c:dLbl>
              <c:idx val="5"/>
              <c:layout>
                <c:manualLayout>
                  <c:x val="-1.7638888888890183E-3"/>
                  <c:y val="-1.17592556298593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87B-4E7B-9CB9-1C35687051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'[Elevers drogvanor Värmland åk 9 gy åk 2 2023.xlsx]Trend_alkoholkonsument'!$B$13:$G$13</c:f>
              <c:numCache>
                <c:formatCode>General</c:formatCode>
                <c:ptCount val="6"/>
                <c:pt idx="0">
                  <c:v>2013</c:v>
                </c:pt>
                <c:pt idx="1">
                  <c:v>2015</c:v>
                </c:pt>
                <c:pt idx="2">
                  <c:v>2017</c:v>
                </c:pt>
                <c:pt idx="3">
                  <c:v>2019</c:v>
                </c:pt>
                <c:pt idx="4">
                  <c:v>2021</c:v>
                </c:pt>
                <c:pt idx="5">
                  <c:v>2023</c:v>
                </c:pt>
              </c:numCache>
            </c:numRef>
          </c:cat>
          <c:val>
            <c:numRef>
              <c:f>'[Elevers drogvanor Värmland åk 9 gy åk 2 2023.xlsx]Trend_alkoholkonsument'!$B$15:$G$15</c:f>
              <c:numCache>
                <c:formatCode>General</c:formatCode>
                <c:ptCount val="6"/>
                <c:pt idx="0" formatCode="0">
                  <c:v>72.599999999999994</c:v>
                </c:pt>
                <c:pt idx="1">
                  <c:v>76</c:v>
                </c:pt>
                <c:pt idx="2">
                  <c:v>72</c:v>
                </c:pt>
                <c:pt idx="3">
                  <c:v>70</c:v>
                </c:pt>
                <c:pt idx="4">
                  <c:v>69</c:v>
                </c:pt>
                <c:pt idx="5" formatCode="0">
                  <c:v>69.400000000000006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987B-4E7B-9CB9-1C35687051E5}"/>
            </c:ext>
          </c:extLst>
        </c:ser>
        <c:ser>
          <c:idx val="2"/>
          <c:order val="2"/>
          <c:tx>
            <c:strRef>
              <c:f>'[Elevers drogvanor Värmland åk 9 gy åk 2 2023.xlsx]Trend_alkoholkonsument'!$A$16</c:f>
              <c:strCache>
                <c:ptCount val="1"/>
                <c:pt idx="0">
                  <c:v>Killar, riket</c:v>
                </c:pt>
              </c:strCache>
            </c:strRef>
          </c:tx>
          <c:spPr>
            <a:ln w="28575" cap="rnd">
              <a:solidFill>
                <a:schemeClr val="accent1">
                  <a:lumMod val="40000"/>
                  <a:lumOff val="60000"/>
                </a:schemeClr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40000"/>
                  <a:lumOff val="60000"/>
                </a:schemeClr>
              </a:solidFill>
              <a:ln w="9525">
                <a:solidFill>
                  <a:schemeClr val="accent1">
                    <a:lumMod val="40000"/>
                    <a:lumOff val="60000"/>
                  </a:schemeClr>
                </a:solidFill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87B-4E7B-9CB9-1C35687051E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87B-4E7B-9CB9-1C35687051E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87B-4E7B-9CB9-1C35687051E5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87B-4E7B-9CB9-1C35687051E5}"/>
                </c:ext>
              </c:extLst>
            </c:dLbl>
            <c:dLbl>
              <c:idx val="5"/>
              <c:layout>
                <c:manualLayout>
                  <c:x val="0"/>
                  <c:y val="1.959875938309895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87B-4E7B-9CB9-1C35687051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'[Elevers drogvanor Värmland åk 9 gy åk 2 2023.xlsx]Trend_alkoholkonsument'!$B$13:$G$13</c:f>
              <c:numCache>
                <c:formatCode>General</c:formatCode>
                <c:ptCount val="6"/>
                <c:pt idx="0">
                  <c:v>2013</c:v>
                </c:pt>
                <c:pt idx="1">
                  <c:v>2015</c:v>
                </c:pt>
                <c:pt idx="2">
                  <c:v>2017</c:v>
                </c:pt>
                <c:pt idx="3">
                  <c:v>2019</c:v>
                </c:pt>
                <c:pt idx="4">
                  <c:v>2021</c:v>
                </c:pt>
                <c:pt idx="5">
                  <c:v>2023</c:v>
                </c:pt>
              </c:numCache>
            </c:numRef>
          </c:cat>
          <c:val>
            <c:numRef>
              <c:f>'[Elevers drogvanor Värmland åk 9 gy åk 2 2023.xlsx]Trend_alkoholkonsument'!$B$16:$G$16</c:f>
              <c:numCache>
                <c:formatCode>0</c:formatCode>
                <c:ptCount val="6"/>
                <c:pt idx="0" formatCode="General">
                  <c:v>77</c:v>
                </c:pt>
                <c:pt idx="1">
                  <c:v>73</c:v>
                </c:pt>
                <c:pt idx="2" formatCode="General">
                  <c:v>73</c:v>
                </c:pt>
                <c:pt idx="3" formatCode="General">
                  <c:v>67</c:v>
                </c:pt>
                <c:pt idx="4" formatCode="General">
                  <c:v>64</c:v>
                </c:pt>
                <c:pt idx="5" formatCode="General">
                  <c:v>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987B-4E7B-9CB9-1C35687051E5}"/>
            </c:ext>
          </c:extLst>
        </c:ser>
        <c:ser>
          <c:idx val="3"/>
          <c:order val="3"/>
          <c:tx>
            <c:strRef>
              <c:f>'[Elevers drogvanor Värmland åk 9 gy åk 2 2023.xlsx]Trend_alkoholkonsument'!$A$17</c:f>
              <c:strCache>
                <c:ptCount val="1"/>
                <c:pt idx="0">
                  <c:v>Tjejer, riket</c:v>
                </c:pt>
              </c:strCache>
            </c:strRef>
          </c:tx>
          <c:spPr>
            <a:ln w="28575" cap="rnd">
              <a:solidFill>
                <a:schemeClr val="accent2">
                  <a:lumMod val="40000"/>
                  <a:lumOff val="60000"/>
                </a:schemeClr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4"/>
                </a:solidFill>
              </a:ln>
              <a:effectLst/>
            </c:spPr>
          </c:marker>
          <c:dPt>
            <c:idx val="1"/>
            <c:marker>
              <c:symbol val="circle"/>
              <c:size val="5"/>
              <c:spPr>
                <a:solidFill>
                  <a:schemeClr val="accent2">
                    <a:lumMod val="40000"/>
                    <a:lumOff val="60000"/>
                  </a:schemeClr>
                </a:solidFill>
                <a:ln w="952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2-987B-4E7B-9CB9-1C35687051E5}"/>
              </c:ext>
            </c:extLst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87B-4E7B-9CB9-1C35687051E5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87B-4E7B-9CB9-1C35687051E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987B-4E7B-9CB9-1C35687051E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87B-4E7B-9CB9-1C35687051E5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987B-4E7B-9CB9-1C35687051E5}"/>
                </c:ext>
              </c:extLst>
            </c:dLbl>
            <c:dLbl>
              <c:idx val="5"/>
              <c:layout>
                <c:manualLayout>
                  <c:x val="0"/>
                  <c:y val="-2.74382631363385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987B-4E7B-9CB9-1C35687051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'[Elevers drogvanor Värmland åk 9 gy åk 2 2023.xlsx]Trend_alkoholkonsument'!$B$13:$G$13</c:f>
              <c:numCache>
                <c:formatCode>General</c:formatCode>
                <c:ptCount val="6"/>
                <c:pt idx="0">
                  <c:v>2013</c:v>
                </c:pt>
                <c:pt idx="1">
                  <c:v>2015</c:v>
                </c:pt>
                <c:pt idx="2">
                  <c:v>2017</c:v>
                </c:pt>
                <c:pt idx="3">
                  <c:v>2019</c:v>
                </c:pt>
                <c:pt idx="4">
                  <c:v>2021</c:v>
                </c:pt>
                <c:pt idx="5">
                  <c:v>2023</c:v>
                </c:pt>
              </c:numCache>
            </c:numRef>
          </c:cat>
          <c:val>
            <c:numRef>
              <c:f>'[Elevers drogvanor Värmland åk 9 gy åk 2 2023.xlsx]Trend_alkoholkonsument'!$B$17:$G$17</c:f>
              <c:numCache>
                <c:formatCode>0</c:formatCode>
                <c:ptCount val="6"/>
                <c:pt idx="0" formatCode="General">
                  <c:v>77</c:v>
                </c:pt>
                <c:pt idx="1">
                  <c:v>76</c:v>
                </c:pt>
                <c:pt idx="2" formatCode="General">
                  <c:v>76</c:v>
                </c:pt>
                <c:pt idx="3" formatCode="General">
                  <c:v>71</c:v>
                </c:pt>
                <c:pt idx="4" formatCode="General">
                  <c:v>71</c:v>
                </c:pt>
                <c:pt idx="5" formatCode="General">
                  <c:v>73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987B-4E7B-9CB9-1C35687051E5}"/>
            </c:ext>
          </c:extLst>
        </c:ser>
        <c:dLbls>
          <c:dLblPos val="l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11161695"/>
        <c:axId val="305758079"/>
      </c:lineChart>
      <c:catAx>
        <c:axId val="3111616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305758079"/>
        <c:crosses val="autoZero"/>
        <c:auto val="1"/>
        <c:lblAlgn val="ctr"/>
        <c:lblOffset val="100"/>
        <c:noMultiLvlLbl val="0"/>
      </c:catAx>
      <c:valAx>
        <c:axId val="305758079"/>
        <c:scaling>
          <c:orientation val="minMax"/>
          <c:max val="1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311161695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'[Elevers drogvanor Värmland åk 9 gy åk 2 2023.xlsx]Trend_intensivkonsument'!$A$4</c:f>
              <c:strCache>
                <c:ptCount val="1"/>
                <c:pt idx="0">
                  <c:v>Killar, Värmland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7.2622820153615764E-2"/>
                  <c:y val="2.49003914319124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31B1-4094-BED6-90691C6A14C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1B1-4094-BED6-90691C6A14C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1B1-4094-BED6-90691C6A14C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1B1-4094-BED6-90691C6A14C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1B1-4094-BED6-90691C6A14CD}"/>
                </c:ext>
              </c:extLst>
            </c:dLbl>
            <c:dLbl>
              <c:idx val="5"/>
              <c:layout>
                <c:manualLayout>
                  <c:x val="-1.2935035758548312E-16"/>
                  <c:y val="-1.959876543209890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31B1-4094-BED6-90691C6A14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'[Elevers drogvanor Värmland åk 9 gy åk 2 2023.xlsx]Trend_intensivkonsument'!$B$3:$G$3</c:f>
              <c:numCache>
                <c:formatCode>General</c:formatCode>
                <c:ptCount val="6"/>
                <c:pt idx="0">
                  <c:v>2013</c:v>
                </c:pt>
                <c:pt idx="1">
                  <c:v>2015</c:v>
                </c:pt>
                <c:pt idx="2">
                  <c:v>2017</c:v>
                </c:pt>
                <c:pt idx="3">
                  <c:v>2019</c:v>
                </c:pt>
                <c:pt idx="4">
                  <c:v>2021</c:v>
                </c:pt>
                <c:pt idx="5">
                  <c:v>2023</c:v>
                </c:pt>
              </c:numCache>
            </c:numRef>
          </c:cat>
          <c:val>
            <c:numRef>
              <c:f>'[Elevers drogvanor Värmland åk 9 gy åk 2 2023.xlsx]Trend_intensivkonsument'!$B$4:$G$4</c:f>
              <c:numCache>
                <c:formatCode>0</c:formatCode>
                <c:ptCount val="6"/>
                <c:pt idx="0">
                  <c:v>8.1</c:v>
                </c:pt>
                <c:pt idx="1">
                  <c:v>9</c:v>
                </c:pt>
                <c:pt idx="2">
                  <c:v>9</c:v>
                </c:pt>
                <c:pt idx="3" formatCode="General">
                  <c:v>7</c:v>
                </c:pt>
                <c:pt idx="4" formatCode="General">
                  <c:v>4</c:v>
                </c:pt>
                <c:pt idx="5">
                  <c:v>5.7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31B1-4094-BED6-90691C6A14CD}"/>
            </c:ext>
          </c:extLst>
        </c:ser>
        <c:ser>
          <c:idx val="1"/>
          <c:order val="1"/>
          <c:tx>
            <c:strRef>
              <c:f>'[Elevers drogvanor Värmland åk 9 gy åk 2 2023.xlsx]Trend_intensivkonsument'!$A$5</c:f>
              <c:strCache>
                <c:ptCount val="1"/>
                <c:pt idx="0">
                  <c:v>Tjejer, Värmland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1B1-4094-BED6-90691C6A14C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1B1-4094-BED6-90691C6A14C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1B1-4094-BED6-90691C6A14C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31B1-4094-BED6-90691C6A14CD}"/>
                </c:ext>
              </c:extLst>
            </c:dLbl>
            <c:dLbl>
              <c:idx val="5"/>
              <c:layout>
                <c:manualLayout>
                  <c:x val="-1.1247313832852018E-16"/>
                  <c:y val="1.42287951039500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1B1-4094-BED6-90691C6A14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'[Elevers drogvanor Värmland åk 9 gy åk 2 2023.xlsx]Trend_intensivkonsument'!$B$3:$G$3</c:f>
              <c:numCache>
                <c:formatCode>General</c:formatCode>
                <c:ptCount val="6"/>
                <c:pt idx="0">
                  <c:v>2013</c:v>
                </c:pt>
                <c:pt idx="1">
                  <c:v>2015</c:v>
                </c:pt>
                <c:pt idx="2">
                  <c:v>2017</c:v>
                </c:pt>
                <c:pt idx="3">
                  <c:v>2019</c:v>
                </c:pt>
                <c:pt idx="4">
                  <c:v>2021</c:v>
                </c:pt>
                <c:pt idx="5">
                  <c:v>2023</c:v>
                </c:pt>
              </c:numCache>
            </c:numRef>
          </c:cat>
          <c:val>
            <c:numRef>
              <c:f>'[Elevers drogvanor Värmland åk 9 gy åk 2 2023.xlsx]Trend_intensivkonsument'!$B$5:$G$5</c:f>
              <c:numCache>
                <c:formatCode>0</c:formatCode>
                <c:ptCount val="6"/>
                <c:pt idx="0">
                  <c:v>11.1</c:v>
                </c:pt>
                <c:pt idx="1">
                  <c:v>9</c:v>
                </c:pt>
                <c:pt idx="2">
                  <c:v>7</c:v>
                </c:pt>
                <c:pt idx="3" formatCode="General">
                  <c:v>7</c:v>
                </c:pt>
                <c:pt idx="4" formatCode="General">
                  <c:v>7</c:v>
                </c:pt>
                <c:pt idx="5">
                  <c:v>4.9000000000000004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31B1-4094-BED6-90691C6A14CD}"/>
            </c:ext>
          </c:extLst>
        </c:ser>
        <c:ser>
          <c:idx val="2"/>
          <c:order val="2"/>
          <c:tx>
            <c:strRef>
              <c:f>'[Elevers drogvanor Värmland åk 9 gy åk 2 2023.xlsx]Trend_intensivkonsument'!$A$6</c:f>
              <c:strCache>
                <c:ptCount val="1"/>
                <c:pt idx="0">
                  <c:v>Killar, riket</c:v>
                </c:pt>
              </c:strCache>
            </c:strRef>
          </c:tx>
          <c:spPr>
            <a:ln w="28575" cap="rnd">
              <a:solidFill>
                <a:schemeClr val="accent1">
                  <a:lumMod val="40000"/>
                  <a:lumOff val="60000"/>
                </a:schemeClr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40000"/>
                  <a:lumOff val="60000"/>
                </a:schemeClr>
              </a:solidFill>
              <a:ln w="9525">
                <a:solidFill>
                  <a:schemeClr val="accent1">
                    <a:lumMod val="40000"/>
                    <a:lumOff val="60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9.3098159509202458E-2"/>
                  <c:y val="7.1143975519750158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31B1-4094-BED6-90691C6A14C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1B1-4094-BED6-90691C6A14C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1B1-4094-BED6-90691C6A14C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1B1-4094-BED6-90691C6A14C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31B1-4094-BED6-90691C6A14C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1B1-4094-BED6-90691C6A14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'[Elevers drogvanor Värmland åk 9 gy åk 2 2023.xlsx]Trend_intensivkonsument'!$B$3:$G$3</c:f>
              <c:numCache>
                <c:formatCode>General</c:formatCode>
                <c:ptCount val="6"/>
                <c:pt idx="0">
                  <c:v>2013</c:v>
                </c:pt>
                <c:pt idx="1">
                  <c:v>2015</c:v>
                </c:pt>
                <c:pt idx="2">
                  <c:v>2017</c:v>
                </c:pt>
                <c:pt idx="3">
                  <c:v>2019</c:v>
                </c:pt>
                <c:pt idx="4">
                  <c:v>2021</c:v>
                </c:pt>
                <c:pt idx="5">
                  <c:v>2023</c:v>
                </c:pt>
              </c:numCache>
            </c:numRef>
          </c:cat>
          <c:val>
            <c:numRef>
              <c:f>'[Elevers drogvanor Värmland åk 9 gy åk 2 2023.xlsx]Trend_intensivkonsument'!$B$6:$G$6</c:f>
              <c:numCache>
                <c:formatCode>0</c:formatCode>
                <c:ptCount val="6"/>
                <c:pt idx="0" formatCode="General">
                  <c:v>10</c:v>
                </c:pt>
                <c:pt idx="1">
                  <c:v>9</c:v>
                </c:pt>
                <c:pt idx="2">
                  <c:v>7</c:v>
                </c:pt>
                <c:pt idx="3" formatCode="General">
                  <c:v>7</c:v>
                </c:pt>
                <c:pt idx="4" formatCode="General">
                  <c:v>5</c:v>
                </c:pt>
                <c:pt idx="5" formatCode="General">
                  <c:v>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31B1-4094-BED6-90691C6A14CD}"/>
            </c:ext>
          </c:extLst>
        </c:ser>
        <c:ser>
          <c:idx val="3"/>
          <c:order val="3"/>
          <c:tx>
            <c:strRef>
              <c:f>'[Elevers drogvanor Värmland åk 9 gy åk 2 2023.xlsx]Trend_intensivkonsument'!$A$7</c:f>
              <c:strCache>
                <c:ptCount val="1"/>
                <c:pt idx="0">
                  <c:v>Tjejer, riket</c:v>
                </c:pt>
              </c:strCache>
            </c:strRef>
          </c:tx>
          <c:spPr>
            <a:ln w="28575" cap="rnd">
              <a:solidFill>
                <a:schemeClr val="accent2">
                  <a:lumMod val="40000"/>
                  <a:lumOff val="60000"/>
                </a:schemeClr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40000"/>
                    <a:lumOff val="60000"/>
                  </a:schemeClr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1B1-4094-BED6-90691C6A14C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1B1-4094-BED6-90691C6A14C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31B1-4094-BED6-90691C6A14C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31B1-4094-BED6-90691C6A14C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31B1-4094-BED6-90691C6A14CD}"/>
                </c:ext>
              </c:extLst>
            </c:dLbl>
            <c:dLbl>
              <c:idx val="5"/>
              <c:layout>
                <c:manualLayout>
                  <c:x val="-1.1247313832852018E-16"/>
                  <c:y val="-4.98007828638251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31B1-4094-BED6-90691C6A14C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'[Elevers drogvanor Värmland åk 9 gy åk 2 2023.xlsx]Trend_intensivkonsument'!$B$3:$G$3</c:f>
              <c:numCache>
                <c:formatCode>General</c:formatCode>
                <c:ptCount val="6"/>
                <c:pt idx="0">
                  <c:v>2013</c:v>
                </c:pt>
                <c:pt idx="1">
                  <c:v>2015</c:v>
                </c:pt>
                <c:pt idx="2">
                  <c:v>2017</c:v>
                </c:pt>
                <c:pt idx="3">
                  <c:v>2019</c:v>
                </c:pt>
                <c:pt idx="4">
                  <c:v>2021</c:v>
                </c:pt>
                <c:pt idx="5">
                  <c:v>2023</c:v>
                </c:pt>
              </c:numCache>
            </c:numRef>
          </c:cat>
          <c:val>
            <c:numRef>
              <c:f>'[Elevers drogvanor Värmland åk 9 gy åk 2 2023.xlsx]Trend_intensivkonsument'!$B$7:$G$7</c:f>
              <c:numCache>
                <c:formatCode>0</c:formatCode>
                <c:ptCount val="6"/>
                <c:pt idx="0" formatCode="General">
                  <c:v>10</c:v>
                </c:pt>
                <c:pt idx="1">
                  <c:v>8</c:v>
                </c:pt>
                <c:pt idx="2">
                  <c:v>9</c:v>
                </c:pt>
                <c:pt idx="3" formatCode="General">
                  <c:v>8</c:v>
                </c:pt>
                <c:pt idx="4" formatCode="General">
                  <c:v>6</c:v>
                </c:pt>
                <c:pt idx="5" formatCode="General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8-31B1-4094-BED6-90691C6A14CD}"/>
            </c:ext>
          </c:extLst>
        </c:ser>
        <c:dLbls>
          <c:dLblPos val="l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2170623"/>
        <c:axId val="333630255"/>
      </c:lineChart>
      <c:catAx>
        <c:axId val="621706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333630255"/>
        <c:crosses val="autoZero"/>
        <c:auto val="1"/>
        <c:lblAlgn val="ctr"/>
        <c:lblOffset val="100"/>
        <c:noMultiLvlLbl val="0"/>
      </c:catAx>
      <c:valAx>
        <c:axId val="333630255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62170623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'[Elevers drogvanor Värmland åk 9 gy åk 2 2023.xlsx]Trend_intensivkonsument'!$A$15</c:f>
              <c:strCache>
                <c:ptCount val="1"/>
                <c:pt idx="0">
                  <c:v>Killar, Värmland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F12-4CD0-9EFC-350673351C5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F12-4CD0-9EFC-350673351C5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F12-4CD0-9EFC-350673351C5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F12-4CD0-9EFC-350673351C59}"/>
                </c:ext>
              </c:extLst>
            </c:dLbl>
            <c:dLbl>
              <c:idx val="5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F12-4CD0-9EFC-350673351C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'[Elevers drogvanor Värmland åk 9 gy åk 2 2023.xlsx]Trend_intensivkonsument'!$B$14:$G$14</c:f>
              <c:numCache>
                <c:formatCode>General</c:formatCode>
                <c:ptCount val="6"/>
                <c:pt idx="0">
                  <c:v>2013</c:v>
                </c:pt>
                <c:pt idx="1">
                  <c:v>2015</c:v>
                </c:pt>
                <c:pt idx="2">
                  <c:v>2017</c:v>
                </c:pt>
                <c:pt idx="3">
                  <c:v>2019</c:v>
                </c:pt>
                <c:pt idx="4">
                  <c:v>2021</c:v>
                </c:pt>
                <c:pt idx="5">
                  <c:v>2023</c:v>
                </c:pt>
              </c:numCache>
            </c:numRef>
          </c:cat>
          <c:val>
            <c:numRef>
              <c:f>'[Elevers drogvanor Värmland åk 9 gy åk 2 2023.xlsx]Trend_intensivkonsument'!$B$15:$G$15</c:f>
              <c:numCache>
                <c:formatCode>General</c:formatCode>
                <c:ptCount val="6"/>
                <c:pt idx="0">
                  <c:v>33</c:v>
                </c:pt>
                <c:pt idx="1">
                  <c:v>28</c:v>
                </c:pt>
                <c:pt idx="2">
                  <c:v>22</c:v>
                </c:pt>
                <c:pt idx="3">
                  <c:v>23</c:v>
                </c:pt>
                <c:pt idx="4">
                  <c:v>22</c:v>
                </c:pt>
                <c:pt idx="5" formatCode="0">
                  <c:v>24.1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F12-4CD0-9EFC-350673351C59}"/>
            </c:ext>
          </c:extLst>
        </c:ser>
        <c:ser>
          <c:idx val="1"/>
          <c:order val="1"/>
          <c:tx>
            <c:strRef>
              <c:f>'[Elevers drogvanor Värmland åk 9 gy åk 2 2023.xlsx]Trend_intensivkonsument'!$A$16</c:f>
              <c:strCache>
                <c:ptCount val="1"/>
                <c:pt idx="0">
                  <c:v>Tjejer, Värmland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F12-4CD0-9EFC-350673351C5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F12-4CD0-9EFC-350673351C5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F12-4CD0-9EFC-350673351C5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F12-4CD0-9EFC-350673351C59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F12-4CD0-9EFC-350673351C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'[Elevers drogvanor Värmland åk 9 gy åk 2 2023.xlsx]Trend_intensivkonsument'!$B$14:$G$14</c:f>
              <c:numCache>
                <c:formatCode>General</c:formatCode>
                <c:ptCount val="6"/>
                <c:pt idx="0">
                  <c:v>2013</c:v>
                </c:pt>
                <c:pt idx="1">
                  <c:v>2015</c:v>
                </c:pt>
                <c:pt idx="2">
                  <c:v>2017</c:v>
                </c:pt>
                <c:pt idx="3">
                  <c:v>2019</c:v>
                </c:pt>
                <c:pt idx="4">
                  <c:v>2021</c:v>
                </c:pt>
                <c:pt idx="5">
                  <c:v>2023</c:v>
                </c:pt>
              </c:numCache>
            </c:numRef>
          </c:cat>
          <c:val>
            <c:numRef>
              <c:f>'[Elevers drogvanor Värmland åk 9 gy åk 2 2023.xlsx]Trend_intensivkonsument'!$B$16:$G$16</c:f>
              <c:numCache>
                <c:formatCode>General</c:formatCode>
                <c:ptCount val="6"/>
                <c:pt idx="0">
                  <c:v>27</c:v>
                </c:pt>
                <c:pt idx="1">
                  <c:v>28</c:v>
                </c:pt>
                <c:pt idx="2">
                  <c:v>28</c:v>
                </c:pt>
                <c:pt idx="3">
                  <c:v>26</c:v>
                </c:pt>
                <c:pt idx="4">
                  <c:v>16</c:v>
                </c:pt>
                <c:pt idx="5" formatCode="0">
                  <c:v>24.3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9F12-4CD0-9EFC-350673351C59}"/>
            </c:ext>
          </c:extLst>
        </c:ser>
        <c:ser>
          <c:idx val="2"/>
          <c:order val="2"/>
          <c:tx>
            <c:strRef>
              <c:f>'[Elevers drogvanor Värmland åk 9 gy åk 2 2023.xlsx]Trend_intensivkonsument'!$A$17</c:f>
              <c:strCache>
                <c:ptCount val="1"/>
                <c:pt idx="0">
                  <c:v>Killar, riket</c:v>
                </c:pt>
              </c:strCache>
            </c:strRef>
          </c:tx>
          <c:spPr>
            <a:ln w="28575" cap="rnd">
              <a:solidFill>
                <a:schemeClr val="accent1">
                  <a:lumMod val="40000"/>
                  <a:lumOff val="60000"/>
                </a:schemeClr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40000"/>
                  <a:lumOff val="60000"/>
                </a:schemeClr>
              </a:solidFill>
              <a:ln w="9525">
                <a:solidFill>
                  <a:schemeClr val="accent1">
                    <a:lumMod val="40000"/>
                    <a:lumOff val="60000"/>
                  </a:schemeClr>
                </a:solidFill>
              </a:ln>
              <a:effectLst/>
            </c:spPr>
          </c:marker>
          <c:dLbls>
            <c:delete val="1"/>
          </c:dLbls>
          <c:cat>
            <c:numRef>
              <c:f>'[Elevers drogvanor Värmland åk 9 gy åk 2 2023.xlsx]Trend_intensivkonsument'!$B$14:$G$14</c:f>
              <c:numCache>
                <c:formatCode>General</c:formatCode>
                <c:ptCount val="6"/>
                <c:pt idx="0">
                  <c:v>2013</c:v>
                </c:pt>
                <c:pt idx="1">
                  <c:v>2015</c:v>
                </c:pt>
                <c:pt idx="2">
                  <c:v>2017</c:v>
                </c:pt>
                <c:pt idx="3">
                  <c:v>2019</c:v>
                </c:pt>
                <c:pt idx="4">
                  <c:v>2021</c:v>
                </c:pt>
                <c:pt idx="5">
                  <c:v>2023</c:v>
                </c:pt>
              </c:numCache>
            </c:numRef>
          </c:cat>
          <c:val>
            <c:numRef>
              <c:f>'[Elevers drogvanor Värmland åk 9 gy åk 2 2023.xlsx]Trend_intensivkonsument'!$B$17:$G$17</c:f>
              <c:numCache>
                <c:formatCode>General</c:formatCode>
                <c:ptCount val="6"/>
                <c:pt idx="0">
                  <c:v>33</c:v>
                </c:pt>
                <c:pt idx="1">
                  <c:v>27</c:v>
                </c:pt>
                <c:pt idx="2">
                  <c:v>26</c:v>
                </c:pt>
                <c:pt idx="3">
                  <c:v>22</c:v>
                </c:pt>
                <c:pt idx="4">
                  <c:v>19</c:v>
                </c:pt>
                <c:pt idx="5">
                  <c:v>24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9F12-4CD0-9EFC-350673351C59}"/>
            </c:ext>
          </c:extLst>
        </c:ser>
        <c:ser>
          <c:idx val="3"/>
          <c:order val="3"/>
          <c:tx>
            <c:strRef>
              <c:f>'[Elevers drogvanor Värmland åk 9 gy åk 2 2023.xlsx]Trend_intensivkonsument'!$A$18</c:f>
              <c:strCache>
                <c:ptCount val="1"/>
                <c:pt idx="0">
                  <c:v>Tjejer, riket</c:v>
                </c:pt>
              </c:strCache>
            </c:strRef>
          </c:tx>
          <c:spPr>
            <a:ln w="28575" cap="rnd">
              <a:solidFill>
                <a:schemeClr val="accent2">
                  <a:lumMod val="40000"/>
                  <a:lumOff val="60000"/>
                </a:schemeClr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40000"/>
                    <a:lumOff val="60000"/>
                  </a:schemeClr>
                </a:solidFill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F12-4CD0-9EFC-350673351C59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F12-4CD0-9EFC-350673351C59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F12-4CD0-9EFC-350673351C59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F12-4CD0-9EFC-350673351C59}"/>
                </c:ext>
              </c:extLst>
            </c:dLbl>
            <c:dLbl>
              <c:idx val="5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F12-4CD0-9EFC-350673351C5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'[Elevers drogvanor Värmland åk 9 gy åk 2 2023.xlsx]Trend_intensivkonsument'!$B$14:$G$14</c:f>
              <c:numCache>
                <c:formatCode>General</c:formatCode>
                <c:ptCount val="6"/>
                <c:pt idx="0">
                  <c:v>2013</c:v>
                </c:pt>
                <c:pt idx="1">
                  <c:v>2015</c:v>
                </c:pt>
                <c:pt idx="2">
                  <c:v>2017</c:v>
                </c:pt>
                <c:pt idx="3">
                  <c:v>2019</c:v>
                </c:pt>
                <c:pt idx="4">
                  <c:v>2021</c:v>
                </c:pt>
                <c:pt idx="5">
                  <c:v>2023</c:v>
                </c:pt>
              </c:numCache>
            </c:numRef>
          </c:cat>
          <c:val>
            <c:numRef>
              <c:f>'[Elevers drogvanor Värmland åk 9 gy åk 2 2023.xlsx]Trend_intensivkonsument'!$B$18:$G$18</c:f>
              <c:numCache>
                <c:formatCode>General</c:formatCode>
                <c:ptCount val="6"/>
                <c:pt idx="0">
                  <c:v>25</c:v>
                </c:pt>
                <c:pt idx="1">
                  <c:v>25</c:v>
                </c:pt>
                <c:pt idx="2">
                  <c:v>23</c:v>
                </c:pt>
                <c:pt idx="3">
                  <c:v>17</c:v>
                </c:pt>
                <c:pt idx="4">
                  <c:v>19</c:v>
                </c:pt>
                <c:pt idx="5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9F12-4CD0-9EFC-350673351C59}"/>
            </c:ext>
          </c:extLst>
        </c:ser>
        <c:dLbls>
          <c:dLblPos val="l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53209359"/>
        <c:axId val="178273487"/>
      </c:lineChart>
      <c:catAx>
        <c:axId val="35320935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178273487"/>
        <c:crosses val="autoZero"/>
        <c:auto val="1"/>
        <c:lblAlgn val="ctr"/>
        <c:lblOffset val="100"/>
        <c:noMultiLvlLbl val="0"/>
      </c:catAx>
      <c:valAx>
        <c:axId val="178273487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353209359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'[Elevers drogvanor Värmland åk 9 gy åk 2 2023.xlsx]Trend_alkohol13'!$A$4</c:f>
              <c:strCache>
                <c:ptCount val="1"/>
                <c:pt idx="0">
                  <c:v>Killar, Värmland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33-475B-8E0D-39459DEC543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F33-475B-8E0D-39459DEC5436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F33-475B-8E0D-39459DEC5436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F33-475B-8E0D-39459DEC543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F33-475B-8E0D-39459DEC5436}"/>
                </c:ext>
              </c:extLst>
            </c:dLbl>
            <c:dLbl>
              <c:idx val="5"/>
              <c:layout>
                <c:manualLayout>
                  <c:x val="2.7777777777777779E-3"/>
                  <c:y val="-2.777777777777782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F33-475B-8E0D-39459DEC54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'[Elevers drogvanor Värmland åk 9 gy åk 2 2023.xlsx]Trend_alkohol13'!$B$3:$G$3</c:f>
              <c:numCache>
                <c:formatCode>General</c:formatCode>
                <c:ptCount val="6"/>
                <c:pt idx="0">
                  <c:v>2013</c:v>
                </c:pt>
                <c:pt idx="1">
                  <c:v>2015</c:v>
                </c:pt>
                <c:pt idx="2">
                  <c:v>2017</c:v>
                </c:pt>
                <c:pt idx="3">
                  <c:v>2019</c:v>
                </c:pt>
                <c:pt idx="4">
                  <c:v>2021</c:v>
                </c:pt>
                <c:pt idx="5">
                  <c:v>2023</c:v>
                </c:pt>
              </c:numCache>
            </c:numRef>
          </c:cat>
          <c:val>
            <c:numRef>
              <c:f>'[Elevers drogvanor Värmland åk 9 gy åk 2 2023.xlsx]Trend_alkohol13'!$B$4:$G$4</c:f>
              <c:numCache>
                <c:formatCode>General</c:formatCode>
                <c:ptCount val="6"/>
                <c:pt idx="0">
                  <c:v>24</c:v>
                </c:pt>
                <c:pt idx="1">
                  <c:v>17</c:v>
                </c:pt>
                <c:pt idx="2">
                  <c:v>15</c:v>
                </c:pt>
                <c:pt idx="3">
                  <c:v>19</c:v>
                </c:pt>
                <c:pt idx="4">
                  <c:v>16</c:v>
                </c:pt>
                <c:pt idx="5" formatCode="0">
                  <c:v>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EF33-475B-8E0D-39459DEC5436}"/>
            </c:ext>
          </c:extLst>
        </c:ser>
        <c:ser>
          <c:idx val="1"/>
          <c:order val="1"/>
          <c:tx>
            <c:strRef>
              <c:f>'[Elevers drogvanor Värmland åk 9 gy åk 2 2023.xlsx]Trend_alkohol13'!$A$5</c:f>
              <c:strCache>
                <c:ptCount val="1"/>
                <c:pt idx="0">
                  <c:v>Tjejer, Värmland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F33-475B-8E0D-39459DEC5436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F33-475B-8E0D-39459DEC5436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F33-475B-8E0D-39459DEC5436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F33-475B-8E0D-39459DEC543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EF33-475B-8E0D-39459DEC54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'[Elevers drogvanor Värmland åk 9 gy åk 2 2023.xlsx]Trend_alkohol13'!$B$3:$G$3</c:f>
              <c:numCache>
                <c:formatCode>General</c:formatCode>
                <c:ptCount val="6"/>
                <c:pt idx="0">
                  <c:v>2013</c:v>
                </c:pt>
                <c:pt idx="1">
                  <c:v>2015</c:v>
                </c:pt>
                <c:pt idx="2">
                  <c:v>2017</c:v>
                </c:pt>
                <c:pt idx="3">
                  <c:v>2019</c:v>
                </c:pt>
                <c:pt idx="4">
                  <c:v>2021</c:v>
                </c:pt>
                <c:pt idx="5">
                  <c:v>2023</c:v>
                </c:pt>
              </c:numCache>
            </c:numRef>
          </c:cat>
          <c:val>
            <c:numRef>
              <c:f>'[Elevers drogvanor Värmland åk 9 gy åk 2 2023.xlsx]Trend_alkohol13'!$B$5:$G$5</c:f>
              <c:numCache>
                <c:formatCode>General</c:formatCode>
                <c:ptCount val="6"/>
                <c:pt idx="0">
                  <c:v>18</c:v>
                </c:pt>
                <c:pt idx="1">
                  <c:v>15</c:v>
                </c:pt>
                <c:pt idx="2">
                  <c:v>15</c:v>
                </c:pt>
                <c:pt idx="3">
                  <c:v>13</c:v>
                </c:pt>
                <c:pt idx="4">
                  <c:v>18</c:v>
                </c:pt>
                <c:pt idx="5" formatCode="0">
                  <c:v>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EF33-475B-8E0D-39459DEC5436}"/>
            </c:ext>
          </c:extLst>
        </c:ser>
        <c:ser>
          <c:idx val="2"/>
          <c:order val="2"/>
          <c:tx>
            <c:strRef>
              <c:f>'[Elevers drogvanor Värmland åk 9 gy åk 2 2023.xlsx]Trend_alkohol13'!$A$6</c:f>
              <c:strCache>
                <c:ptCount val="1"/>
                <c:pt idx="0">
                  <c:v>Killar, riket</c:v>
                </c:pt>
              </c:strCache>
            </c:strRef>
          </c:tx>
          <c:spPr>
            <a:ln w="28575" cap="rnd">
              <a:solidFill>
                <a:schemeClr val="accent5">
                  <a:lumMod val="40000"/>
                  <a:lumOff val="60000"/>
                </a:schemeClr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40000"/>
                  <a:lumOff val="60000"/>
                </a:schemeClr>
              </a:solidFill>
              <a:ln w="9525">
                <a:solidFill>
                  <a:schemeClr val="accent5">
                    <a:lumMod val="40000"/>
                    <a:lumOff val="60000"/>
                  </a:schemeClr>
                </a:solidFill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F33-475B-8E0D-39459DEC5436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F33-475B-8E0D-39459DEC5436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EF33-475B-8E0D-39459DEC543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F33-475B-8E0D-39459DEC5436}"/>
                </c:ext>
              </c:extLst>
            </c:dLbl>
            <c:dLbl>
              <c:idx val="5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F33-475B-8E0D-39459DEC54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'[Elevers drogvanor Värmland åk 9 gy åk 2 2023.xlsx]Trend_alkohol13'!$B$3:$G$3</c:f>
              <c:numCache>
                <c:formatCode>General</c:formatCode>
                <c:ptCount val="6"/>
                <c:pt idx="0">
                  <c:v>2013</c:v>
                </c:pt>
                <c:pt idx="1">
                  <c:v>2015</c:v>
                </c:pt>
                <c:pt idx="2">
                  <c:v>2017</c:v>
                </c:pt>
                <c:pt idx="3">
                  <c:v>2019</c:v>
                </c:pt>
                <c:pt idx="4">
                  <c:v>2021</c:v>
                </c:pt>
                <c:pt idx="5">
                  <c:v>2023</c:v>
                </c:pt>
              </c:numCache>
            </c:numRef>
          </c:cat>
          <c:val>
            <c:numRef>
              <c:f>'[Elevers drogvanor Värmland åk 9 gy åk 2 2023.xlsx]Trend_alkohol13'!$B$6:$G$6</c:f>
              <c:numCache>
                <c:formatCode>General</c:formatCode>
                <c:ptCount val="6"/>
                <c:pt idx="0">
                  <c:v>22</c:v>
                </c:pt>
                <c:pt idx="1">
                  <c:v>16</c:v>
                </c:pt>
                <c:pt idx="2">
                  <c:v>11</c:v>
                </c:pt>
                <c:pt idx="3">
                  <c:v>13</c:v>
                </c:pt>
                <c:pt idx="4">
                  <c:v>12</c:v>
                </c:pt>
                <c:pt idx="5" formatCode="0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EF33-475B-8E0D-39459DEC5436}"/>
            </c:ext>
          </c:extLst>
        </c:ser>
        <c:ser>
          <c:idx val="3"/>
          <c:order val="3"/>
          <c:tx>
            <c:strRef>
              <c:f>'[Elevers drogvanor Värmland åk 9 gy åk 2 2023.xlsx]Trend_alkohol13'!$A$7</c:f>
              <c:strCache>
                <c:ptCount val="1"/>
                <c:pt idx="0">
                  <c:v>Tjejer, riket</c:v>
                </c:pt>
              </c:strCache>
            </c:strRef>
          </c:tx>
          <c:spPr>
            <a:ln w="28575" cap="rnd">
              <a:solidFill>
                <a:schemeClr val="accent2">
                  <a:lumMod val="40000"/>
                  <a:lumOff val="60000"/>
                </a:schemeClr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4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chemeClr val="accent2">
                    <a:lumMod val="40000"/>
                    <a:lumOff val="60000"/>
                  </a:schemeClr>
                </a:solidFill>
                <a:ln w="952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3-EF33-475B-8E0D-39459DEC5436}"/>
              </c:ext>
            </c:extLst>
          </c:dPt>
          <c:dPt>
            <c:idx val="1"/>
            <c:marker>
              <c:symbol val="circle"/>
              <c:size val="5"/>
              <c:spPr>
                <a:solidFill>
                  <a:schemeClr val="accent2">
                    <a:lumMod val="40000"/>
                    <a:lumOff val="60000"/>
                  </a:schemeClr>
                </a:solidFill>
                <a:ln w="952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4-EF33-475B-8E0D-39459DEC5436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chemeClr val="accent2">
                    <a:lumMod val="40000"/>
                    <a:lumOff val="60000"/>
                  </a:schemeClr>
                </a:solidFill>
                <a:ln w="952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5-EF33-475B-8E0D-39459DEC5436}"/>
              </c:ext>
            </c:extLst>
          </c:dPt>
          <c:dPt>
            <c:idx val="3"/>
            <c:marker>
              <c:symbol val="circle"/>
              <c:size val="5"/>
              <c:spPr>
                <a:solidFill>
                  <a:schemeClr val="accent2">
                    <a:lumMod val="40000"/>
                    <a:lumOff val="60000"/>
                  </a:schemeClr>
                </a:solidFill>
                <a:ln w="952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6-EF33-475B-8E0D-39459DEC5436}"/>
              </c:ext>
            </c:extLst>
          </c:dPt>
          <c:dPt>
            <c:idx val="4"/>
            <c:marker>
              <c:symbol val="circle"/>
              <c:size val="5"/>
              <c:spPr>
                <a:solidFill>
                  <a:schemeClr val="accent2">
                    <a:lumMod val="40000"/>
                    <a:lumOff val="60000"/>
                  </a:schemeClr>
                </a:solidFill>
                <a:ln w="952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7-EF33-475B-8E0D-39459DEC5436}"/>
              </c:ext>
            </c:extLst>
          </c:dPt>
          <c:dPt>
            <c:idx val="5"/>
            <c:marker>
              <c:symbol val="circle"/>
              <c:size val="5"/>
              <c:spPr>
                <a:solidFill>
                  <a:schemeClr val="accent2">
                    <a:lumMod val="40000"/>
                    <a:lumOff val="60000"/>
                  </a:schemeClr>
                </a:solidFill>
                <a:ln w="9525">
                  <a:solidFill>
                    <a:schemeClr val="accent2">
                      <a:lumMod val="40000"/>
                      <a:lumOff val="6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18-EF33-475B-8E0D-39459DEC5436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EF33-475B-8E0D-39459DEC5436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EF33-475B-8E0D-39459DEC5436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EF33-475B-8E0D-39459DEC5436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EF33-475B-8E0D-39459DEC5436}"/>
                </c:ext>
              </c:extLst>
            </c:dLbl>
            <c:dLbl>
              <c:idx val="5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EF33-475B-8E0D-39459DEC54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'[Elevers drogvanor Värmland åk 9 gy åk 2 2023.xlsx]Trend_alkohol13'!$B$3:$G$3</c:f>
              <c:numCache>
                <c:formatCode>General</c:formatCode>
                <c:ptCount val="6"/>
                <c:pt idx="0">
                  <c:v>2013</c:v>
                </c:pt>
                <c:pt idx="1">
                  <c:v>2015</c:v>
                </c:pt>
                <c:pt idx="2">
                  <c:v>2017</c:v>
                </c:pt>
                <c:pt idx="3">
                  <c:v>2019</c:v>
                </c:pt>
                <c:pt idx="4">
                  <c:v>2021</c:v>
                </c:pt>
                <c:pt idx="5">
                  <c:v>2023</c:v>
                </c:pt>
              </c:numCache>
            </c:numRef>
          </c:cat>
          <c:val>
            <c:numRef>
              <c:f>'[Elevers drogvanor Värmland åk 9 gy åk 2 2023.xlsx]Trend_alkohol13'!$B$7:$G$7</c:f>
              <c:numCache>
                <c:formatCode>General</c:formatCode>
                <c:ptCount val="6"/>
                <c:pt idx="0">
                  <c:v>20</c:v>
                </c:pt>
                <c:pt idx="1">
                  <c:v>15</c:v>
                </c:pt>
                <c:pt idx="2">
                  <c:v>11</c:v>
                </c:pt>
                <c:pt idx="3">
                  <c:v>12</c:v>
                </c:pt>
                <c:pt idx="4">
                  <c:v>14</c:v>
                </c:pt>
                <c:pt idx="5">
                  <c:v>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EF33-475B-8E0D-39459DEC5436}"/>
            </c:ext>
          </c:extLst>
        </c:ser>
        <c:dLbls>
          <c:dLblPos val="l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003929503"/>
        <c:axId val="144103951"/>
      </c:lineChart>
      <c:catAx>
        <c:axId val="20039295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44103951"/>
        <c:crosses val="autoZero"/>
        <c:auto val="1"/>
        <c:lblAlgn val="ctr"/>
        <c:lblOffset val="100"/>
        <c:noMultiLvlLbl val="0"/>
      </c:catAx>
      <c:valAx>
        <c:axId val="144103951"/>
        <c:scaling>
          <c:orientation val="minMax"/>
          <c:max val="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20039295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sv-SE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'[Elevers drogvanor Värmland åk 9 gy åk 2 2023.xlsx]Trend_berusad 13'!$A$4</c:f>
              <c:strCache>
                <c:ptCount val="1"/>
                <c:pt idx="0">
                  <c:v>Killar, Värmland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7255833333333332E-2"/>
                  <c:y val="-7.8395037532396541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5048-4264-87F1-6D43B668604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048-4264-87F1-6D43B668604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048-4264-87F1-6D43B668604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048-4264-87F1-6D43B668604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048-4264-87F1-6D43B6686047}"/>
                </c:ext>
              </c:extLst>
            </c:dLbl>
            <c:dLbl>
              <c:idx val="5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048-4264-87F1-6D43B66860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'[Elevers drogvanor Värmland åk 9 gy åk 2 2023.xlsx]Trend_berusad 13'!$B$3:$G$3</c:f>
              <c:numCache>
                <c:formatCode>General</c:formatCode>
                <c:ptCount val="6"/>
                <c:pt idx="0">
                  <c:v>2013</c:v>
                </c:pt>
                <c:pt idx="1">
                  <c:v>2015</c:v>
                </c:pt>
                <c:pt idx="2">
                  <c:v>2017</c:v>
                </c:pt>
                <c:pt idx="3">
                  <c:v>2019</c:v>
                </c:pt>
                <c:pt idx="4">
                  <c:v>2021</c:v>
                </c:pt>
                <c:pt idx="5">
                  <c:v>2023</c:v>
                </c:pt>
              </c:numCache>
            </c:numRef>
          </c:cat>
          <c:val>
            <c:numRef>
              <c:f>'[Elevers drogvanor Värmland åk 9 gy åk 2 2023.xlsx]Trend_berusad 13'!$B$4:$G$4</c:f>
              <c:numCache>
                <c:formatCode>General</c:formatCode>
                <c:ptCount val="6"/>
                <c:pt idx="0">
                  <c:v>11</c:v>
                </c:pt>
                <c:pt idx="1">
                  <c:v>6</c:v>
                </c:pt>
                <c:pt idx="2">
                  <c:v>6</c:v>
                </c:pt>
                <c:pt idx="3">
                  <c:v>7</c:v>
                </c:pt>
                <c:pt idx="4">
                  <c:v>6</c:v>
                </c:pt>
                <c:pt idx="5" formatCode="0">
                  <c:v>6.8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5048-4264-87F1-6D43B6686047}"/>
            </c:ext>
          </c:extLst>
        </c:ser>
        <c:ser>
          <c:idx val="1"/>
          <c:order val="1"/>
          <c:tx>
            <c:strRef>
              <c:f>'[Elevers drogvanor Värmland åk 9 gy åk 2 2023.xlsx]Trend_berusad 13'!$A$5</c:f>
              <c:strCache>
                <c:ptCount val="1"/>
                <c:pt idx="0">
                  <c:v>Tjejer, Värmland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4069305555555572E-2"/>
                  <c:y val="1.38888846021959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048-4264-87F1-6D43B668604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048-4264-87F1-6D43B668604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048-4264-87F1-6D43B668604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048-4264-87F1-6D43B668604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048-4264-87F1-6D43B6686047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048-4264-87F1-6D43B66860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'[Elevers drogvanor Värmland åk 9 gy åk 2 2023.xlsx]Trend_berusad 13'!$B$3:$G$3</c:f>
              <c:numCache>
                <c:formatCode>General</c:formatCode>
                <c:ptCount val="6"/>
                <c:pt idx="0">
                  <c:v>2013</c:v>
                </c:pt>
                <c:pt idx="1">
                  <c:v>2015</c:v>
                </c:pt>
                <c:pt idx="2">
                  <c:v>2017</c:v>
                </c:pt>
                <c:pt idx="3">
                  <c:v>2019</c:v>
                </c:pt>
                <c:pt idx="4">
                  <c:v>2021</c:v>
                </c:pt>
                <c:pt idx="5">
                  <c:v>2023</c:v>
                </c:pt>
              </c:numCache>
            </c:numRef>
          </c:cat>
          <c:val>
            <c:numRef>
              <c:f>'[Elevers drogvanor Värmland åk 9 gy åk 2 2023.xlsx]Trend_berusad 13'!$B$5:$G$5</c:f>
              <c:numCache>
                <c:formatCode>General</c:formatCode>
                <c:ptCount val="6"/>
                <c:pt idx="0">
                  <c:v>8</c:v>
                </c:pt>
                <c:pt idx="1">
                  <c:v>6</c:v>
                </c:pt>
                <c:pt idx="2">
                  <c:v>5</c:v>
                </c:pt>
                <c:pt idx="3">
                  <c:v>6</c:v>
                </c:pt>
                <c:pt idx="4">
                  <c:v>8</c:v>
                </c:pt>
                <c:pt idx="5" formatCode="0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5048-4264-87F1-6D43B6686047}"/>
            </c:ext>
          </c:extLst>
        </c:ser>
        <c:ser>
          <c:idx val="2"/>
          <c:order val="2"/>
          <c:tx>
            <c:strRef>
              <c:f>'[Elevers drogvanor Värmland åk 9 gy åk 2 2023.xlsx]Trend_berusad 13'!$A$6</c:f>
              <c:strCache>
                <c:ptCount val="1"/>
                <c:pt idx="0">
                  <c:v>Killar, riket</c:v>
                </c:pt>
              </c:strCache>
            </c:strRef>
          </c:tx>
          <c:spPr>
            <a:ln w="28575" cap="rnd">
              <a:solidFill>
                <a:schemeClr val="accent1">
                  <a:lumMod val="40000"/>
                  <a:lumOff val="60000"/>
                </a:schemeClr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40000"/>
                  <a:lumOff val="60000"/>
                </a:schemeClr>
              </a:solidFill>
              <a:ln w="9525">
                <a:solidFill>
                  <a:schemeClr val="accent1">
                    <a:lumMod val="40000"/>
                    <a:lumOff val="60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2305416666666667E-2"/>
                  <c:y val="-9.2592564014640742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048-4264-87F1-6D43B6686047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048-4264-87F1-6D43B668604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048-4264-87F1-6D43B668604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048-4264-87F1-6D43B6686047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048-4264-87F1-6D43B6686047}"/>
                </c:ext>
              </c:extLst>
            </c:dLbl>
            <c:dLbl>
              <c:idx val="5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048-4264-87F1-6D43B668604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'[Elevers drogvanor Värmland åk 9 gy åk 2 2023.xlsx]Trend_berusad 13'!$B$3:$G$3</c:f>
              <c:numCache>
                <c:formatCode>General</c:formatCode>
                <c:ptCount val="6"/>
                <c:pt idx="0">
                  <c:v>2013</c:v>
                </c:pt>
                <c:pt idx="1">
                  <c:v>2015</c:v>
                </c:pt>
                <c:pt idx="2">
                  <c:v>2017</c:v>
                </c:pt>
                <c:pt idx="3">
                  <c:v>2019</c:v>
                </c:pt>
                <c:pt idx="4">
                  <c:v>2021</c:v>
                </c:pt>
                <c:pt idx="5">
                  <c:v>2023</c:v>
                </c:pt>
              </c:numCache>
            </c:numRef>
          </c:cat>
          <c:val>
            <c:numRef>
              <c:f>'[Elevers drogvanor Värmland åk 9 gy åk 2 2023.xlsx]Trend_berusad 13'!$B$6:$G$6</c:f>
              <c:numCache>
                <c:formatCode>General</c:formatCode>
                <c:ptCount val="6"/>
                <c:pt idx="0">
                  <c:v>9</c:v>
                </c:pt>
                <c:pt idx="1">
                  <c:v>5</c:v>
                </c:pt>
                <c:pt idx="2">
                  <c:v>4</c:v>
                </c:pt>
                <c:pt idx="3">
                  <c:v>4</c:v>
                </c:pt>
                <c:pt idx="4">
                  <c:v>4</c:v>
                </c:pt>
                <c:pt idx="5" formatCode="0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5048-4264-87F1-6D43B6686047}"/>
            </c:ext>
          </c:extLst>
        </c:ser>
        <c:ser>
          <c:idx val="3"/>
          <c:order val="3"/>
          <c:tx>
            <c:strRef>
              <c:f>'[Elevers drogvanor Värmland åk 9 gy åk 2 2023.xlsx]Trend_berusad 13'!$A$7</c:f>
              <c:strCache>
                <c:ptCount val="1"/>
                <c:pt idx="0">
                  <c:v>Tjejer, riket</c:v>
                </c:pt>
              </c:strCache>
            </c:strRef>
          </c:tx>
          <c:spPr>
            <a:ln w="28575" cap="rnd">
              <a:solidFill>
                <a:schemeClr val="accent2">
                  <a:lumMod val="40000"/>
                  <a:lumOff val="60000"/>
                </a:schemeClr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40000"/>
                    <a:lumOff val="60000"/>
                  </a:schemeClr>
                </a:solidFill>
              </a:ln>
              <a:effectLst/>
            </c:spPr>
          </c:marker>
          <c:dLbls>
            <c:delete val="1"/>
          </c:dLbls>
          <c:cat>
            <c:numRef>
              <c:f>'[Elevers drogvanor Värmland åk 9 gy åk 2 2023.xlsx]Trend_berusad 13'!$B$3:$G$3</c:f>
              <c:numCache>
                <c:formatCode>General</c:formatCode>
                <c:ptCount val="6"/>
                <c:pt idx="0">
                  <c:v>2013</c:v>
                </c:pt>
                <c:pt idx="1">
                  <c:v>2015</c:v>
                </c:pt>
                <c:pt idx="2">
                  <c:v>2017</c:v>
                </c:pt>
                <c:pt idx="3">
                  <c:v>2019</c:v>
                </c:pt>
                <c:pt idx="4">
                  <c:v>2021</c:v>
                </c:pt>
                <c:pt idx="5">
                  <c:v>2023</c:v>
                </c:pt>
              </c:numCache>
            </c:numRef>
          </c:cat>
          <c:val>
            <c:numRef>
              <c:f>'[Elevers drogvanor Värmland åk 9 gy åk 2 2023.xlsx]Trend_berusad 13'!$B$7:$G$7</c:f>
              <c:numCache>
                <c:formatCode>General</c:formatCode>
                <c:ptCount val="6"/>
                <c:pt idx="0">
                  <c:v>8</c:v>
                </c:pt>
                <c:pt idx="1">
                  <c:v>6</c:v>
                </c:pt>
                <c:pt idx="2">
                  <c:v>5</c:v>
                </c:pt>
                <c:pt idx="3">
                  <c:v>6</c:v>
                </c:pt>
                <c:pt idx="4">
                  <c:v>5</c:v>
                </c:pt>
                <c:pt idx="5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5048-4264-87F1-6D43B6686047}"/>
            </c:ext>
          </c:extLst>
        </c:ser>
        <c:dLbls>
          <c:dLblPos val="l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13100447"/>
        <c:axId val="302892783"/>
      </c:lineChart>
      <c:catAx>
        <c:axId val="3131004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302892783"/>
        <c:crosses val="autoZero"/>
        <c:auto val="1"/>
        <c:lblAlgn val="ctr"/>
        <c:lblOffset val="100"/>
        <c:noMultiLvlLbl val="0"/>
      </c:catAx>
      <c:valAx>
        <c:axId val="302892783"/>
        <c:scaling>
          <c:orientation val="minMax"/>
          <c:max val="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3131004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'[Elevers drogvanor Värmland åk 9 gy åk 2 2023.xlsx]Trend_erbjudnarkotika'!$A$4</c:f>
              <c:strCache>
                <c:ptCount val="1"/>
                <c:pt idx="0">
                  <c:v>Killar, Värmland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C60-46AA-AD04-8DA9C33F04C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C60-46AA-AD04-8DA9C33F04C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C60-46AA-AD04-8DA9C33F04C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C60-46AA-AD04-8DA9C33F04C2}"/>
                </c:ext>
              </c:extLst>
            </c:dLbl>
            <c:dLbl>
              <c:idx val="5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C60-46AA-AD04-8DA9C33F04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'[Elevers drogvanor Värmland åk 9 gy åk 2 2023.xlsx]Trend_erbjudnarkotika'!$B$3:$G$3</c:f>
              <c:numCache>
                <c:formatCode>General</c:formatCode>
                <c:ptCount val="6"/>
                <c:pt idx="0">
                  <c:v>2013</c:v>
                </c:pt>
                <c:pt idx="1">
                  <c:v>2015</c:v>
                </c:pt>
                <c:pt idx="2">
                  <c:v>2017</c:v>
                </c:pt>
                <c:pt idx="3">
                  <c:v>2019</c:v>
                </c:pt>
                <c:pt idx="4">
                  <c:v>2021</c:v>
                </c:pt>
                <c:pt idx="5">
                  <c:v>2023</c:v>
                </c:pt>
              </c:numCache>
            </c:numRef>
          </c:cat>
          <c:val>
            <c:numRef>
              <c:f>'[Elevers drogvanor Värmland åk 9 gy åk 2 2023.xlsx]Trend_erbjudnarkotika'!$B$4:$G$4</c:f>
              <c:numCache>
                <c:formatCode>General</c:formatCode>
                <c:ptCount val="6"/>
                <c:pt idx="0">
                  <c:v>11</c:v>
                </c:pt>
                <c:pt idx="1">
                  <c:v>12</c:v>
                </c:pt>
                <c:pt idx="2">
                  <c:v>15</c:v>
                </c:pt>
                <c:pt idx="3">
                  <c:v>17</c:v>
                </c:pt>
                <c:pt idx="4">
                  <c:v>16</c:v>
                </c:pt>
                <c:pt idx="5" formatCode="0">
                  <c:v>17.2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C60-46AA-AD04-8DA9C33F04C2}"/>
            </c:ext>
          </c:extLst>
        </c:ser>
        <c:ser>
          <c:idx val="1"/>
          <c:order val="1"/>
          <c:tx>
            <c:strRef>
              <c:f>'[Elevers drogvanor Värmland åk 9 gy åk 2 2023.xlsx]Trend_erbjudnarkotika'!$A$5</c:f>
              <c:strCache>
                <c:ptCount val="1"/>
                <c:pt idx="0">
                  <c:v>Tjejer, Värmland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9.1131104777546976E-2"/>
                  <c:y val="-3.26595678607658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C60-46AA-AD04-8DA9C33F04C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C60-46AA-AD04-8DA9C33F04C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2C60-46AA-AD04-8DA9C33F04C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C60-46AA-AD04-8DA9C33F04C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2C60-46AA-AD04-8DA9C33F04C2}"/>
                </c:ext>
              </c:extLst>
            </c:dLbl>
            <c:dLbl>
              <c:idx val="5"/>
              <c:layout>
                <c:manualLayout>
                  <c:x val="-1.1247313832852018E-16"/>
                  <c:y val="-1.051709027169156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C60-46AA-AD04-8DA9C33F04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'[Elevers drogvanor Värmland åk 9 gy åk 2 2023.xlsx]Trend_erbjudnarkotika'!$B$3:$G$3</c:f>
              <c:numCache>
                <c:formatCode>General</c:formatCode>
                <c:ptCount val="6"/>
                <c:pt idx="0">
                  <c:v>2013</c:v>
                </c:pt>
                <c:pt idx="1">
                  <c:v>2015</c:v>
                </c:pt>
                <c:pt idx="2">
                  <c:v>2017</c:v>
                </c:pt>
                <c:pt idx="3">
                  <c:v>2019</c:v>
                </c:pt>
                <c:pt idx="4">
                  <c:v>2021</c:v>
                </c:pt>
                <c:pt idx="5">
                  <c:v>2023</c:v>
                </c:pt>
              </c:numCache>
            </c:numRef>
          </c:cat>
          <c:val>
            <c:numRef>
              <c:f>'[Elevers drogvanor Värmland åk 9 gy åk 2 2023.xlsx]Trend_erbjudnarkotika'!$B$5:$G$5</c:f>
              <c:numCache>
                <c:formatCode>General</c:formatCode>
                <c:ptCount val="6"/>
                <c:pt idx="0">
                  <c:v>12</c:v>
                </c:pt>
                <c:pt idx="1">
                  <c:v>11</c:v>
                </c:pt>
                <c:pt idx="2">
                  <c:v>16</c:v>
                </c:pt>
                <c:pt idx="3">
                  <c:v>18</c:v>
                </c:pt>
                <c:pt idx="4">
                  <c:v>19</c:v>
                </c:pt>
                <c:pt idx="5" formatCode="0">
                  <c:v>23.1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2C60-46AA-AD04-8DA9C33F04C2}"/>
            </c:ext>
          </c:extLst>
        </c:ser>
        <c:ser>
          <c:idx val="2"/>
          <c:order val="2"/>
          <c:tx>
            <c:strRef>
              <c:f>'[Elevers drogvanor Värmland åk 9 gy åk 2 2023.xlsx]Trend_erbjudnarkotika'!$A$6</c:f>
              <c:strCache>
                <c:ptCount val="1"/>
                <c:pt idx="0">
                  <c:v>Killar, riket</c:v>
                </c:pt>
              </c:strCache>
            </c:strRef>
          </c:tx>
          <c:spPr>
            <a:ln w="28575" cap="rnd">
              <a:solidFill>
                <a:schemeClr val="accent1">
                  <a:lumMod val="40000"/>
                  <a:lumOff val="60000"/>
                </a:schemeClr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40000"/>
                  <a:lumOff val="60000"/>
                </a:schemeClr>
              </a:solidFill>
              <a:ln w="9525">
                <a:solidFill>
                  <a:schemeClr val="accent1">
                    <a:lumMod val="40000"/>
                    <a:lumOff val="60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9.2434906526254801E-2"/>
                  <c:y val="-4.572035857481004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C60-46AA-AD04-8DA9C33F04C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2C60-46AA-AD04-8DA9C33F04C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C60-46AA-AD04-8DA9C33F04C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2C60-46AA-AD04-8DA9C33F04C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C60-46AA-AD04-8DA9C33F04C2}"/>
                </c:ext>
              </c:extLst>
            </c:dLbl>
            <c:dLbl>
              <c:idx val="5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2C60-46AA-AD04-8DA9C33F04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'[Elevers drogvanor Värmland åk 9 gy åk 2 2023.xlsx]Trend_erbjudnarkotika'!$B$3:$G$3</c:f>
              <c:numCache>
                <c:formatCode>General</c:formatCode>
                <c:ptCount val="6"/>
                <c:pt idx="0">
                  <c:v>2013</c:v>
                </c:pt>
                <c:pt idx="1">
                  <c:v>2015</c:v>
                </c:pt>
                <c:pt idx="2">
                  <c:v>2017</c:v>
                </c:pt>
                <c:pt idx="3">
                  <c:v>2019</c:v>
                </c:pt>
                <c:pt idx="4">
                  <c:v>2021</c:v>
                </c:pt>
                <c:pt idx="5">
                  <c:v>2023</c:v>
                </c:pt>
              </c:numCache>
            </c:numRef>
          </c:cat>
          <c:val>
            <c:numRef>
              <c:f>'[Elevers drogvanor Värmland åk 9 gy åk 2 2023.xlsx]Trend_erbjudnarkotika'!$B$6:$G$6</c:f>
              <c:numCache>
                <c:formatCode>General</c:formatCode>
                <c:ptCount val="6"/>
                <c:pt idx="0">
                  <c:v>23</c:v>
                </c:pt>
                <c:pt idx="1">
                  <c:v>23</c:v>
                </c:pt>
                <c:pt idx="2">
                  <c:v>23</c:v>
                </c:pt>
                <c:pt idx="3">
                  <c:v>25</c:v>
                </c:pt>
                <c:pt idx="4">
                  <c:v>21</c:v>
                </c:pt>
                <c:pt idx="5" formatCode="0">
                  <c:v>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2C60-46AA-AD04-8DA9C33F04C2}"/>
            </c:ext>
          </c:extLst>
        </c:ser>
        <c:ser>
          <c:idx val="3"/>
          <c:order val="3"/>
          <c:tx>
            <c:strRef>
              <c:f>'[Elevers drogvanor Värmland åk 9 gy åk 2 2023.xlsx]Trend_erbjudnarkotika'!$A$7</c:f>
              <c:strCache>
                <c:ptCount val="1"/>
                <c:pt idx="0">
                  <c:v>Tjejer, riket</c:v>
                </c:pt>
              </c:strCache>
            </c:strRef>
          </c:tx>
          <c:spPr>
            <a:ln w="28575" cap="rnd">
              <a:solidFill>
                <a:schemeClr val="accent2">
                  <a:lumMod val="40000"/>
                  <a:lumOff val="60000"/>
                </a:schemeClr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40000"/>
                    <a:lumOff val="60000"/>
                  </a:schemeClr>
                </a:solidFill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2C60-46AA-AD04-8DA9C33F04C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2C60-46AA-AD04-8DA9C33F04C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2C60-46AA-AD04-8DA9C33F04C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2C60-46AA-AD04-8DA9C33F04C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2C60-46AA-AD04-8DA9C33F04C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'[Elevers drogvanor Värmland åk 9 gy åk 2 2023.xlsx]Trend_erbjudnarkotika'!$B$3:$G$3</c:f>
              <c:numCache>
                <c:formatCode>General</c:formatCode>
                <c:ptCount val="6"/>
                <c:pt idx="0">
                  <c:v>2013</c:v>
                </c:pt>
                <c:pt idx="1">
                  <c:v>2015</c:v>
                </c:pt>
                <c:pt idx="2">
                  <c:v>2017</c:v>
                </c:pt>
                <c:pt idx="3">
                  <c:v>2019</c:v>
                </c:pt>
                <c:pt idx="4">
                  <c:v>2021</c:v>
                </c:pt>
                <c:pt idx="5">
                  <c:v>2023</c:v>
                </c:pt>
              </c:numCache>
            </c:numRef>
          </c:cat>
          <c:val>
            <c:numRef>
              <c:f>'[Elevers drogvanor Värmland åk 9 gy åk 2 2023.xlsx]Trend_erbjudnarkotika'!$B$7:$G$7</c:f>
              <c:numCache>
                <c:formatCode>General</c:formatCode>
                <c:ptCount val="6"/>
                <c:pt idx="0">
                  <c:v>22</c:v>
                </c:pt>
                <c:pt idx="1">
                  <c:v>23</c:v>
                </c:pt>
                <c:pt idx="2">
                  <c:v>26</c:v>
                </c:pt>
                <c:pt idx="3">
                  <c:v>24</c:v>
                </c:pt>
                <c:pt idx="4">
                  <c:v>21</c:v>
                </c:pt>
                <c:pt idx="5" formatCode="0">
                  <c:v>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2C60-46AA-AD04-8DA9C33F04C2}"/>
            </c:ext>
          </c:extLst>
        </c:ser>
        <c:dLbls>
          <c:dLblPos val="l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31256399"/>
        <c:axId val="389915247"/>
      </c:lineChart>
      <c:catAx>
        <c:axId val="33125639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389915247"/>
        <c:crosses val="autoZero"/>
        <c:auto val="1"/>
        <c:lblAlgn val="ctr"/>
        <c:lblOffset val="100"/>
        <c:noMultiLvlLbl val="0"/>
      </c:catAx>
      <c:valAx>
        <c:axId val="389915247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331256399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'[Elevers drogvanor Värmland åk 9 gy åk 2 2023.xlsx]Trend_erbjudnarkotika'!$A$15</c:f>
              <c:strCache>
                <c:ptCount val="1"/>
                <c:pt idx="0">
                  <c:v>Killar, Värmland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9E1-4C48-83BA-696DC100E71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9E1-4C48-83BA-696DC100E71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9E1-4C48-83BA-696DC100E71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9E1-4C48-83BA-696DC100E71F}"/>
                </c:ext>
              </c:extLst>
            </c:dLbl>
            <c:dLbl>
              <c:idx val="5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9E1-4C48-83BA-696DC100E7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'[Elevers drogvanor Värmland åk 9 gy åk 2 2023.xlsx]Trend_erbjudnarkotika'!$B$14:$G$14</c:f>
              <c:numCache>
                <c:formatCode>General</c:formatCode>
                <c:ptCount val="6"/>
                <c:pt idx="0">
                  <c:v>2013</c:v>
                </c:pt>
                <c:pt idx="1">
                  <c:v>2015</c:v>
                </c:pt>
                <c:pt idx="2">
                  <c:v>2017</c:v>
                </c:pt>
                <c:pt idx="3">
                  <c:v>2019</c:v>
                </c:pt>
                <c:pt idx="4">
                  <c:v>2021</c:v>
                </c:pt>
                <c:pt idx="5">
                  <c:v>2023</c:v>
                </c:pt>
              </c:numCache>
            </c:numRef>
          </c:cat>
          <c:val>
            <c:numRef>
              <c:f>'[Elevers drogvanor Värmland åk 9 gy åk 2 2023.xlsx]Trend_erbjudnarkotika'!$B$15:$G$15</c:f>
              <c:numCache>
                <c:formatCode>General</c:formatCode>
                <c:ptCount val="6"/>
                <c:pt idx="0">
                  <c:v>24</c:v>
                </c:pt>
                <c:pt idx="1">
                  <c:v>19</c:v>
                </c:pt>
                <c:pt idx="2">
                  <c:v>22</c:v>
                </c:pt>
                <c:pt idx="3">
                  <c:v>24</c:v>
                </c:pt>
                <c:pt idx="4">
                  <c:v>33</c:v>
                </c:pt>
                <c:pt idx="5">
                  <c:v>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09E1-4C48-83BA-696DC100E71F}"/>
            </c:ext>
          </c:extLst>
        </c:ser>
        <c:ser>
          <c:idx val="1"/>
          <c:order val="1"/>
          <c:tx>
            <c:strRef>
              <c:f>'[Elevers drogvanor Värmland åk 9 gy åk 2 2023.xlsx]Trend_erbjudnarkotika'!$A$16</c:f>
              <c:strCache>
                <c:ptCount val="1"/>
                <c:pt idx="0">
                  <c:v>Tjejer, Värmland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9E1-4C48-83BA-696DC100E71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9E1-4C48-83BA-696DC100E71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9E1-4C48-83BA-696DC100E71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9E1-4C48-83BA-696DC100E71F}"/>
                </c:ext>
              </c:extLst>
            </c:dLbl>
            <c:dLbl>
              <c:idx val="5"/>
              <c:layout>
                <c:manualLayout>
                  <c:x val="-1.0185067526415994E-16"/>
                  <c:y val="2.87769784172661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9E1-4C48-83BA-696DC100E7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'[Elevers drogvanor Värmland åk 9 gy åk 2 2023.xlsx]Trend_erbjudnarkotika'!$B$14:$G$14</c:f>
              <c:numCache>
                <c:formatCode>General</c:formatCode>
                <c:ptCount val="6"/>
                <c:pt idx="0">
                  <c:v>2013</c:v>
                </c:pt>
                <c:pt idx="1">
                  <c:v>2015</c:v>
                </c:pt>
                <c:pt idx="2">
                  <c:v>2017</c:v>
                </c:pt>
                <c:pt idx="3">
                  <c:v>2019</c:v>
                </c:pt>
                <c:pt idx="4">
                  <c:v>2021</c:v>
                </c:pt>
                <c:pt idx="5">
                  <c:v>2023</c:v>
                </c:pt>
              </c:numCache>
            </c:numRef>
          </c:cat>
          <c:val>
            <c:numRef>
              <c:f>'[Elevers drogvanor Värmland åk 9 gy åk 2 2023.xlsx]Trend_erbjudnarkotika'!$B$16:$G$16</c:f>
              <c:numCache>
                <c:formatCode>General</c:formatCode>
                <c:ptCount val="6"/>
                <c:pt idx="0">
                  <c:v>17</c:v>
                </c:pt>
                <c:pt idx="1">
                  <c:v>18</c:v>
                </c:pt>
                <c:pt idx="2">
                  <c:v>22</c:v>
                </c:pt>
                <c:pt idx="3">
                  <c:v>25</c:v>
                </c:pt>
                <c:pt idx="4">
                  <c:v>25</c:v>
                </c:pt>
                <c:pt idx="5" formatCode="0">
                  <c:v>28.2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09E1-4C48-83BA-696DC100E71F}"/>
            </c:ext>
          </c:extLst>
        </c:ser>
        <c:ser>
          <c:idx val="2"/>
          <c:order val="2"/>
          <c:tx>
            <c:strRef>
              <c:f>'[Elevers drogvanor Värmland åk 9 gy åk 2 2023.xlsx]Trend_erbjudnarkotika'!$A$17</c:f>
              <c:strCache>
                <c:ptCount val="1"/>
                <c:pt idx="0">
                  <c:v>Killar, riket</c:v>
                </c:pt>
              </c:strCache>
            </c:strRef>
          </c:tx>
          <c:spPr>
            <a:ln w="28575" cap="rnd">
              <a:solidFill>
                <a:schemeClr val="accent1">
                  <a:lumMod val="40000"/>
                  <a:lumOff val="60000"/>
                </a:schemeClr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40000"/>
                  <a:lumOff val="60000"/>
                </a:schemeClr>
              </a:solidFill>
              <a:ln w="9525">
                <a:solidFill>
                  <a:schemeClr val="accent1">
                    <a:lumMod val="40000"/>
                    <a:lumOff val="60000"/>
                  </a:schemeClr>
                </a:solidFill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9E1-4C48-83BA-696DC100E71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09E1-4C48-83BA-696DC100E71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09E1-4C48-83BA-696DC100E71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09E1-4C48-83BA-696DC100E71F}"/>
                </c:ext>
              </c:extLst>
            </c:dLbl>
            <c:dLbl>
              <c:idx val="5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09E1-4C48-83BA-696DC100E7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'[Elevers drogvanor Värmland åk 9 gy åk 2 2023.xlsx]Trend_erbjudnarkotika'!$B$14:$G$14</c:f>
              <c:numCache>
                <c:formatCode>General</c:formatCode>
                <c:ptCount val="6"/>
                <c:pt idx="0">
                  <c:v>2013</c:v>
                </c:pt>
                <c:pt idx="1">
                  <c:v>2015</c:v>
                </c:pt>
                <c:pt idx="2">
                  <c:v>2017</c:v>
                </c:pt>
                <c:pt idx="3">
                  <c:v>2019</c:v>
                </c:pt>
                <c:pt idx="4">
                  <c:v>2021</c:v>
                </c:pt>
                <c:pt idx="5">
                  <c:v>2023</c:v>
                </c:pt>
              </c:numCache>
            </c:numRef>
          </c:cat>
          <c:val>
            <c:numRef>
              <c:f>'[Elevers drogvanor Värmland åk 9 gy åk 2 2023.xlsx]Trend_erbjudnarkotika'!$B$17:$G$17</c:f>
              <c:numCache>
                <c:formatCode>General</c:formatCode>
                <c:ptCount val="6"/>
                <c:pt idx="0">
                  <c:v>38</c:v>
                </c:pt>
                <c:pt idx="1">
                  <c:v>37</c:v>
                </c:pt>
                <c:pt idx="2">
                  <c:v>43</c:v>
                </c:pt>
                <c:pt idx="3">
                  <c:v>38</c:v>
                </c:pt>
                <c:pt idx="4">
                  <c:v>32</c:v>
                </c:pt>
                <c:pt idx="5">
                  <c:v>32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09E1-4C48-83BA-696DC100E71F}"/>
            </c:ext>
          </c:extLst>
        </c:ser>
        <c:ser>
          <c:idx val="3"/>
          <c:order val="3"/>
          <c:tx>
            <c:strRef>
              <c:f>'[Elevers drogvanor Värmland åk 9 gy åk 2 2023.xlsx]Trend_erbjudnarkotika'!$A$18</c:f>
              <c:strCache>
                <c:ptCount val="1"/>
                <c:pt idx="0">
                  <c:v>Tjejer, riket</c:v>
                </c:pt>
              </c:strCache>
            </c:strRef>
          </c:tx>
          <c:spPr>
            <a:ln w="28575" cap="rnd">
              <a:solidFill>
                <a:schemeClr val="accent2">
                  <a:lumMod val="40000"/>
                  <a:lumOff val="60000"/>
                </a:schemeClr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40000"/>
                    <a:lumOff val="60000"/>
                  </a:schemeClr>
                </a:solidFill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09E1-4C48-83BA-696DC100E71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09E1-4C48-83BA-696DC100E71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09E1-4C48-83BA-696DC100E71F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09E1-4C48-83BA-696DC100E71F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09E1-4C48-83BA-696DC100E7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'[Elevers drogvanor Värmland åk 9 gy åk 2 2023.xlsx]Trend_erbjudnarkotika'!$B$14:$G$14</c:f>
              <c:numCache>
                <c:formatCode>General</c:formatCode>
                <c:ptCount val="6"/>
                <c:pt idx="0">
                  <c:v>2013</c:v>
                </c:pt>
                <c:pt idx="1">
                  <c:v>2015</c:v>
                </c:pt>
                <c:pt idx="2">
                  <c:v>2017</c:v>
                </c:pt>
                <c:pt idx="3">
                  <c:v>2019</c:v>
                </c:pt>
                <c:pt idx="4">
                  <c:v>2021</c:v>
                </c:pt>
                <c:pt idx="5">
                  <c:v>2023</c:v>
                </c:pt>
              </c:numCache>
            </c:numRef>
          </c:cat>
          <c:val>
            <c:numRef>
              <c:f>'[Elevers drogvanor Värmland åk 9 gy åk 2 2023.xlsx]Trend_erbjudnarkotika'!$B$18:$G$18</c:f>
              <c:numCache>
                <c:formatCode>General</c:formatCode>
                <c:ptCount val="6"/>
                <c:pt idx="0">
                  <c:v>32</c:v>
                </c:pt>
                <c:pt idx="1">
                  <c:v>33</c:v>
                </c:pt>
                <c:pt idx="2">
                  <c:v>37</c:v>
                </c:pt>
                <c:pt idx="3">
                  <c:v>32</c:v>
                </c:pt>
                <c:pt idx="4">
                  <c:v>29</c:v>
                </c:pt>
                <c:pt idx="5">
                  <c:v>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7-09E1-4C48-83BA-696DC100E71F}"/>
            </c:ext>
          </c:extLst>
        </c:ser>
        <c:dLbls>
          <c:dLblPos val="l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411133503"/>
        <c:axId val="305759039"/>
      </c:lineChart>
      <c:catAx>
        <c:axId val="4111335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305759039"/>
        <c:crosses val="autoZero"/>
        <c:auto val="1"/>
        <c:lblAlgn val="ctr"/>
        <c:lblOffset val="100"/>
        <c:noMultiLvlLbl val="0"/>
      </c:catAx>
      <c:valAx>
        <c:axId val="305759039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411133503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'[Elevers drogvanor Värmland åk 9 gy åk 2 2023.xlsx]Trend_narkotika'!$A$4</c:f>
              <c:strCache>
                <c:ptCount val="1"/>
                <c:pt idx="0">
                  <c:v>Killar, Värmland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95F-49EB-B394-5EF8742C0E9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95F-49EB-B394-5EF8742C0E9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95F-49EB-B394-5EF8742C0E90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95F-49EB-B394-5EF8742C0E90}"/>
                </c:ext>
              </c:extLst>
            </c:dLbl>
            <c:dLbl>
              <c:idx val="5"/>
              <c:layout>
                <c:manualLayout>
                  <c:x val="-1.7638891338734909E-3"/>
                  <c:y val="3.13580150129583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95F-49EB-B394-5EF8742C0E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'[Elevers drogvanor Värmland åk 9 gy åk 2 2023.xlsx]Trend_narkotika'!$B$3:$G$3</c:f>
              <c:numCache>
                <c:formatCode>General</c:formatCode>
                <c:ptCount val="6"/>
                <c:pt idx="0">
                  <c:v>2013</c:v>
                </c:pt>
                <c:pt idx="1">
                  <c:v>2015</c:v>
                </c:pt>
                <c:pt idx="2">
                  <c:v>2017</c:v>
                </c:pt>
                <c:pt idx="3">
                  <c:v>2019</c:v>
                </c:pt>
                <c:pt idx="4">
                  <c:v>2021</c:v>
                </c:pt>
                <c:pt idx="5">
                  <c:v>2023</c:v>
                </c:pt>
              </c:numCache>
            </c:numRef>
          </c:cat>
          <c:val>
            <c:numRef>
              <c:f>'[Elevers drogvanor Värmland åk 9 gy åk 2 2023.xlsx]Trend_narkotika'!$B$4:$G$4</c:f>
              <c:numCache>
                <c:formatCode>0</c:formatCode>
                <c:ptCount val="6"/>
                <c:pt idx="0">
                  <c:v>5.6</c:v>
                </c:pt>
                <c:pt idx="1">
                  <c:v>4</c:v>
                </c:pt>
                <c:pt idx="2" formatCode="General">
                  <c:v>5</c:v>
                </c:pt>
                <c:pt idx="3" formatCode="General">
                  <c:v>6</c:v>
                </c:pt>
                <c:pt idx="4" formatCode="General">
                  <c:v>5</c:v>
                </c:pt>
                <c:pt idx="5">
                  <c:v>3.7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895F-49EB-B394-5EF8742C0E90}"/>
            </c:ext>
          </c:extLst>
        </c:ser>
        <c:ser>
          <c:idx val="1"/>
          <c:order val="1"/>
          <c:tx>
            <c:strRef>
              <c:f>'[Elevers drogvanor Värmland åk 9 gy åk 2 2023.xlsx]Trend_narkotika'!$A$5</c:f>
              <c:strCache>
                <c:ptCount val="1"/>
                <c:pt idx="0">
                  <c:v>Tjejer, Värmland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6.8776387614124926E-2"/>
                  <c:y val="2.158521407257878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95F-49EB-B394-5EF8742C0E9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95F-49EB-B394-5EF8742C0E9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95F-49EB-B394-5EF8742C0E9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95F-49EB-B394-5EF8742C0E90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95F-49EB-B394-5EF8742C0E90}"/>
                </c:ext>
              </c:extLst>
            </c:dLbl>
            <c:dLbl>
              <c:idx val="5"/>
              <c:layout>
                <c:manualLayout>
                  <c:x val="0"/>
                  <c:y val="4.131788848213175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95F-49EB-B394-5EF8742C0E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'[Elevers drogvanor Värmland åk 9 gy åk 2 2023.xlsx]Trend_narkotika'!$B$3:$G$3</c:f>
              <c:numCache>
                <c:formatCode>General</c:formatCode>
                <c:ptCount val="6"/>
                <c:pt idx="0">
                  <c:v>2013</c:v>
                </c:pt>
                <c:pt idx="1">
                  <c:v>2015</c:v>
                </c:pt>
                <c:pt idx="2">
                  <c:v>2017</c:v>
                </c:pt>
                <c:pt idx="3">
                  <c:v>2019</c:v>
                </c:pt>
                <c:pt idx="4">
                  <c:v>2021</c:v>
                </c:pt>
                <c:pt idx="5">
                  <c:v>2023</c:v>
                </c:pt>
              </c:numCache>
            </c:numRef>
          </c:cat>
          <c:val>
            <c:numRef>
              <c:f>'[Elevers drogvanor Värmland åk 9 gy åk 2 2023.xlsx]Trend_narkotika'!$B$5:$G$5</c:f>
              <c:numCache>
                <c:formatCode>0</c:formatCode>
                <c:ptCount val="6"/>
                <c:pt idx="0">
                  <c:v>4.9000000000000004</c:v>
                </c:pt>
                <c:pt idx="1">
                  <c:v>4</c:v>
                </c:pt>
                <c:pt idx="2" formatCode="General">
                  <c:v>2</c:v>
                </c:pt>
                <c:pt idx="3" formatCode="General">
                  <c:v>5</c:v>
                </c:pt>
                <c:pt idx="4" formatCode="General">
                  <c:v>3</c:v>
                </c:pt>
                <c:pt idx="5">
                  <c:v>4.5999999999999996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895F-49EB-B394-5EF8742C0E90}"/>
            </c:ext>
          </c:extLst>
        </c:ser>
        <c:ser>
          <c:idx val="2"/>
          <c:order val="2"/>
          <c:tx>
            <c:strRef>
              <c:f>'[Elevers drogvanor Värmland åk 9 gy åk 2 2023.xlsx]Trend_narkotika'!$A$6</c:f>
              <c:strCache>
                <c:ptCount val="1"/>
                <c:pt idx="0">
                  <c:v>Killar, riket</c:v>
                </c:pt>
              </c:strCache>
            </c:strRef>
          </c:tx>
          <c:spPr>
            <a:ln w="28575" cap="rnd">
              <a:solidFill>
                <a:schemeClr val="accent1">
                  <a:lumMod val="40000"/>
                  <a:lumOff val="60000"/>
                </a:schemeClr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40000"/>
                  <a:lumOff val="60000"/>
                </a:schemeClr>
              </a:solidFill>
              <a:ln w="9525">
                <a:solidFill>
                  <a:schemeClr val="accent1">
                    <a:lumMod val="40000"/>
                    <a:lumOff val="60000"/>
                  </a:schemeClr>
                </a:solidFill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95F-49EB-B394-5EF8742C0E9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95F-49EB-B394-5EF8742C0E9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95F-49EB-B394-5EF8742C0E90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95F-49EB-B394-5EF8742C0E90}"/>
                </c:ext>
              </c:extLst>
            </c:dLbl>
            <c:dLbl>
              <c:idx val="5"/>
              <c:layout>
                <c:manualLayout>
                  <c:x val="1.7638891338734909E-3"/>
                  <c:y val="-1.17592556298593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95F-49EB-B394-5EF8742C0E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'[Elevers drogvanor Värmland åk 9 gy åk 2 2023.xlsx]Trend_narkotika'!$B$3:$G$3</c:f>
              <c:numCache>
                <c:formatCode>General</c:formatCode>
                <c:ptCount val="6"/>
                <c:pt idx="0">
                  <c:v>2013</c:v>
                </c:pt>
                <c:pt idx="1">
                  <c:v>2015</c:v>
                </c:pt>
                <c:pt idx="2">
                  <c:v>2017</c:v>
                </c:pt>
                <c:pt idx="3">
                  <c:v>2019</c:v>
                </c:pt>
                <c:pt idx="4">
                  <c:v>2021</c:v>
                </c:pt>
                <c:pt idx="5">
                  <c:v>2023</c:v>
                </c:pt>
              </c:numCache>
            </c:numRef>
          </c:cat>
          <c:val>
            <c:numRef>
              <c:f>'[Elevers drogvanor Värmland åk 9 gy åk 2 2023.xlsx]Trend_narkotika'!$B$6:$G$6</c:f>
              <c:numCache>
                <c:formatCode>0</c:formatCode>
                <c:ptCount val="6"/>
                <c:pt idx="0">
                  <c:v>7</c:v>
                </c:pt>
                <c:pt idx="1">
                  <c:v>7</c:v>
                </c:pt>
                <c:pt idx="2" formatCode="General">
                  <c:v>8</c:v>
                </c:pt>
                <c:pt idx="3" formatCode="General">
                  <c:v>9</c:v>
                </c:pt>
                <c:pt idx="4" formatCode="General">
                  <c:v>7</c:v>
                </c:pt>
                <c:pt idx="5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895F-49EB-B394-5EF8742C0E90}"/>
            </c:ext>
          </c:extLst>
        </c:ser>
        <c:ser>
          <c:idx val="3"/>
          <c:order val="3"/>
          <c:tx>
            <c:strRef>
              <c:f>'[Elevers drogvanor Värmland åk 9 gy åk 2 2023.xlsx]Trend_narkotika'!$A$7</c:f>
              <c:strCache>
                <c:ptCount val="1"/>
                <c:pt idx="0">
                  <c:v>Tjejer, riket</c:v>
                </c:pt>
              </c:strCache>
            </c:strRef>
          </c:tx>
          <c:spPr>
            <a:ln w="28575" cap="rnd">
              <a:solidFill>
                <a:schemeClr val="accent2">
                  <a:lumMod val="40000"/>
                  <a:lumOff val="60000"/>
                </a:schemeClr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40000"/>
                    <a:lumOff val="60000"/>
                  </a:schemeClr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895F-49EB-B394-5EF8742C0E9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895F-49EB-B394-5EF8742C0E9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895F-49EB-B394-5EF8742C0E9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895F-49EB-B394-5EF8742C0E90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895F-49EB-B394-5EF8742C0E90}"/>
                </c:ext>
              </c:extLst>
            </c:dLbl>
            <c:dLbl>
              <c:idx val="5"/>
              <c:layout>
                <c:manualLayout>
                  <c:x val="0"/>
                  <c:y val="-3.919751876619805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895F-49EB-B394-5EF8742C0E9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'[Elevers drogvanor Värmland åk 9 gy åk 2 2023.xlsx]Trend_narkotika'!$B$3:$G$3</c:f>
              <c:numCache>
                <c:formatCode>General</c:formatCode>
                <c:ptCount val="6"/>
                <c:pt idx="0">
                  <c:v>2013</c:v>
                </c:pt>
                <c:pt idx="1">
                  <c:v>2015</c:v>
                </c:pt>
                <c:pt idx="2">
                  <c:v>2017</c:v>
                </c:pt>
                <c:pt idx="3">
                  <c:v>2019</c:v>
                </c:pt>
                <c:pt idx="4">
                  <c:v>2021</c:v>
                </c:pt>
                <c:pt idx="5">
                  <c:v>2023</c:v>
                </c:pt>
              </c:numCache>
            </c:numRef>
          </c:cat>
          <c:val>
            <c:numRef>
              <c:f>'[Elevers drogvanor Värmland åk 9 gy åk 2 2023.xlsx]Trend_narkotika'!$B$7:$G$7</c:f>
              <c:numCache>
                <c:formatCode>0</c:formatCode>
                <c:ptCount val="6"/>
                <c:pt idx="0">
                  <c:v>6</c:v>
                </c:pt>
                <c:pt idx="1">
                  <c:v>6</c:v>
                </c:pt>
                <c:pt idx="2" formatCode="General">
                  <c:v>5</c:v>
                </c:pt>
                <c:pt idx="3" formatCode="General">
                  <c:v>6</c:v>
                </c:pt>
                <c:pt idx="4" formatCode="General">
                  <c:v>5</c:v>
                </c:pt>
                <c:pt idx="5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9-895F-49EB-B394-5EF8742C0E90}"/>
            </c:ext>
          </c:extLst>
        </c:ser>
        <c:dLbls>
          <c:dLblPos val="l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44819775"/>
        <c:axId val="329882111"/>
      </c:lineChart>
      <c:catAx>
        <c:axId val="3448197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329882111"/>
        <c:crosses val="autoZero"/>
        <c:auto val="1"/>
        <c:lblAlgn val="ctr"/>
        <c:lblOffset val="100"/>
        <c:noMultiLvlLbl val="0"/>
      </c:catAx>
      <c:valAx>
        <c:axId val="329882111"/>
        <c:scaling>
          <c:orientation val="minMax"/>
          <c:max val="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3448197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'[Elevers drogvanor Värmland åk 9 gy åk 2 2023.xlsx]trend_rökare'!$A$13</c:f>
              <c:strCache>
                <c:ptCount val="1"/>
                <c:pt idx="0">
                  <c:v>Killar, Värmland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17C-4DE4-8140-EA2BCB9FF98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17C-4DE4-8140-EA2BCB9FF98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17C-4DE4-8140-EA2BCB9FF98E}"/>
                </c:ext>
              </c:extLst>
            </c:dLbl>
            <c:dLbl>
              <c:idx val="4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17C-4DE4-8140-EA2BCB9FF9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'[Elevers drogvanor Värmland åk 9 gy åk 2 2023.xlsx]trend_rökare'!$B$12:$F$12</c:f>
              <c:numCache>
                <c:formatCode>General</c:formatCode>
                <c:ptCount val="5"/>
                <c:pt idx="0">
                  <c:v>2015</c:v>
                </c:pt>
                <c:pt idx="1">
                  <c:v>2017</c:v>
                </c:pt>
                <c:pt idx="2">
                  <c:v>2019</c:v>
                </c:pt>
                <c:pt idx="3">
                  <c:v>2021</c:v>
                </c:pt>
                <c:pt idx="4">
                  <c:v>2023</c:v>
                </c:pt>
              </c:numCache>
            </c:numRef>
          </c:cat>
          <c:val>
            <c:numRef>
              <c:f>'[Elevers drogvanor Värmland åk 9 gy åk 2 2023.xlsx]trend_rökare'!$B$13:$F$13</c:f>
              <c:numCache>
                <c:formatCode>General</c:formatCode>
                <c:ptCount val="5"/>
                <c:pt idx="0" formatCode="0">
                  <c:v>19.399999999999999</c:v>
                </c:pt>
                <c:pt idx="1">
                  <c:v>15</c:v>
                </c:pt>
                <c:pt idx="2">
                  <c:v>26</c:v>
                </c:pt>
                <c:pt idx="3">
                  <c:v>21</c:v>
                </c:pt>
                <c:pt idx="4" formatCode="0">
                  <c:v>16.5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17C-4DE4-8140-EA2BCB9FF98E}"/>
            </c:ext>
          </c:extLst>
        </c:ser>
        <c:ser>
          <c:idx val="1"/>
          <c:order val="1"/>
          <c:tx>
            <c:strRef>
              <c:f>'[Elevers drogvanor Värmland åk 9 gy åk 2 2023.xlsx]trend_rökare'!$A$14</c:f>
              <c:strCache>
                <c:ptCount val="1"/>
                <c:pt idx="0">
                  <c:v>Tjejer, Värmland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9.0343944736969231E-2"/>
                  <c:y val="2.625161179977563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17C-4DE4-8140-EA2BCB9FF98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17C-4DE4-8140-EA2BCB9FF98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17C-4DE4-8140-EA2BCB9FF98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17C-4DE4-8140-EA2BCB9FF98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17C-4DE4-8140-EA2BCB9FF9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'[Elevers drogvanor Värmland åk 9 gy åk 2 2023.xlsx]trend_rökare'!$B$12:$F$12</c:f>
              <c:numCache>
                <c:formatCode>General</c:formatCode>
                <c:ptCount val="5"/>
                <c:pt idx="0">
                  <c:v>2015</c:v>
                </c:pt>
                <c:pt idx="1">
                  <c:v>2017</c:v>
                </c:pt>
                <c:pt idx="2">
                  <c:v>2019</c:v>
                </c:pt>
                <c:pt idx="3">
                  <c:v>2021</c:v>
                </c:pt>
                <c:pt idx="4">
                  <c:v>2023</c:v>
                </c:pt>
              </c:numCache>
            </c:numRef>
          </c:cat>
          <c:val>
            <c:numRef>
              <c:f>'[Elevers drogvanor Värmland åk 9 gy åk 2 2023.xlsx]trend_rökare'!$B$14:$F$14</c:f>
              <c:numCache>
                <c:formatCode>General</c:formatCode>
                <c:ptCount val="5"/>
                <c:pt idx="0" formatCode="0">
                  <c:v>24.2</c:v>
                </c:pt>
                <c:pt idx="1">
                  <c:v>17</c:v>
                </c:pt>
                <c:pt idx="2">
                  <c:v>27</c:v>
                </c:pt>
                <c:pt idx="3">
                  <c:v>20</c:v>
                </c:pt>
                <c:pt idx="4" formatCode="0">
                  <c:v>16.8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917C-4DE4-8140-EA2BCB9FF98E}"/>
            </c:ext>
          </c:extLst>
        </c:ser>
        <c:ser>
          <c:idx val="2"/>
          <c:order val="2"/>
          <c:tx>
            <c:strRef>
              <c:f>'[Elevers drogvanor Värmland åk 9 gy åk 2 2023.xlsx]trend_rökare'!$A$15</c:f>
              <c:strCache>
                <c:ptCount val="1"/>
                <c:pt idx="0">
                  <c:v>Killar, riket</c:v>
                </c:pt>
              </c:strCache>
            </c:strRef>
          </c:tx>
          <c:spPr>
            <a:ln w="28575" cap="rnd">
              <a:solidFill>
                <a:schemeClr val="accent1">
                  <a:lumMod val="40000"/>
                  <a:lumOff val="60000"/>
                </a:schemeClr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40000"/>
                  <a:lumOff val="60000"/>
                </a:schemeClr>
              </a:solidFill>
              <a:ln w="9525">
                <a:solidFill>
                  <a:schemeClr val="accent1">
                    <a:lumMod val="40000"/>
                    <a:lumOff val="60000"/>
                  </a:schemeClr>
                </a:solidFill>
                <a:prstDash val="sysDash"/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17C-4DE4-8140-EA2BCB9FF98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17C-4DE4-8140-EA2BCB9FF98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17C-4DE4-8140-EA2BCB9FF98E}"/>
                </c:ext>
              </c:extLst>
            </c:dLbl>
            <c:dLbl>
              <c:idx val="4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17C-4DE4-8140-EA2BCB9FF9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'[Elevers drogvanor Värmland åk 9 gy åk 2 2023.xlsx]trend_rökare'!$B$12:$F$12</c:f>
              <c:numCache>
                <c:formatCode>General</c:formatCode>
                <c:ptCount val="5"/>
                <c:pt idx="0">
                  <c:v>2015</c:v>
                </c:pt>
                <c:pt idx="1">
                  <c:v>2017</c:v>
                </c:pt>
                <c:pt idx="2">
                  <c:v>2019</c:v>
                </c:pt>
                <c:pt idx="3">
                  <c:v>2021</c:v>
                </c:pt>
                <c:pt idx="4">
                  <c:v>2023</c:v>
                </c:pt>
              </c:numCache>
            </c:numRef>
          </c:cat>
          <c:val>
            <c:numRef>
              <c:f>'[Elevers drogvanor Värmland åk 9 gy åk 2 2023.xlsx]trend_rökare'!$B$15:$F$15</c:f>
              <c:numCache>
                <c:formatCode>General</c:formatCode>
                <c:ptCount val="5"/>
                <c:pt idx="0" formatCode="0">
                  <c:v>25</c:v>
                </c:pt>
                <c:pt idx="1">
                  <c:v>23</c:v>
                </c:pt>
                <c:pt idx="2">
                  <c:v>21</c:v>
                </c:pt>
                <c:pt idx="3">
                  <c:v>16</c:v>
                </c:pt>
                <c:pt idx="4">
                  <c:v>20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917C-4DE4-8140-EA2BCB9FF98E}"/>
            </c:ext>
          </c:extLst>
        </c:ser>
        <c:ser>
          <c:idx val="3"/>
          <c:order val="3"/>
          <c:tx>
            <c:strRef>
              <c:f>'[Elevers drogvanor Värmland åk 9 gy åk 2 2023.xlsx]trend_rökare'!$A$16</c:f>
              <c:strCache>
                <c:ptCount val="1"/>
                <c:pt idx="0">
                  <c:v>Tjejer, riket</c:v>
                </c:pt>
              </c:strCache>
            </c:strRef>
          </c:tx>
          <c:spPr>
            <a:ln w="28575" cap="rnd">
              <a:solidFill>
                <a:schemeClr val="accent2">
                  <a:lumMod val="40000"/>
                  <a:lumOff val="60000"/>
                </a:schemeClr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40000"/>
                    <a:lumOff val="60000"/>
                  </a:schemeClr>
                </a:solidFill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17C-4DE4-8140-EA2BCB9FF98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17C-4DE4-8140-EA2BCB9FF98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17C-4DE4-8140-EA2BCB9FF98E}"/>
                </c:ext>
              </c:extLst>
            </c:dLbl>
            <c:dLbl>
              <c:idx val="4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17C-4DE4-8140-EA2BCB9FF98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'[Elevers drogvanor Värmland åk 9 gy åk 2 2023.xlsx]trend_rökare'!$B$12:$F$12</c:f>
              <c:numCache>
                <c:formatCode>General</c:formatCode>
                <c:ptCount val="5"/>
                <c:pt idx="0">
                  <c:v>2015</c:v>
                </c:pt>
                <c:pt idx="1">
                  <c:v>2017</c:v>
                </c:pt>
                <c:pt idx="2">
                  <c:v>2019</c:v>
                </c:pt>
                <c:pt idx="3">
                  <c:v>2021</c:v>
                </c:pt>
                <c:pt idx="4">
                  <c:v>2023</c:v>
                </c:pt>
              </c:numCache>
            </c:numRef>
          </c:cat>
          <c:val>
            <c:numRef>
              <c:f>'[Elevers drogvanor Värmland åk 9 gy åk 2 2023.xlsx]trend_rökare'!$B$16:$F$16</c:f>
              <c:numCache>
                <c:formatCode>General</c:formatCode>
                <c:ptCount val="5"/>
                <c:pt idx="0" formatCode="0">
                  <c:v>27</c:v>
                </c:pt>
                <c:pt idx="1">
                  <c:v>26</c:v>
                </c:pt>
                <c:pt idx="2">
                  <c:v>21</c:v>
                </c:pt>
                <c:pt idx="3">
                  <c:v>19</c:v>
                </c:pt>
                <c:pt idx="4">
                  <c:v>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917C-4DE4-8140-EA2BCB9FF98E}"/>
            </c:ext>
          </c:extLst>
        </c:ser>
        <c:dLbls>
          <c:dLblPos val="l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623148575"/>
        <c:axId val="97051728"/>
      </c:lineChart>
      <c:catAx>
        <c:axId val="16231485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97051728"/>
        <c:crosses val="autoZero"/>
        <c:auto val="1"/>
        <c:lblAlgn val="ctr"/>
        <c:lblOffset val="100"/>
        <c:noMultiLvlLbl val="0"/>
      </c:catAx>
      <c:valAx>
        <c:axId val="97051728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16231485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'[Elevers drogvanor Värmland åk 9 gy åk 2 2023.xlsx]Trend_narkotika'!$A$17</c:f>
              <c:strCache>
                <c:ptCount val="1"/>
                <c:pt idx="0">
                  <c:v>Killar, Värmland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DEA-4EE2-95C8-E1EBDC74896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DEA-4EE2-95C8-E1EBDC74896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DEA-4EE2-95C8-E1EBDC74896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DEA-4EE2-95C8-E1EBDC748968}"/>
                </c:ext>
              </c:extLst>
            </c:dLbl>
            <c:dLbl>
              <c:idx val="5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DEA-4EE2-95C8-E1EBDC7489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'[Elevers drogvanor Värmland åk 9 gy åk 2 2023.xlsx]Trend_narkotika'!$B$16:$G$16</c:f>
              <c:numCache>
                <c:formatCode>General</c:formatCode>
                <c:ptCount val="6"/>
                <c:pt idx="0">
                  <c:v>2013</c:v>
                </c:pt>
                <c:pt idx="1">
                  <c:v>2015</c:v>
                </c:pt>
                <c:pt idx="2">
                  <c:v>2017</c:v>
                </c:pt>
                <c:pt idx="3">
                  <c:v>2019</c:v>
                </c:pt>
                <c:pt idx="4">
                  <c:v>2021</c:v>
                </c:pt>
                <c:pt idx="5">
                  <c:v>2023</c:v>
                </c:pt>
              </c:numCache>
            </c:numRef>
          </c:cat>
          <c:val>
            <c:numRef>
              <c:f>'[Elevers drogvanor Värmland åk 9 gy åk 2 2023.xlsx]Trend_narkotika'!$B$17:$G$17</c:f>
              <c:numCache>
                <c:formatCode>General</c:formatCode>
                <c:ptCount val="6"/>
                <c:pt idx="0" formatCode="0">
                  <c:v>13.9</c:v>
                </c:pt>
                <c:pt idx="1">
                  <c:v>8</c:v>
                </c:pt>
                <c:pt idx="2">
                  <c:v>7</c:v>
                </c:pt>
                <c:pt idx="3">
                  <c:v>11</c:v>
                </c:pt>
                <c:pt idx="4">
                  <c:v>15</c:v>
                </c:pt>
                <c:pt idx="5" formatCode="0">
                  <c:v>9.1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DEA-4EE2-95C8-E1EBDC748968}"/>
            </c:ext>
          </c:extLst>
        </c:ser>
        <c:ser>
          <c:idx val="1"/>
          <c:order val="1"/>
          <c:tx>
            <c:strRef>
              <c:f>'[Elevers drogvanor Värmland åk 9 gy åk 2 2023.xlsx]Trend_narkotika'!$A$18</c:f>
              <c:strCache>
                <c:ptCount val="1"/>
                <c:pt idx="0">
                  <c:v>Tjejer, Värmland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DEA-4EE2-95C8-E1EBDC74896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DEA-4EE2-95C8-E1EBDC74896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DEA-4EE2-95C8-E1EBDC74896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DEA-4EE2-95C8-E1EBDC748968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DEA-4EE2-95C8-E1EBDC7489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'[Elevers drogvanor Värmland åk 9 gy åk 2 2023.xlsx]Trend_narkotika'!$B$16:$G$16</c:f>
              <c:numCache>
                <c:formatCode>General</c:formatCode>
                <c:ptCount val="6"/>
                <c:pt idx="0">
                  <c:v>2013</c:v>
                </c:pt>
                <c:pt idx="1">
                  <c:v>2015</c:v>
                </c:pt>
                <c:pt idx="2">
                  <c:v>2017</c:v>
                </c:pt>
                <c:pt idx="3">
                  <c:v>2019</c:v>
                </c:pt>
                <c:pt idx="4">
                  <c:v>2021</c:v>
                </c:pt>
                <c:pt idx="5">
                  <c:v>2023</c:v>
                </c:pt>
              </c:numCache>
            </c:numRef>
          </c:cat>
          <c:val>
            <c:numRef>
              <c:f>'[Elevers drogvanor Värmland åk 9 gy åk 2 2023.xlsx]Trend_narkotika'!$B$18:$G$18</c:f>
              <c:numCache>
                <c:formatCode>General</c:formatCode>
                <c:ptCount val="6"/>
                <c:pt idx="0" formatCode="0">
                  <c:v>7.1</c:v>
                </c:pt>
                <c:pt idx="1">
                  <c:v>8</c:v>
                </c:pt>
                <c:pt idx="2">
                  <c:v>4</c:v>
                </c:pt>
                <c:pt idx="3">
                  <c:v>10</c:v>
                </c:pt>
                <c:pt idx="4">
                  <c:v>9</c:v>
                </c:pt>
                <c:pt idx="5" formatCode="0">
                  <c:v>9.4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CDEA-4EE2-95C8-E1EBDC748968}"/>
            </c:ext>
          </c:extLst>
        </c:ser>
        <c:ser>
          <c:idx val="2"/>
          <c:order val="2"/>
          <c:tx>
            <c:strRef>
              <c:f>'[Elevers drogvanor Värmland åk 9 gy åk 2 2023.xlsx]Trend_narkotika'!$A$19</c:f>
              <c:strCache>
                <c:ptCount val="1"/>
                <c:pt idx="0">
                  <c:v>Killar, riket</c:v>
                </c:pt>
              </c:strCache>
            </c:strRef>
          </c:tx>
          <c:spPr>
            <a:ln w="28575" cap="rnd">
              <a:solidFill>
                <a:schemeClr val="accent1">
                  <a:lumMod val="40000"/>
                  <a:lumOff val="60000"/>
                </a:schemeClr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40000"/>
                  <a:lumOff val="60000"/>
                </a:schemeClr>
              </a:solidFill>
              <a:ln w="9525">
                <a:solidFill>
                  <a:schemeClr val="accent1">
                    <a:lumMod val="40000"/>
                    <a:lumOff val="60000"/>
                  </a:schemeClr>
                </a:solidFill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DEA-4EE2-95C8-E1EBDC74896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CDEA-4EE2-95C8-E1EBDC748968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DEA-4EE2-95C8-E1EBDC748968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DEA-4EE2-95C8-E1EBDC748968}"/>
                </c:ext>
              </c:extLst>
            </c:dLbl>
            <c:dLbl>
              <c:idx val="5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DEA-4EE2-95C8-E1EBDC7489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'[Elevers drogvanor Värmland åk 9 gy åk 2 2023.xlsx]Trend_narkotika'!$B$16:$G$16</c:f>
              <c:numCache>
                <c:formatCode>General</c:formatCode>
                <c:ptCount val="6"/>
                <c:pt idx="0">
                  <c:v>2013</c:v>
                </c:pt>
                <c:pt idx="1">
                  <c:v>2015</c:v>
                </c:pt>
                <c:pt idx="2">
                  <c:v>2017</c:v>
                </c:pt>
                <c:pt idx="3">
                  <c:v>2019</c:v>
                </c:pt>
                <c:pt idx="4">
                  <c:v>2021</c:v>
                </c:pt>
                <c:pt idx="5">
                  <c:v>2023</c:v>
                </c:pt>
              </c:numCache>
            </c:numRef>
          </c:cat>
          <c:val>
            <c:numRef>
              <c:f>'[Elevers drogvanor Värmland åk 9 gy åk 2 2023.xlsx]Trend_narkotika'!$B$19:$G$19</c:f>
              <c:numCache>
                <c:formatCode>General</c:formatCode>
                <c:ptCount val="6"/>
                <c:pt idx="0" formatCode="0">
                  <c:v>19</c:v>
                </c:pt>
                <c:pt idx="1">
                  <c:v>17</c:v>
                </c:pt>
                <c:pt idx="2">
                  <c:v>20</c:v>
                </c:pt>
                <c:pt idx="3">
                  <c:v>19</c:v>
                </c:pt>
                <c:pt idx="4">
                  <c:v>17</c:v>
                </c:pt>
                <c:pt idx="5">
                  <c:v>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1-CDEA-4EE2-95C8-E1EBDC748968}"/>
            </c:ext>
          </c:extLst>
        </c:ser>
        <c:ser>
          <c:idx val="3"/>
          <c:order val="3"/>
          <c:tx>
            <c:strRef>
              <c:f>'[Elevers drogvanor Värmland åk 9 gy åk 2 2023.xlsx]Trend_narkotika'!$A$20</c:f>
              <c:strCache>
                <c:ptCount val="1"/>
                <c:pt idx="0">
                  <c:v>Tjejer, riket</c:v>
                </c:pt>
              </c:strCache>
            </c:strRef>
          </c:tx>
          <c:spPr>
            <a:ln w="28575" cap="rnd">
              <a:solidFill>
                <a:schemeClr val="accent2">
                  <a:lumMod val="40000"/>
                  <a:lumOff val="60000"/>
                </a:schemeClr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40000"/>
                    <a:lumOff val="60000"/>
                  </a:schemeClr>
                </a:solidFill>
              </a:ln>
              <a:effectLst/>
            </c:spPr>
          </c:marker>
          <c:dLbls>
            <c:delete val="1"/>
          </c:dLbls>
          <c:cat>
            <c:numRef>
              <c:f>'[Elevers drogvanor Värmland åk 9 gy åk 2 2023.xlsx]Trend_narkotika'!$B$16:$G$16</c:f>
              <c:numCache>
                <c:formatCode>General</c:formatCode>
                <c:ptCount val="6"/>
                <c:pt idx="0">
                  <c:v>2013</c:v>
                </c:pt>
                <c:pt idx="1">
                  <c:v>2015</c:v>
                </c:pt>
                <c:pt idx="2">
                  <c:v>2017</c:v>
                </c:pt>
                <c:pt idx="3">
                  <c:v>2019</c:v>
                </c:pt>
                <c:pt idx="4">
                  <c:v>2021</c:v>
                </c:pt>
                <c:pt idx="5">
                  <c:v>2023</c:v>
                </c:pt>
              </c:numCache>
            </c:numRef>
          </c:cat>
          <c:val>
            <c:numRef>
              <c:f>'[Elevers drogvanor Värmland åk 9 gy åk 2 2023.xlsx]Trend_narkotika'!$B$20:$G$20</c:f>
              <c:numCache>
                <c:formatCode>General</c:formatCode>
                <c:ptCount val="6"/>
                <c:pt idx="0" formatCode="0">
                  <c:v>14</c:v>
                </c:pt>
                <c:pt idx="1">
                  <c:v>14</c:v>
                </c:pt>
                <c:pt idx="2">
                  <c:v>14</c:v>
                </c:pt>
                <c:pt idx="3">
                  <c:v>13</c:v>
                </c:pt>
                <c:pt idx="4">
                  <c:v>13</c:v>
                </c:pt>
                <c:pt idx="5">
                  <c:v>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2-CDEA-4EE2-95C8-E1EBDC748968}"/>
            </c:ext>
          </c:extLst>
        </c:ser>
        <c:dLbls>
          <c:dLblPos val="l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80207055"/>
        <c:axId val="116178431"/>
      </c:lineChart>
      <c:catAx>
        <c:axId val="3802070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116178431"/>
        <c:crosses val="autoZero"/>
        <c:auto val="1"/>
        <c:lblAlgn val="ctr"/>
        <c:lblOffset val="100"/>
        <c:noMultiLvlLbl val="0"/>
      </c:catAx>
      <c:valAx>
        <c:axId val="116178431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3802070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'[Elevers drogvanor Värmland åk 9 gy åk 2 2023.xlsx]Trend_receptbelagda läkemedel'!$A$4</c:f>
              <c:strCache>
                <c:ptCount val="1"/>
                <c:pt idx="0">
                  <c:v>Killar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C91-4C25-AC31-772034B13915}"/>
                </c:ext>
              </c:extLst>
            </c:dLbl>
            <c:dLbl>
              <c:idx val="2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C91-4C25-AC31-772034B13915}"/>
                </c:ext>
              </c:extLst>
            </c:dLbl>
            <c:dLbl>
              <c:idx val="3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C91-4C25-AC31-772034B139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'[1]Trend_receptbelagda läkemedel'!$B$3:$E$3</c:f>
              <c:numCache>
                <c:formatCode>General</c:formatCode>
                <c:ptCount val="4"/>
                <c:pt idx="0">
                  <c:v>2017</c:v>
                </c:pt>
                <c:pt idx="1">
                  <c:v>2019</c:v>
                </c:pt>
                <c:pt idx="2">
                  <c:v>2021</c:v>
                </c:pt>
                <c:pt idx="3">
                  <c:v>2023</c:v>
                </c:pt>
              </c:numCache>
            </c:numRef>
          </c:cat>
          <c:val>
            <c:numRef>
              <c:f>'[1]Trend_receptbelagda läkemedel'!$B$4:$E$4</c:f>
              <c:numCache>
                <c:formatCode>0</c:formatCode>
                <c:ptCount val="4"/>
                <c:pt idx="0">
                  <c:v>4.9000000000000004</c:v>
                </c:pt>
                <c:pt idx="1">
                  <c:v>4.7</c:v>
                </c:pt>
                <c:pt idx="2">
                  <c:v>4.3</c:v>
                </c:pt>
                <c:pt idx="3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C91-4C25-AC31-772034B13915}"/>
            </c:ext>
          </c:extLst>
        </c:ser>
        <c:ser>
          <c:idx val="1"/>
          <c:order val="1"/>
          <c:tx>
            <c:strRef>
              <c:f>'[Elevers drogvanor Värmland åk 9 gy åk 2 2023.xlsx]Trend_receptbelagda läkemedel'!$A$5</c:f>
              <c:strCache>
                <c:ptCount val="1"/>
                <c:pt idx="0">
                  <c:v>Tjejer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4.4235972222222253E-2"/>
                  <c:y val="4.34567901234567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2C91-4C25-AC31-772034B13915}"/>
                </c:ext>
              </c:extLst>
            </c:dLbl>
            <c:dLbl>
              <c:idx val="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C91-4C25-AC31-772034B13915}"/>
                </c:ext>
              </c:extLst>
            </c:dLbl>
            <c:dLbl>
              <c:idx val="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C91-4C25-AC31-772034B13915}"/>
                </c:ext>
              </c:extLst>
            </c:dLbl>
            <c:dLbl>
              <c:idx val="3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C91-4C25-AC31-772034B139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'[1]Trend_receptbelagda läkemedel'!$B$3:$E$3</c:f>
              <c:numCache>
                <c:formatCode>General</c:formatCode>
                <c:ptCount val="4"/>
                <c:pt idx="0">
                  <c:v>2017</c:v>
                </c:pt>
                <c:pt idx="1">
                  <c:v>2019</c:v>
                </c:pt>
                <c:pt idx="2">
                  <c:v>2021</c:v>
                </c:pt>
                <c:pt idx="3">
                  <c:v>2023</c:v>
                </c:pt>
              </c:numCache>
            </c:numRef>
          </c:cat>
          <c:val>
            <c:numRef>
              <c:f>'[1]Trend_receptbelagda läkemedel'!$B$5:$E$5</c:f>
              <c:numCache>
                <c:formatCode>0</c:formatCode>
                <c:ptCount val="4"/>
                <c:pt idx="0">
                  <c:v>4.4000000000000004</c:v>
                </c:pt>
                <c:pt idx="1">
                  <c:v>7.2</c:v>
                </c:pt>
                <c:pt idx="2">
                  <c:v>5.7</c:v>
                </c:pt>
                <c:pt idx="3">
                  <c:v>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2C91-4C25-AC31-772034B13915}"/>
            </c:ext>
          </c:extLst>
        </c:ser>
        <c:dLbls>
          <c:dLblPos val="l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13230831"/>
        <c:axId val="1425786303"/>
      </c:lineChart>
      <c:catAx>
        <c:axId val="10132308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1425786303"/>
        <c:crosses val="autoZero"/>
        <c:auto val="1"/>
        <c:lblAlgn val="ctr"/>
        <c:lblOffset val="100"/>
        <c:noMultiLvlLbl val="0"/>
      </c:catAx>
      <c:valAx>
        <c:axId val="1425786303"/>
        <c:scaling>
          <c:orientation val="minMax"/>
          <c:max val="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10132308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'[Elevers drogvanor Värmland åk 9 gy åk 2 2023.xlsx]Trend_receptbelagda läkemedel'!$A$11</c:f>
              <c:strCache>
                <c:ptCount val="1"/>
                <c:pt idx="0">
                  <c:v>Killar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933-4092-AC83-41D54D4E8A07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933-4092-AC83-41D54D4E8A07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933-4092-AC83-41D54D4E8A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'[1]Trend_receptbelagda läkemedel'!$B$10:$E$10</c:f>
              <c:numCache>
                <c:formatCode>General</c:formatCode>
                <c:ptCount val="4"/>
                <c:pt idx="0">
                  <c:v>2017</c:v>
                </c:pt>
                <c:pt idx="1">
                  <c:v>2019</c:v>
                </c:pt>
                <c:pt idx="2">
                  <c:v>2021</c:v>
                </c:pt>
                <c:pt idx="3">
                  <c:v>2023</c:v>
                </c:pt>
              </c:numCache>
            </c:numRef>
          </c:cat>
          <c:val>
            <c:numRef>
              <c:f>'[1]Trend_receptbelagda läkemedel'!$B$11:$E$11</c:f>
              <c:numCache>
                <c:formatCode>0</c:formatCode>
                <c:ptCount val="4"/>
                <c:pt idx="0">
                  <c:v>5.0999999999999996</c:v>
                </c:pt>
                <c:pt idx="1">
                  <c:v>3.5</c:v>
                </c:pt>
                <c:pt idx="2">
                  <c:v>5</c:v>
                </c:pt>
                <c:pt idx="3">
                  <c:v>5.4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933-4092-AC83-41D54D4E8A07}"/>
            </c:ext>
          </c:extLst>
        </c:ser>
        <c:ser>
          <c:idx val="1"/>
          <c:order val="1"/>
          <c:tx>
            <c:strRef>
              <c:f>'[Elevers drogvanor Värmland åk 9 gy åk 2 2023.xlsx]Trend_receptbelagda läkemedel'!$A$12</c:f>
              <c:strCache>
                <c:ptCount val="1"/>
                <c:pt idx="0">
                  <c:v>Tjejer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933-4092-AC83-41D54D4E8A07}"/>
                </c:ext>
              </c:extLst>
            </c:dLbl>
            <c:dLbl>
              <c:idx val="2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933-4092-AC83-41D54D4E8A07}"/>
                </c:ext>
              </c:extLst>
            </c:dLbl>
            <c:dLbl>
              <c:idx val="3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933-4092-AC83-41D54D4E8A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'[1]Trend_receptbelagda läkemedel'!$B$10:$E$10</c:f>
              <c:numCache>
                <c:formatCode>General</c:formatCode>
                <c:ptCount val="4"/>
                <c:pt idx="0">
                  <c:v>2017</c:v>
                </c:pt>
                <c:pt idx="1">
                  <c:v>2019</c:v>
                </c:pt>
                <c:pt idx="2">
                  <c:v>2021</c:v>
                </c:pt>
                <c:pt idx="3">
                  <c:v>2023</c:v>
                </c:pt>
              </c:numCache>
            </c:numRef>
          </c:cat>
          <c:val>
            <c:numRef>
              <c:f>'[1]Trend_receptbelagda läkemedel'!$B$12:$E$12</c:f>
              <c:numCache>
                <c:formatCode>0</c:formatCode>
                <c:ptCount val="4"/>
                <c:pt idx="0">
                  <c:v>6.5</c:v>
                </c:pt>
                <c:pt idx="1">
                  <c:v>6.8</c:v>
                </c:pt>
                <c:pt idx="2">
                  <c:v>5</c:v>
                </c:pt>
                <c:pt idx="3">
                  <c:v>4.9000000000000004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B933-4092-AC83-41D54D4E8A07}"/>
            </c:ext>
          </c:extLst>
        </c:ser>
        <c:dLbls>
          <c:dLblPos val="l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779284767"/>
        <c:axId val="662860799"/>
      </c:lineChart>
      <c:catAx>
        <c:axId val="17792847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662860799"/>
        <c:crosses val="autoZero"/>
        <c:auto val="1"/>
        <c:lblAlgn val="ctr"/>
        <c:lblOffset val="100"/>
        <c:noMultiLvlLbl val="0"/>
      </c:catAx>
      <c:valAx>
        <c:axId val="662860799"/>
        <c:scaling>
          <c:orientation val="minMax"/>
          <c:max val="25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17792847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'[Elevers drogvanor Värmland åk 9 gy åk 2 2023.xlsx]Trend_24 tim'!$A$3</c:f>
              <c:strCache>
                <c:ptCount val="1"/>
                <c:pt idx="0">
                  <c:v>Alkohol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83F-498A-A34A-D2DB5F8556D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83F-498A-A34A-D2DB5F8556D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83F-498A-A34A-D2DB5F8556D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83F-498A-A34A-D2DB5F8556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'[Elevers drogvanor Värmland åk 9 gy åk 2 2023.xlsx]Trend_24 tim'!$C$2:$G$2</c:f>
              <c:numCache>
                <c:formatCode>General</c:formatCode>
                <c:ptCount val="5"/>
                <c:pt idx="0">
                  <c:v>2015</c:v>
                </c:pt>
                <c:pt idx="1">
                  <c:v>2017</c:v>
                </c:pt>
                <c:pt idx="2">
                  <c:v>2019</c:v>
                </c:pt>
                <c:pt idx="3">
                  <c:v>2021</c:v>
                </c:pt>
                <c:pt idx="4">
                  <c:v>2023</c:v>
                </c:pt>
              </c:numCache>
            </c:numRef>
          </c:cat>
          <c:val>
            <c:numRef>
              <c:f>'[Elevers drogvanor Värmland åk 9 gy åk 2 2023.xlsx]Trend_24 tim'!$C$3:$G$3</c:f>
              <c:numCache>
                <c:formatCode>General</c:formatCode>
                <c:ptCount val="5"/>
                <c:pt idx="0">
                  <c:v>50</c:v>
                </c:pt>
                <c:pt idx="1">
                  <c:v>50</c:v>
                </c:pt>
                <c:pt idx="2">
                  <c:v>55</c:v>
                </c:pt>
                <c:pt idx="3">
                  <c:v>55</c:v>
                </c:pt>
                <c:pt idx="4" formatCode="0">
                  <c:v>46.7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883F-498A-A34A-D2DB5F8556D0}"/>
            </c:ext>
          </c:extLst>
        </c:ser>
        <c:ser>
          <c:idx val="1"/>
          <c:order val="1"/>
          <c:tx>
            <c:strRef>
              <c:f>'[Elevers drogvanor Värmland åk 9 gy åk 2 2023.xlsx]Trend_24 tim'!$A$4</c:f>
              <c:strCache>
                <c:ptCount val="1"/>
                <c:pt idx="0">
                  <c:v>Narkotika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83F-498A-A34A-D2DB5F8556D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83F-498A-A34A-D2DB5F8556D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83F-498A-A34A-D2DB5F8556D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83F-498A-A34A-D2DB5F8556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'[Elevers drogvanor Värmland åk 9 gy åk 2 2023.xlsx]Trend_24 tim'!$C$2:$G$2</c:f>
              <c:numCache>
                <c:formatCode>General</c:formatCode>
                <c:ptCount val="5"/>
                <c:pt idx="0">
                  <c:v>2015</c:v>
                </c:pt>
                <c:pt idx="1">
                  <c:v>2017</c:v>
                </c:pt>
                <c:pt idx="2">
                  <c:v>2019</c:v>
                </c:pt>
                <c:pt idx="3">
                  <c:v>2021</c:v>
                </c:pt>
                <c:pt idx="4">
                  <c:v>2023</c:v>
                </c:pt>
              </c:numCache>
            </c:numRef>
          </c:cat>
          <c:val>
            <c:numRef>
              <c:f>'[Elevers drogvanor Värmland åk 9 gy åk 2 2023.xlsx]Trend_24 tim'!$C$4:$G$4</c:f>
              <c:numCache>
                <c:formatCode>General</c:formatCode>
                <c:ptCount val="5"/>
                <c:pt idx="0">
                  <c:v>12</c:v>
                </c:pt>
                <c:pt idx="1">
                  <c:v>16</c:v>
                </c:pt>
                <c:pt idx="2">
                  <c:v>20</c:v>
                </c:pt>
                <c:pt idx="3">
                  <c:v>17</c:v>
                </c:pt>
                <c:pt idx="4" formatCode="0">
                  <c:v>15.4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883F-498A-A34A-D2DB5F8556D0}"/>
            </c:ext>
          </c:extLst>
        </c:ser>
        <c:ser>
          <c:idx val="2"/>
          <c:order val="2"/>
          <c:tx>
            <c:strRef>
              <c:f>'[Elevers drogvanor Värmland åk 9 gy åk 2 2023.xlsx]Trend_24 tim'!$A$5</c:f>
              <c:strCache>
                <c:ptCount val="1"/>
                <c:pt idx="0">
                  <c:v>Cigaretter/snus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883F-498A-A34A-D2DB5F8556D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83F-498A-A34A-D2DB5F8556D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83F-498A-A34A-D2DB5F8556D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83F-498A-A34A-D2DB5F8556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'[Elevers drogvanor Värmland åk 9 gy åk 2 2023.xlsx]Trend_24 tim'!$C$2:$G$2</c:f>
              <c:numCache>
                <c:formatCode>General</c:formatCode>
                <c:ptCount val="5"/>
                <c:pt idx="0">
                  <c:v>2015</c:v>
                </c:pt>
                <c:pt idx="1">
                  <c:v>2017</c:v>
                </c:pt>
                <c:pt idx="2">
                  <c:v>2019</c:v>
                </c:pt>
                <c:pt idx="3">
                  <c:v>2021</c:v>
                </c:pt>
                <c:pt idx="4">
                  <c:v>2023</c:v>
                </c:pt>
              </c:numCache>
            </c:numRef>
          </c:cat>
          <c:val>
            <c:numRef>
              <c:f>'[Elevers drogvanor Värmland åk 9 gy åk 2 2023.xlsx]Trend_24 tim'!$C$5:$G$5</c:f>
              <c:numCache>
                <c:formatCode>General</c:formatCode>
                <c:ptCount val="5"/>
                <c:pt idx="0">
                  <c:v>50</c:v>
                </c:pt>
                <c:pt idx="1">
                  <c:v>50</c:v>
                </c:pt>
                <c:pt idx="2">
                  <c:v>55</c:v>
                </c:pt>
                <c:pt idx="3">
                  <c:v>56</c:v>
                </c:pt>
                <c:pt idx="4" formatCode="0">
                  <c:v>50.3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883F-498A-A34A-D2DB5F8556D0}"/>
            </c:ext>
          </c:extLst>
        </c:ser>
        <c:ser>
          <c:idx val="3"/>
          <c:order val="3"/>
          <c:tx>
            <c:strRef>
              <c:f>'[Elevers drogvanor Värmland åk 9 gy åk 2 2023.xlsx]Trend_24 tim'!$A$6</c:f>
              <c:strCache>
                <c:ptCount val="1"/>
                <c:pt idx="0">
                  <c:v>Anabola steroider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83F-498A-A34A-D2DB5F8556D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83F-498A-A34A-D2DB5F8556D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883F-498A-A34A-D2DB5F8556D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883F-498A-A34A-D2DB5F8556D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'[Elevers drogvanor Värmland åk 9 gy åk 2 2023.xlsx]Trend_24 tim'!$C$2:$G$2</c:f>
              <c:numCache>
                <c:formatCode>General</c:formatCode>
                <c:ptCount val="5"/>
                <c:pt idx="0">
                  <c:v>2015</c:v>
                </c:pt>
                <c:pt idx="1">
                  <c:v>2017</c:v>
                </c:pt>
                <c:pt idx="2">
                  <c:v>2019</c:v>
                </c:pt>
                <c:pt idx="3">
                  <c:v>2021</c:v>
                </c:pt>
                <c:pt idx="4">
                  <c:v>2023</c:v>
                </c:pt>
              </c:numCache>
            </c:numRef>
          </c:cat>
          <c:val>
            <c:numRef>
              <c:f>'[Elevers drogvanor Värmland åk 9 gy åk 2 2023.xlsx]Trend_24 tim'!$C$6:$G$6</c:f>
              <c:numCache>
                <c:formatCode>General</c:formatCode>
                <c:ptCount val="5"/>
                <c:pt idx="0">
                  <c:v>7</c:v>
                </c:pt>
                <c:pt idx="1">
                  <c:v>8.3000000000000007</c:v>
                </c:pt>
                <c:pt idx="2">
                  <c:v>8</c:v>
                </c:pt>
                <c:pt idx="3">
                  <c:v>8</c:v>
                </c:pt>
                <c:pt idx="4" formatCode="0">
                  <c:v>7.4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883F-498A-A34A-D2DB5F8556D0}"/>
            </c:ext>
          </c:extLst>
        </c:ser>
        <c:dLbls>
          <c:dLblPos val="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2097647"/>
        <c:axId val="357265375"/>
      </c:lineChart>
      <c:catAx>
        <c:axId val="1820976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357265375"/>
        <c:crosses val="autoZero"/>
        <c:auto val="1"/>
        <c:lblAlgn val="ctr"/>
        <c:lblOffset val="100"/>
        <c:noMultiLvlLbl val="0"/>
      </c:catAx>
      <c:valAx>
        <c:axId val="357265375"/>
        <c:scaling>
          <c:orientation val="minMax"/>
          <c:max val="8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18209764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'[Elevers drogvanor Värmland åk 9 gy åk 2 2023.xlsx]Trend_24 tim'!$A$12</c:f>
              <c:strCache>
                <c:ptCount val="1"/>
                <c:pt idx="0">
                  <c:v>Alkohol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9.4259697599149803E-2"/>
                  <c:y val="-1.95986508978643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5A8-45FD-8F31-CDB59B69B26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5A8-45FD-8F31-CDB59B69B26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5A8-45FD-8F31-CDB59B69B26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5A8-45FD-8F31-CDB59B69B2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'[Elevers drogvanor Värmland åk 9 gy åk 2 2023.xlsx]Trend_24 tim'!$C$11:$G$11</c:f>
              <c:numCache>
                <c:formatCode>General</c:formatCode>
                <c:ptCount val="5"/>
                <c:pt idx="0">
                  <c:v>2015</c:v>
                </c:pt>
                <c:pt idx="1">
                  <c:v>2017</c:v>
                </c:pt>
                <c:pt idx="2">
                  <c:v>2019</c:v>
                </c:pt>
                <c:pt idx="3">
                  <c:v>2021</c:v>
                </c:pt>
                <c:pt idx="4">
                  <c:v>2023</c:v>
                </c:pt>
              </c:numCache>
            </c:numRef>
          </c:cat>
          <c:val>
            <c:numRef>
              <c:f>'[Elevers drogvanor Värmland åk 9 gy åk 2 2023.xlsx]Trend_24 tim'!$C$12:$G$12</c:f>
              <c:numCache>
                <c:formatCode>0</c:formatCode>
                <c:ptCount val="5"/>
                <c:pt idx="0">
                  <c:v>69.2</c:v>
                </c:pt>
                <c:pt idx="1">
                  <c:v>67.099999999999994</c:v>
                </c:pt>
                <c:pt idx="2">
                  <c:v>65.5</c:v>
                </c:pt>
                <c:pt idx="3">
                  <c:v>68.599999999999994</c:v>
                </c:pt>
                <c:pt idx="4">
                  <c:v>64.400000000000006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B5A8-45FD-8F31-CDB59B69B26B}"/>
            </c:ext>
          </c:extLst>
        </c:ser>
        <c:ser>
          <c:idx val="1"/>
          <c:order val="1"/>
          <c:tx>
            <c:strRef>
              <c:f>'[Elevers drogvanor Värmland åk 9 gy åk 2 2023.xlsx]Trend_24 tim'!$A$13</c:f>
              <c:strCache>
                <c:ptCount val="1"/>
                <c:pt idx="0">
                  <c:v>Narkotika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5A8-45FD-8F31-CDB59B69B26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5A8-45FD-8F31-CDB59B69B26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5A8-45FD-8F31-CDB59B69B26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5A8-45FD-8F31-CDB59B69B2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'[Elevers drogvanor Värmland åk 9 gy åk 2 2023.xlsx]Trend_24 tim'!$C$11:$G$11</c:f>
              <c:numCache>
                <c:formatCode>General</c:formatCode>
                <c:ptCount val="5"/>
                <c:pt idx="0">
                  <c:v>2015</c:v>
                </c:pt>
                <c:pt idx="1">
                  <c:v>2017</c:v>
                </c:pt>
                <c:pt idx="2">
                  <c:v>2019</c:v>
                </c:pt>
                <c:pt idx="3">
                  <c:v>2021</c:v>
                </c:pt>
                <c:pt idx="4">
                  <c:v>2023</c:v>
                </c:pt>
              </c:numCache>
            </c:numRef>
          </c:cat>
          <c:val>
            <c:numRef>
              <c:f>'[Elevers drogvanor Värmland åk 9 gy åk 2 2023.xlsx]Trend_24 tim'!$C$13:$G$13</c:f>
              <c:numCache>
                <c:formatCode>0</c:formatCode>
                <c:ptCount val="5"/>
                <c:pt idx="0">
                  <c:v>18.8</c:v>
                </c:pt>
                <c:pt idx="1">
                  <c:v>24.2</c:v>
                </c:pt>
                <c:pt idx="2">
                  <c:v>23.9</c:v>
                </c:pt>
                <c:pt idx="3">
                  <c:v>29.3</c:v>
                </c:pt>
                <c:pt idx="4">
                  <c:v>24.8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B5A8-45FD-8F31-CDB59B69B26B}"/>
            </c:ext>
          </c:extLst>
        </c:ser>
        <c:ser>
          <c:idx val="2"/>
          <c:order val="2"/>
          <c:tx>
            <c:strRef>
              <c:f>'[Elevers drogvanor Värmland åk 9 gy åk 2 2023.xlsx]Trend_24 tim'!$A$14</c:f>
              <c:strCache>
                <c:ptCount val="1"/>
                <c:pt idx="0">
                  <c:v>Cigaretter/snus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5A8-45FD-8F31-CDB59B69B26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5A8-45FD-8F31-CDB59B69B26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5A8-45FD-8F31-CDB59B69B26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5A8-45FD-8F31-CDB59B69B2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'[Elevers drogvanor Värmland åk 9 gy åk 2 2023.xlsx]Trend_24 tim'!$C$11:$G$11</c:f>
              <c:numCache>
                <c:formatCode>General</c:formatCode>
                <c:ptCount val="5"/>
                <c:pt idx="0">
                  <c:v>2015</c:v>
                </c:pt>
                <c:pt idx="1">
                  <c:v>2017</c:v>
                </c:pt>
                <c:pt idx="2">
                  <c:v>2019</c:v>
                </c:pt>
                <c:pt idx="3">
                  <c:v>2021</c:v>
                </c:pt>
                <c:pt idx="4">
                  <c:v>2023</c:v>
                </c:pt>
              </c:numCache>
            </c:numRef>
          </c:cat>
          <c:val>
            <c:numRef>
              <c:f>'[Elevers drogvanor Värmland åk 9 gy åk 2 2023.xlsx]Trend_24 tim'!$C$14:$G$14</c:f>
              <c:numCache>
                <c:formatCode>0</c:formatCode>
                <c:ptCount val="5"/>
                <c:pt idx="0">
                  <c:v>66.3</c:v>
                </c:pt>
                <c:pt idx="1">
                  <c:v>66</c:v>
                </c:pt>
                <c:pt idx="2">
                  <c:v>67.8</c:v>
                </c:pt>
                <c:pt idx="3">
                  <c:v>71</c:v>
                </c:pt>
                <c:pt idx="4">
                  <c:v>68.900000000000006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B5A8-45FD-8F31-CDB59B69B26B}"/>
            </c:ext>
          </c:extLst>
        </c:ser>
        <c:ser>
          <c:idx val="3"/>
          <c:order val="3"/>
          <c:tx>
            <c:strRef>
              <c:f>'[Elevers drogvanor Värmland åk 9 gy åk 2 2023.xlsx]Trend_24 tim'!$A$15</c:f>
              <c:strCache>
                <c:ptCount val="1"/>
                <c:pt idx="0">
                  <c:v>Anabola steroider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B5A8-45FD-8F31-CDB59B69B26B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5A8-45FD-8F31-CDB59B69B26B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5A8-45FD-8F31-CDB59B69B26B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B5A8-45FD-8F31-CDB59B69B26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'[Elevers drogvanor Värmland åk 9 gy åk 2 2023.xlsx]Trend_24 tim'!$C$11:$G$11</c:f>
              <c:numCache>
                <c:formatCode>General</c:formatCode>
                <c:ptCount val="5"/>
                <c:pt idx="0">
                  <c:v>2015</c:v>
                </c:pt>
                <c:pt idx="1">
                  <c:v>2017</c:v>
                </c:pt>
                <c:pt idx="2">
                  <c:v>2019</c:v>
                </c:pt>
                <c:pt idx="3">
                  <c:v>2021</c:v>
                </c:pt>
                <c:pt idx="4">
                  <c:v>2023</c:v>
                </c:pt>
              </c:numCache>
            </c:numRef>
          </c:cat>
          <c:val>
            <c:numRef>
              <c:f>'[Elevers drogvanor Värmland åk 9 gy åk 2 2023.xlsx]Trend_24 tim'!$C$15:$G$15</c:f>
              <c:numCache>
                <c:formatCode>0</c:formatCode>
                <c:ptCount val="5"/>
                <c:pt idx="0">
                  <c:v>7.8</c:v>
                </c:pt>
                <c:pt idx="1">
                  <c:v>9.5</c:v>
                </c:pt>
                <c:pt idx="2">
                  <c:v>8.9</c:v>
                </c:pt>
                <c:pt idx="3">
                  <c:v>8.9</c:v>
                </c:pt>
                <c:pt idx="4">
                  <c:v>7.6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B5A8-45FD-8F31-CDB59B69B26B}"/>
            </c:ext>
          </c:extLst>
        </c:ser>
        <c:dLbls>
          <c:dLblPos val="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79064511"/>
        <c:axId val="389917647"/>
      </c:lineChart>
      <c:catAx>
        <c:axId val="18790645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389917647"/>
        <c:crosses val="autoZero"/>
        <c:auto val="1"/>
        <c:lblAlgn val="ctr"/>
        <c:lblOffset val="100"/>
        <c:noMultiLvlLbl val="0"/>
      </c:catAx>
      <c:valAx>
        <c:axId val="389917647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187906451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'[Elevers drogvanor Värmland åk 9 gy åk 2 2023.xlsx]Trend_spel om pengar'!$A$4</c:f>
              <c:strCache>
                <c:ptCount val="1"/>
                <c:pt idx="0">
                  <c:v>Killar, Värmland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9.2434906526254773E-2"/>
                  <c:y val="-2.8487756290013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C2F-404B-BD22-D4152BDBAB21}"/>
                </c:ext>
              </c:extLst>
            </c:dLbl>
            <c:dLbl>
              <c:idx val="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C2F-404B-BD22-D4152BDBAB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'[Elevers drogvanor Värmland åk 9 gy åk 2 2023.xlsx]Trend_spel om pengar'!$B$3:$D$3</c:f>
              <c:numCache>
                <c:formatCode>General</c:formatCode>
                <c:ptCount val="3"/>
                <c:pt idx="0">
                  <c:v>2019</c:v>
                </c:pt>
                <c:pt idx="1">
                  <c:v>2021</c:v>
                </c:pt>
                <c:pt idx="2">
                  <c:v>2023</c:v>
                </c:pt>
              </c:numCache>
            </c:numRef>
          </c:cat>
          <c:val>
            <c:numRef>
              <c:f>'[Elevers drogvanor Värmland åk 9 gy åk 2 2023.xlsx]Trend_spel om pengar'!$B$4:$D$4</c:f>
              <c:numCache>
                <c:formatCode>General</c:formatCode>
                <c:ptCount val="3"/>
                <c:pt idx="0">
                  <c:v>21</c:v>
                </c:pt>
                <c:pt idx="1">
                  <c:v>24</c:v>
                </c:pt>
                <c:pt idx="2" formatCode="0">
                  <c:v>25.7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C2F-404B-BD22-D4152BDBAB21}"/>
            </c:ext>
          </c:extLst>
        </c:ser>
        <c:ser>
          <c:idx val="1"/>
          <c:order val="1"/>
          <c:tx>
            <c:strRef>
              <c:f>'[Elevers drogvanor Värmland åk 9 gy åk 2 2023.xlsx]Trend_spel om pengar'!$A$5</c:f>
              <c:strCache>
                <c:ptCount val="1"/>
                <c:pt idx="0">
                  <c:v>Tjejer, Värmland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7.2396985652867007E-2"/>
                  <c:y val="-2.706781418905215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2F-404B-BD22-D4152BDBAB21}"/>
                </c:ext>
              </c:extLst>
            </c:dLbl>
            <c:dLbl>
              <c:idx val="1"/>
              <c:layout>
                <c:manualLayout>
                  <c:x val="-3.7513998250218721E-2"/>
                  <c:y val="-3.320610965296004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AC2F-404B-BD22-D4152BDBAB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'[Elevers drogvanor Värmland åk 9 gy åk 2 2023.xlsx]Trend_spel om pengar'!$B$3:$D$3</c:f>
              <c:numCache>
                <c:formatCode>General</c:formatCode>
                <c:ptCount val="3"/>
                <c:pt idx="0">
                  <c:v>2019</c:v>
                </c:pt>
                <c:pt idx="1">
                  <c:v>2021</c:v>
                </c:pt>
                <c:pt idx="2">
                  <c:v>2023</c:v>
                </c:pt>
              </c:numCache>
            </c:numRef>
          </c:cat>
          <c:val>
            <c:numRef>
              <c:f>'[Elevers drogvanor Värmland åk 9 gy åk 2 2023.xlsx]Trend_spel om pengar'!$B$5:$D$5</c:f>
              <c:numCache>
                <c:formatCode>General</c:formatCode>
                <c:ptCount val="3"/>
                <c:pt idx="0">
                  <c:v>6</c:v>
                </c:pt>
                <c:pt idx="1">
                  <c:v>13</c:v>
                </c:pt>
                <c:pt idx="2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C2F-404B-BD22-D4152BDBAB21}"/>
            </c:ext>
          </c:extLst>
        </c:ser>
        <c:ser>
          <c:idx val="2"/>
          <c:order val="2"/>
          <c:tx>
            <c:strRef>
              <c:f>'[Elevers drogvanor Värmland åk 9 gy åk 2 2023.xlsx]Trend_spel om pengar'!$A$6</c:f>
              <c:strCache>
                <c:ptCount val="1"/>
                <c:pt idx="0">
                  <c:v>Killar, riket</c:v>
                </c:pt>
              </c:strCache>
            </c:strRef>
          </c:tx>
          <c:spPr>
            <a:ln w="28575" cap="rnd">
              <a:solidFill>
                <a:schemeClr val="accent1">
                  <a:lumMod val="40000"/>
                  <a:lumOff val="60000"/>
                </a:schemeClr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40000"/>
                  <a:lumOff val="60000"/>
                </a:schemeClr>
              </a:solidFill>
              <a:ln w="9525">
                <a:solidFill>
                  <a:schemeClr val="accent1">
                    <a:lumMod val="40000"/>
                    <a:lumOff val="60000"/>
                  </a:schemeClr>
                </a:solidFill>
              </a:ln>
              <a:effectLst/>
            </c:spPr>
          </c:marker>
          <c:dLbls>
            <c:dLbl>
              <c:idx val="0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C2F-404B-BD22-D4152BDBAB21}"/>
                </c:ext>
              </c:extLst>
            </c:dLbl>
            <c:dLbl>
              <c:idx val="1"/>
              <c:layout>
                <c:manualLayout>
                  <c:x val="-3.7513998250218721E-2"/>
                  <c:y val="2.85764800233304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C2F-404B-BD22-D4152BDBAB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'[Elevers drogvanor Värmland åk 9 gy åk 2 2023.xlsx]Trend_spel om pengar'!$B$3:$D$3</c:f>
              <c:numCache>
                <c:formatCode>General</c:formatCode>
                <c:ptCount val="3"/>
                <c:pt idx="0">
                  <c:v>2019</c:v>
                </c:pt>
                <c:pt idx="1">
                  <c:v>2021</c:v>
                </c:pt>
                <c:pt idx="2">
                  <c:v>2023</c:v>
                </c:pt>
              </c:numCache>
            </c:numRef>
          </c:cat>
          <c:val>
            <c:numRef>
              <c:f>'[Elevers drogvanor Värmland åk 9 gy åk 2 2023.xlsx]Trend_spel om pengar'!$B$6:$D$6</c:f>
              <c:numCache>
                <c:formatCode>General</c:formatCode>
                <c:ptCount val="3"/>
                <c:pt idx="0">
                  <c:v>20</c:v>
                </c:pt>
                <c:pt idx="1">
                  <c:v>23</c:v>
                </c:pt>
                <c:pt idx="2">
                  <c:v>22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AC2F-404B-BD22-D4152BDBAB21}"/>
            </c:ext>
          </c:extLst>
        </c:ser>
        <c:ser>
          <c:idx val="3"/>
          <c:order val="3"/>
          <c:tx>
            <c:strRef>
              <c:f>'[Elevers drogvanor Värmland åk 9 gy åk 2 2023.xlsx]Trend_spel om pengar'!$A$7</c:f>
              <c:strCache>
                <c:ptCount val="1"/>
                <c:pt idx="0">
                  <c:v>Tjejer, riket</c:v>
                </c:pt>
              </c:strCache>
            </c:strRef>
          </c:tx>
          <c:spPr>
            <a:ln w="28575" cap="rnd">
              <a:solidFill>
                <a:schemeClr val="accent2">
                  <a:lumMod val="40000"/>
                  <a:lumOff val="60000"/>
                </a:schemeClr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40000"/>
                    <a:lumOff val="60000"/>
                  </a:schemeClr>
                </a:solidFill>
              </a:ln>
              <a:effectLst/>
            </c:spPr>
          </c:marker>
          <c:dLbls>
            <c:dLbl>
              <c:idx val="0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AC2F-404B-BD22-D4152BDBAB21}"/>
                </c:ext>
              </c:extLst>
            </c:dLbl>
            <c:dLbl>
              <c:idx val="1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C2F-404B-BD22-D4152BDBAB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'[Elevers drogvanor Värmland åk 9 gy åk 2 2023.xlsx]Trend_spel om pengar'!$B$3:$D$3</c:f>
              <c:numCache>
                <c:formatCode>General</c:formatCode>
                <c:ptCount val="3"/>
                <c:pt idx="0">
                  <c:v>2019</c:v>
                </c:pt>
                <c:pt idx="1">
                  <c:v>2021</c:v>
                </c:pt>
                <c:pt idx="2">
                  <c:v>2023</c:v>
                </c:pt>
              </c:numCache>
            </c:numRef>
          </c:cat>
          <c:val>
            <c:numRef>
              <c:f>'[Elevers drogvanor Värmland åk 9 gy åk 2 2023.xlsx]Trend_spel om pengar'!$B$7:$D$7</c:f>
              <c:numCache>
                <c:formatCode>General</c:formatCode>
                <c:ptCount val="3"/>
                <c:pt idx="0">
                  <c:v>5</c:v>
                </c:pt>
                <c:pt idx="1">
                  <c:v>9</c:v>
                </c:pt>
                <c:pt idx="2">
                  <c:v>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AC2F-404B-BD22-D4152BDBAB2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82634287"/>
        <c:axId val="192544175"/>
      </c:lineChart>
      <c:catAx>
        <c:axId val="1826342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192544175"/>
        <c:crosses val="autoZero"/>
        <c:auto val="1"/>
        <c:lblAlgn val="ctr"/>
        <c:lblOffset val="100"/>
        <c:noMultiLvlLbl val="0"/>
      </c:catAx>
      <c:valAx>
        <c:axId val="192544175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182634287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'[Elevers drogvanor Värmland åk 9 gy åk 2 2023.xlsx]Trend_spel om pengar'!$A$15</c:f>
              <c:strCache>
                <c:ptCount val="1"/>
                <c:pt idx="0">
                  <c:v>Killar, Värmland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45B-4737-978C-E6C17AC8B912}"/>
                </c:ext>
              </c:extLst>
            </c:dLbl>
            <c:dLbl>
              <c:idx val="2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45B-4737-978C-E6C17AC8B9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'[Elevers drogvanor Värmland åk 9 gy åk 2 2023.xlsx]Trend_spel om pengar'!$B$14:$D$14</c:f>
              <c:numCache>
                <c:formatCode>General</c:formatCode>
                <c:ptCount val="3"/>
                <c:pt idx="0">
                  <c:v>2019</c:v>
                </c:pt>
                <c:pt idx="1">
                  <c:v>2021</c:v>
                </c:pt>
                <c:pt idx="2">
                  <c:v>2023</c:v>
                </c:pt>
              </c:numCache>
            </c:numRef>
          </c:cat>
          <c:val>
            <c:numRef>
              <c:f>'[Elevers drogvanor Värmland åk 9 gy åk 2 2023.xlsx]Trend_spel om pengar'!$B$15:$D$15</c:f>
              <c:numCache>
                <c:formatCode>General</c:formatCode>
                <c:ptCount val="3"/>
                <c:pt idx="0">
                  <c:v>22</c:v>
                </c:pt>
                <c:pt idx="1">
                  <c:v>37</c:v>
                </c:pt>
                <c:pt idx="2" formatCode="0">
                  <c:v>39.200000000000003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745B-4737-978C-E6C17AC8B912}"/>
            </c:ext>
          </c:extLst>
        </c:ser>
        <c:ser>
          <c:idx val="1"/>
          <c:order val="1"/>
          <c:tx>
            <c:strRef>
              <c:f>'[Elevers drogvanor Värmland åk 9 gy åk 2 2023.xlsx]Trend_spel om pengar'!$A$16</c:f>
              <c:strCache>
                <c:ptCount val="1"/>
                <c:pt idx="0">
                  <c:v>Tjejer, Värmland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3.6277777777777777E-2"/>
                  <c:y val="-3.46875911344416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45B-4737-978C-E6C17AC8B912}"/>
                </c:ext>
              </c:extLst>
            </c:dLbl>
            <c:dLbl>
              <c:idx val="2"/>
              <c:layout>
                <c:manualLayout>
                  <c:x val="-1.2935035758548312E-16"/>
                  <c:y val="1.959876543209876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45B-4737-978C-E6C17AC8B9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'[Elevers drogvanor Värmland åk 9 gy åk 2 2023.xlsx]Trend_spel om pengar'!$B$14:$D$14</c:f>
              <c:numCache>
                <c:formatCode>General</c:formatCode>
                <c:ptCount val="3"/>
                <c:pt idx="0">
                  <c:v>2019</c:v>
                </c:pt>
                <c:pt idx="1">
                  <c:v>2021</c:v>
                </c:pt>
                <c:pt idx="2">
                  <c:v>2023</c:v>
                </c:pt>
              </c:numCache>
            </c:numRef>
          </c:cat>
          <c:val>
            <c:numRef>
              <c:f>'[Elevers drogvanor Värmland åk 9 gy åk 2 2023.xlsx]Trend_spel om pengar'!$B$16:$D$16</c:f>
              <c:numCache>
                <c:formatCode>General</c:formatCode>
                <c:ptCount val="3"/>
                <c:pt idx="0">
                  <c:v>6</c:v>
                </c:pt>
                <c:pt idx="1">
                  <c:v>11</c:v>
                </c:pt>
                <c:pt idx="2" formatCode="0">
                  <c:v>9.9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45B-4737-978C-E6C17AC8B912}"/>
            </c:ext>
          </c:extLst>
        </c:ser>
        <c:ser>
          <c:idx val="2"/>
          <c:order val="2"/>
          <c:tx>
            <c:strRef>
              <c:f>'[Elevers drogvanor Värmland åk 9 gy åk 2 2023.xlsx]Trend_spel om pengar'!$A$17</c:f>
              <c:strCache>
                <c:ptCount val="1"/>
                <c:pt idx="0">
                  <c:v>Killar, riket</c:v>
                </c:pt>
              </c:strCache>
            </c:strRef>
          </c:tx>
          <c:spPr>
            <a:ln w="28575" cap="rnd">
              <a:solidFill>
                <a:schemeClr val="accent1">
                  <a:lumMod val="40000"/>
                  <a:lumOff val="60000"/>
                </a:schemeClr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40000"/>
                  <a:lumOff val="60000"/>
                </a:schemeClr>
              </a:solidFill>
              <a:ln w="9525">
                <a:solidFill>
                  <a:schemeClr val="accent1">
                    <a:lumMod val="40000"/>
                    <a:lumOff val="60000"/>
                  </a:schemeClr>
                </a:solidFill>
              </a:ln>
              <a:effectLst/>
            </c:spPr>
          </c:marker>
          <c:dLbls>
            <c:dLbl>
              <c:idx val="1"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45B-4737-978C-E6C17AC8B912}"/>
                </c:ext>
              </c:extLst>
            </c:dLbl>
            <c:dLbl>
              <c:idx val="2"/>
              <c:layout>
                <c:manualLayout>
                  <c:x val="-1.2935035758548312E-16"/>
                  <c:y val="-3.919753086419756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45B-4737-978C-E6C17AC8B9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'[Elevers drogvanor Värmland åk 9 gy åk 2 2023.xlsx]Trend_spel om pengar'!$B$14:$D$14</c:f>
              <c:numCache>
                <c:formatCode>General</c:formatCode>
                <c:ptCount val="3"/>
                <c:pt idx="0">
                  <c:v>2019</c:v>
                </c:pt>
                <c:pt idx="1">
                  <c:v>2021</c:v>
                </c:pt>
                <c:pt idx="2">
                  <c:v>2023</c:v>
                </c:pt>
              </c:numCache>
            </c:numRef>
          </c:cat>
          <c:val>
            <c:numRef>
              <c:f>'[Elevers drogvanor Värmland åk 9 gy åk 2 2023.xlsx]Trend_spel om pengar'!$B$17:$D$17</c:f>
              <c:numCache>
                <c:formatCode>General</c:formatCode>
                <c:ptCount val="3"/>
                <c:pt idx="0">
                  <c:v>27</c:v>
                </c:pt>
                <c:pt idx="1">
                  <c:v>33</c:v>
                </c:pt>
                <c:pt idx="2">
                  <c:v>40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745B-4737-978C-E6C17AC8B912}"/>
            </c:ext>
          </c:extLst>
        </c:ser>
        <c:ser>
          <c:idx val="3"/>
          <c:order val="3"/>
          <c:tx>
            <c:strRef>
              <c:f>'[Elevers drogvanor Värmland åk 9 gy åk 2 2023.xlsx]Trend_spel om pengar'!$A$18</c:f>
              <c:strCache>
                <c:ptCount val="1"/>
                <c:pt idx="0">
                  <c:v>Tjejer, riket</c:v>
                </c:pt>
              </c:strCache>
            </c:strRef>
          </c:tx>
          <c:spPr>
            <a:ln w="28575" cap="rnd">
              <a:solidFill>
                <a:schemeClr val="accent2">
                  <a:lumMod val="40000"/>
                  <a:lumOff val="60000"/>
                </a:schemeClr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40000"/>
                    <a:lumOff val="60000"/>
                  </a:schemeClr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3.6277777777777777E-2"/>
                  <c:y val="2.542833187518218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45B-4737-978C-E6C17AC8B912}"/>
                </c:ext>
              </c:extLst>
            </c:dLbl>
            <c:dLbl>
              <c:idx val="2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45B-4737-978C-E6C17AC8B9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'[Elevers drogvanor Värmland åk 9 gy åk 2 2023.xlsx]Trend_spel om pengar'!$B$14:$D$14</c:f>
              <c:numCache>
                <c:formatCode>General</c:formatCode>
                <c:ptCount val="3"/>
                <c:pt idx="0">
                  <c:v>2019</c:v>
                </c:pt>
                <c:pt idx="1">
                  <c:v>2021</c:v>
                </c:pt>
                <c:pt idx="2">
                  <c:v>2023</c:v>
                </c:pt>
              </c:numCache>
            </c:numRef>
          </c:cat>
          <c:val>
            <c:numRef>
              <c:f>'[Elevers drogvanor Värmland åk 9 gy åk 2 2023.xlsx]Trend_spel om pengar'!$B$18:$D$18</c:f>
              <c:numCache>
                <c:formatCode>General</c:formatCode>
                <c:ptCount val="3"/>
                <c:pt idx="0">
                  <c:v>4</c:v>
                </c:pt>
                <c:pt idx="1">
                  <c:v>10</c:v>
                </c:pt>
                <c:pt idx="2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745B-4737-978C-E6C17AC8B912}"/>
            </c:ext>
          </c:extLst>
        </c:ser>
        <c:dLbls>
          <c:dLblPos val="l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32091647"/>
        <c:axId val="1493238943"/>
      </c:lineChart>
      <c:catAx>
        <c:axId val="3320916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1493238943"/>
        <c:crosses val="autoZero"/>
        <c:auto val="1"/>
        <c:lblAlgn val="ctr"/>
        <c:lblOffset val="100"/>
        <c:noMultiLvlLbl val="0"/>
      </c:catAx>
      <c:valAx>
        <c:axId val="1493238943"/>
        <c:scaling>
          <c:orientation val="minMax"/>
          <c:max val="5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32091647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'[Elevers drogvanor Värmland åk 9 gy åk 2 2023.xlsx] Trend risker åk 9'!$B$4:$B$5</c:f>
              <c:strCache>
                <c:ptCount val="2"/>
                <c:pt idx="0">
                  <c:v>Killar</c:v>
                </c:pt>
                <c:pt idx="1">
                  <c:v>Stor risk att röka varje dag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07A-420B-B89E-B01E3BBF045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07A-420B-B89E-B01E3BBF045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07A-420B-B89E-B01E3BBF0450}"/>
                </c:ext>
              </c:extLst>
            </c:dLbl>
            <c:dLbl>
              <c:idx val="4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07A-420B-B89E-B01E3BBF04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'[Elevers drogvanor Värmland åk 9 gy åk 2 2023.xlsx] Trend risker åk 9'!$A$6:$A$10</c:f>
              <c:numCache>
                <c:formatCode>General</c:formatCode>
                <c:ptCount val="5"/>
                <c:pt idx="0">
                  <c:v>2015</c:v>
                </c:pt>
                <c:pt idx="1">
                  <c:v>2017</c:v>
                </c:pt>
                <c:pt idx="2">
                  <c:v>2019</c:v>
                </c:pt>
                <c:pt idx="3">
                  <c:v>2021</c:v>
                </c:pt>
                <c:pt idx="4">
                  <c:v>2023</c:v>
                </c:pt>
              </c:numCache>
            </c:numRef>
          </c:cat>
          <c:val>
            <c:numRef>
              <c:f>'[Elevers drogvanor Värmland åk 9 gy åk 2 2023.xlsx] Trend risker åk 9'!$B$6:$B$10</c:f>
              <c:numCache>
                <c:formatCode>0</c:formatCode>
                <c:ptCount val="5"/>
                <c:pt idx="0">
                  <c:v>53.5</c:v>
                </c:pt>
                <c:pt idx="1">
                  <c:v>47.1</c:v>
                </c:pt>
                <c:pt idx="2">
                  <c:v>47.5</c:v>
                </c:pt>
                <c:pt idx="3">
                  <c:v>48.2</c:v>
                </c:pt>
                <c:pt idx="4">
                  <c:v>48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07C5-4FE4-8B51-6ABE9A4BB118}"/>
            </c:ext>
          </c:extLst>
        </c:ser>
        <c:ser>
          <c:idx val="1"/>
          <c:order val="1"/>
          <c:tx>
            <c:strRef>
              <c:f>'[Elevers drogvanor Värmland åk 9 gy åk 2 2023.xlsx] Trend risker åk 9'!$C$4:$C$5</c:f>
              <c:strCache>
                <c:ptCount val="2"/>
                <c:pt idx="0">
                  <c:v>Tjejer</c:v>
                </c:pt>
                <c:pt idx="1">
                  <c:v>Stor risk att röka varje dag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3152777777777778E-2"/>
                  <c:y val="5.53129629629628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07A-420B-B89E-B01E3BBF045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07A-420B-B89E-B01E3BBF045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07A-420B-B89E-B01E3BBF045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07A-420B-B89E-B01E3BBF0450}"/>
                </c:ext>
              </c:extLst>
            </c:dLbl>
            <c:dLbl>
              <c:idx val="4"/>
              <c:layout>
                <c:manualLayout>
                  <c:x val="0"/>
                  <c:y val="-2.787456445993031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07A-420B-B89E-B01E3BBF04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'[Elevers drogvanor Värmland åk 9 gy åk 2 2023.xlsx] Trend risker åk 9'!$A$6:$A$10</c:f>
              <c:numCache>
                <c:formatCode>General</c:formatCode>
                <c:ptCount val="5"/>
                <c:pt idx="0">
                  <c:v>2015</c:v>
                </c:pt>
                <c:pt idx="1">
                  <c:v>2017</c:v>
                </c:pt>
                <c:pt idx="2">
                  <c:v>2019</c:v>
                </c:pt>
                <c:pt idx="3">
                  <c:v>2021</c:v>
                </c:pt>
                <c:pt idx="4">
                  <c:v>2023</c:v>
                </c:pt>
              </c:numCache>
            </c:numRef>
          </c:cat>
          <c:val>
            <c:numRef>
              <c:f>'[Elevers drogvanor Värmland åk 9 gy åk 2 2023.xlsx] Trend risker åk 9'!$C$6:$C$10</c:f>
              <c:numCache>
                <c:formatCode>0</c:formatCode>
                <c:ptCount val="5"/>
                <c:pt idx="0">
                  <c:v>52.8</c:v>
                </c:pt>
                <c:pt idx="1">
                  <c:v>49</c:v>
                </c:pt>
                <c:pt idx="2">
                  <c:v>50.6</c:v>
                </c:pt>
                <c:pt idx="3">
                  <c:v>49.6</c:v>
                </c:pt>
                <c:pt idx="4">
                  <c:v>49.2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07C5-4FE4-8B51-6ABE9A4BB118}"/>
            </c:ext>
          </c:extLst>
        </c:ser>
        <c:ser>
          <c:idx val="2"/>
          <c:order val="2"/>
          <c:tx>
            <c:strRef>
              <c:f>'[Elevers drogvanor Värmland åk 9 gy åk 2 2023.xlsx] Trend risker åk 9'!$E$4:$E$5</c:f>
              <c:strCache>
                <c:ptCount val="2"/>
                <c:pt idx="0">
                  <c:v>Killar</c:v>
                </c:pt>
                <c:pt idx="1">
                  <c:v>Stor risk att snusa varje dag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07A-420B-B89E-B01E3BBF045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07A-420B-B89E-B01E3BBF045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07A-420B-B89E-B01E3BBF0450}"/>
                </c:ext>
              </c:extLst>
            </c:dLbl>
            <c:dLbl>
              <c:idx val="4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07A-420B-B89E-B01E3BBF04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'[Elevers drogvanor Värmland åk 9 gy åk 2 2023.xlsx] Trend risker åk 9'!$A$6:$A$10</c:f>
              <c:numCache>
                <c:formatCode>General</c:formatCode>
                <c:ptCount val="5"/>
                <c:pt idx="0">
                  <c:v>2015</c:v>
                </c:pt>
                <c:pt idx="1">
                  <c:v>2017</c:v>
                </c:pt>
                <c:pt idx="2">
                  <c:v>2019</c:v>
                </c:pt>
                <c:pt idx="3">
                  <c:v>2021</c:v>
                </c:pt>
                <c:pt idx="4">
                  <c:v>2023</c:v>
                </c:pt>
              </c:numCache>
            </c:numRef>
          </c:cat>
          <c:val>
            <c:numRef>
              <c:f>'[Elevers drogvanor Värmland åk 9 gy åk 2 2023.xlsx] Trend risker åk 9'!$E$6:$E$10</c:f>
              <c:numCache>
                <c:formatCode>0</c:formatCode>
                <c:ptCount val="5"/>
                <c:pt idx="0">
                  <c:v>20.6</c:v>
                </c:pt>
                <c:pt idx="1">
                  <c:v>19.899999999999999</c:v>
                </c:pt>
                <c:pt idx="2">
                  <c:v>18.5</c:v>
                </c:pt>
                <c:pt idx="3">
                  <c:v>16.600000000000001</c:v>
                </c:pt>
                <c:pt idx="4">
                  <c:v>14.7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07C5-4FE4-8B51-6ABE9A4BB118}"/>
            </c:ext>
          </c:extLst>
        </c:ser>
        <c:ser>
          <c:idx val="3"/>
          <c:order val="3"/>
          <c:tx>
            <c:strRef>
              <c:f>'[Elevers drogvanor Värmland åk 9 gy åk 2 2023.xlsx] Trend risker åk 9'!$F$4:$F$5</c:f>
              <c:strCache>
                <c:ptCount val="2"/>
                <c:pt idx="0">
                  <c:v>Tjejer</c:v>
                </c:pt>
                <c:pt idx="1">
                  <c:v>Stor risk att snusa varje dag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07A-420B-B89E-B01E3BBF045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507A-420B-B89E-B01E3BBF045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07A-420B-B89E-B01E3BBF0450}"/>
                </c:ext>
              </c:extLst>
            </c:dLbl>
            <c:dLbl>
              <c:idx val="4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07A-420B-B89E-B01E3BBF045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'[Elevers drogvanor Värmland åk 9 gy åk 2 2023.xlsx] Trend risker åk 9'!$A$6:$A$10</c:f>
              <c:numCache>
                <c:formatCode>General</c:formatCode>
                <c:ptCount val="5"/>
                <c:pt idx="0">
                  <c:v>2015</c:v>
                </c:pt>
                <c:pt idx="1">
                  <c:v>2017</c:v>
                </c:pt>
                <c:pt idx="2">
                  <c:v>2019</c:v>
                </c:pt>
                <c:pt idx="3">
                  <c:v>2021</c:v>
                </c:pt>
                <c:pt idx="4">
                  <c:v>2023</c:v>
                </c:pt>
              </c:numCache>
            </c:numRef>
          </c:cat>
          <c:val>
            <c:numRef>
              <c:f>'[Elevers drogvanor Värmland åk 9 gy åk 2 2023.xlsx] Trend risker åk 9'!$F$6:$F$10</c:f>
              <c:numCache>
                <c:formatCode>0</c:formatCode>
                <c:ptCount val="5"/>
                <c:pt idx="0">
                  <c:v>23.2</c:v>
                </c:pt>
                <c:pt idx="1">
                  <c:v>24.3</c:v>
                </c:pt>
                <c:pt idx="2">
                  <c:v>24.5</c:v>
                </c:pt>
                <c:pt idx="3">
                  <c:v>20.9</c:v>
                </c:pt>
                <c:pt idx="4">
                  <c:v>19.3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07C5-4FE4-8B51-6ABE9A4BB118}"/>
            </c:ext>
          </c:extLst>
        </c:ser>
        <c:dLbls>
          <c:dLblPos val="l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51470575"/>
        <c:axId val="855585151"/>
      </c:lineChart>
      <c:catAx>
        <c:axId val="85147057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55585151"/>
        <c:crosses val="autoZero"/>
        <c:auto val="1"/>
        <c:lblAlgn val="ctr"/>
        <c:lblOffset val="100"/>
        <c:noMultiLvlLbl val="0"/>
      </c:catAx>
      <c:valAx>
        <c:axId val="8555851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sv-SE" dirty="0"/>
                  <a:t>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8514705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sv-SE"/>
    </a:p>
  </c:txPr>
  <c:externalData r:id="rId4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'[Elevers drogvanor Värmland åk 9 gy åk 2 2023.xlsx] Trend risker åk 9'!$C$23</c:f>
              <c:strCache>
                <c:ptCount val="1"/>
                <c:pt idx="0">
                  <c:v>Killar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C2B-481A-BA59-F99FE5365BF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C2B-481A-BA59-F99FE5365BF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C2B-481A-BA59-F99FE5365BF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C2B-481A-BA59-F99FE5365B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'[Elevers drogvanor Värmland åk 9 gy åk 2 2023.xlsx] Trend risker åk 9'!$A$24:$A$28</c:f>
              <c:numCache>
                <c:formatCode>General</c:formatCode>
                <c:ptCount val="5"/>
                <c:pt idx="0">
                  <c:v>2015</c:v>
                </c:pt>
                <c:pt idx="1">
                  <c:v>2017</c:v>
                </c:pt>
                <c:pt idx="2">
                  <c:v>2019</c:v>
                </c:pt>
                <c:pt idx="3">
                  <c:v>2021</c:v>
                </c:pt>
                <c:pt idx="4">
                  <c:v>2023</c:v>
                </c:pt>
              </c:numCache>
            </c:numRef>
          </c:cat>
          <c:val>
            <c:numRef>
              <c:f>'[Elevers drogvanor Värmland åk 9 gy åk 2 2023.xlsx] Trend risker åk 9'!$C$24:$C$28</c:f>
              <c:numCache>
                <c:formatCode>0</c:formatCode>
                <c:ptCount val="5"/>
                <c:pt idx="0">
                  <c:v>56</c:v>
                </c:pt>
                <c:pt idx="1">
                  <c:v>42.4</c:v>
                </c:pt>
                <c:pt idx="2">
                  <c:v>41.3</c:v>
                </c:pt>
                <c:pt idx="3">
                  <c:v>43.9</c:v>
                </c:pt>
                <c:pt idx="4">
                  <c:v>41.8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5C2B-481A-BA59-F99FE5365BFF}"/>
            </c:ext>
          </c:extLst>
        </c:ser>
        <c:ser>
          <c:idx val="1"/>
          <c:order val="1"/>
          <c:tx>
            <c:strRef>
              <c:f>'[Elevers drogvanor Värmland åk 9 gy åk 2 2023.xlsx] Trend risker åk 9'!$D$23</c:f>
              <c:strCache>
                <c:ptCount val="1"/>
                <c:pt idx="0">
                  <c:v>Tjejer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C2B-481A-BA59-F99FE5365BF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C2B-481A-BA59-F99FE5365BF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C2B-481A-BA59-F99FE5365BF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C2B-481A-BA59-F99FE5365BF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'[Elevers drogvanor Värmland åk 9 gy åk 2 2023.xlsx] Trend risker åk 9'!$A$24:$A$28</c:f>
              <c:numCache>
                <c:formatCode>General</c:formatCode>
                <c:ptCount val="5"/>
                <c:pt idx="0">
                  <c:v>2015</c:v>
                </c:pt>
                <c:pt idx="1">
                  <c:v>2017</c:v>
                </c:pt>
                <c:pt idx="2">
                  <c:v>2019</c:v>
                </c:pt>
                <c:pt idx="3">
                  <c:v>2021</c:v>
                </c:pt>
                <c:pt idx="4">
                  <c:v>2023</c:v>
                </c:pt>
              </c:numCache>
            </c:numRef>
          </c:cat>
          <c:val>
            <c:numRef>
              <c:f>'[Elevers drogvanor Värmland åk 9 gy åk 2 2023.xlsx] Trend risker åk 9'!$D$24:$D$28</c:f>
              <c:numCache>
                <c:formatCode>0</c:formatCode>
                <c:ptCount val="5"/>
                <c:pt idx="0">
                  <c:v>65.3</c:v>
                </c:pt>
                <c:pt idx="1">
                  <c:v>52.8</c:v>
                </c:pt>
                <c:pt idx="2">
                  <c:v>53.8</c:v>
                </c:pt>
                <c:pt idx="3">
                  <c:v>56.5</c:v>
                </c:pt>
                <c:pt idx="4">
                  <c:v>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5C2B-481A-BA59-F99FE5365BFF}"/>
            </c:ext>
          </c:extLst>
        </c:ser>
        <c:dLbls>
          <c:dLblPos val="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070529263"/>
        <c:axId val="855563071"/>
      </c:lineChart>
      <c:catAx>
        <c:axId val="20705292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855563071"/>
        <c:crosses val="autoZero"/>
        <c:auto val="1"/>
        <c:lblAlgn val="ctr"/>
        <c:lblOffset val="100"/>
        <c:noMultiLvlLbl val="0"/>
      </c:catAx>
      <c:valAx>
        <c:axId val="8555630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20705292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8628904894441261E-2"/>
          <c:y val="0.25807283950617288"/>
          <c:w val="0.8830494328153693"/>
          <c:h val="0.62202191358024694"/>
        </c:manualLayout>
      </c:layout>
      <c:lineChart>
        <c:grouping val="standard"/>
        <c:varyColors val="0"/>
        <c:ser>
          <c:idx val="0"/>
          <c:order val="0"/>
          <c:tx>
            <c:strRef>
              <c:f>'[Elevers drogvanor Värmland åk 9 gy åk 2 2023.xlsx] Trend risker åk 9'!$C$31:$C$32</c:f>
              <c:strCache>
                <c:ptCount val="2"/>
                <c:pt idx="0">
                  <c:v>Killar</c:v>
                </c:pt>
                <c:pt idx="1">
                  <c:v>Risk prova cannabis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000-402F-A4FD-D704187E9A0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000-402F-A4FD-D704187E9A0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000-402F-A4FD-D704187E9A0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000-402F-A4FD-D704187E9A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'[Elevers drogvanor Värmland åk 9 gy åk 2 2023.xlsx] Trend risker åk 9'!$A$33:$A$37</c:f>
              <c:numCache>
                <c:formatCode>General</c:formatCode>
                <c:ptCount val="5"/>
                <c:pt idx="0">
                  <c:v>2015</c:v>
                </c:pt>
                <c:pt idx="1">
                  <c:v>2017</c:v>
                </c:pt>
                <c:pt idx="2">
                  <c:v>2019</c:v>
                </c:pt>
                <c:pt idx="3">
                  <c:v>2021</c:v>
                </c:pt>
                <c:pt idx="4">
                  <c:v>2023</c:v>
                </c:pt>
              </c:numCache>
            </c:numRef>
          </c:cat>
          <c:val>
            <c:numRef>
              <c:f>'[Elevers drogvanor Värmland åk 9 gy åk 2 2023.xlsx] Trend risker åk 9'!$C$33:$C$37</c:f>
              <c:numCache>
                <c:formatCode>0</c:formatCode>
                <c:ptCount val="5"/>
                <c:pt idx="0">
                  <c:v>40.1</c:v>
                </c:pt>
                <c:pt idx="1">
                  <c:v>27.7</c:v>
                </c:pt>
                <c:pt idx="2">
                  <c:v>28.9</c:v>
                </c:pt>
                <c:pt idx="3">
                  <c:v>27.5</c:v>
                </c:pt>
                <c:pt idx="4">
                  <c:v>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000-402F-A4FD-D704187E9A0E}"/>
            </c:ext>
          </c:extLst>
        </c:ser>
        <c:ser>
          <c:idx val="1"/>
          <c:order val="1"/>
          <c:tx>
            <c:strRef>
              <c:f>'[Elevers drogvanor Värmland åk 9 gy åk 2 2023.xlsx] Trend risker åk 9'!$D$31:$D$32</c:f>
              <c:strCache>
                <c:ptCount val="2"/>
                <c:pt idx="0">
                  <c:v>Tjejer</c:v>
                </c:pt>
                <c:pt idx="1">
                  <c:v>Risk prova cannabis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000-402F-A4FD-D704187E9A0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000-402F-A4FD-D704187E9A0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000-402F-A4FD-D704187E9A0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000-402F-A4FD-D704187E9A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'[Elevers drogvanor Värmland åk 9 gy åk 2 2023.xlsx] Trend risker åk 9'!$A$33:$A$37</c:f>
              <c:numCache>
                <c:formatCode>General</c:formatCode>
                <c:ptCount val="5"/>
                <c:pt idx="0">
                  <c:v>2015</c:v>
                </c:pt>
                <c:pt idx="1">
                  <c:v>2017</c:v>
                </c:pt>
                <c:pt idx="2">
                  <c:v>2019</c:v>
                </c:pt>
                <c:pt idx="3">
                  <c:v>2021</c:v>
                </c:pt>
                <c:pt idx="4">
                  <c:v>2023</c:v>
                </c:pt>
              </c:numCache>
            </c:numRef>
          </c:cat>
          <c:val>
            <c:numRef>
              <c:f>'[Elevers drogvanor Värmland åk 9 gy åk 2 2023.xlsx] Trend risker åk 9'!$D$33:$D$37</c:f>
              <c:numCache>
                <c:formatCode>0</c:formatCode>
                <c:ptCount val="5"/>
                <c:pt idx="0">
                  <c:v>51.3</c:v>
                </c:pt>
                <c:pt idx="1">
                  <c:v>37</c:v>
                </c:pt>
                <c:pt idx="2">
                  <c:v>37.299999999999997</c:v>
                </c:pt>
                <c:pt idx="3">
                  <c:v>36.299999999999997</c:v>
                </c:pt>
                <c:pt idx="4">
                  <c:v>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A000-402F-A4FD-D704187E9A0E}"/>
            </c:ext>
          </c:extLst>
        </c:ser>
        <c:ser>
          <c:idx val="2"/>
          <c:order val="2"/>
          <c:tx>
            <c:strRef>
              <c:f>'[Elevers drogvanor Värmland åk 9 gy åk 2 2023.xlsx] Trend risker åk 9'!$E$31:$E$32</c:f>
              <c:strCache>
                <c:ptCount val="2"/>
                <c:pt idx="0">
                  <c:v>Killar</c:v>
                </c:pt>
                <c:pt idx="1">
                  <c:v>Risk regelbundet använda cannabis</c:v>
                </c:pt>
              </c:strCache>
            </c:strRef>
          </c:tx>
          <c:spPr>
            <a:ln w="28575" cap="rnd">
              <a:solidFill>
                <a:schemeClr val="accent1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000-402F-A4FD-D704187E9A0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000-402F-A4FD-D704187E9A0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000-402F-A4FD-D704187E9A0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000-402F-A4FD-D704187E9A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'[Elevers drogvanor Värmland åk 9 gy åk 2 2023.xlsx] Trend risker åk 9'!$A$33:$A$37</c:f>
              <c:numCache>
                <c:formatCode>General</c:formatCode>
                <c:ptCount val="5"/>
                <c:pt idx="0">
                  <c:v>2015</c:v>
                </c:pt>
                <c:pt idx="1">
                  <c:v>2017</c:v>
                </c:pt>
                <c:pt idx="2">
                  <c:v>2019</c:v>
                </c:pt>
                <c:pt idx="3">
                  <c:v>2021</c:v>
                </c:pt>
                <c:pt idx="4">
                  <c:v>2023</c:v>
                </c:pt>
              </c:numCache>
            </c:numRef>
          </c:cat>
          <c:val>
            <c:numRef>
              <c:f>'[Elevers drogvanor Värmland åk 9 gy åk 2 2023.xlsx] Trend risker åk 9'!$E$33:$E$37</c:f>
              <c:numCache>
                <c:formatCode>0</c:formatCode>
                <c:ptCount val="5"/>
                <c:pt idx="0">
                  <c:v>57.8</c:v>
                </c:pt>
                <c:pt idx="1">
                  <c:v>47.2</c:v>
                </c:pt>
                <c:pt idx="2">
                  <c:v>47.6</c:v>
                </c:pt>
                <c:pt idx="3">
                  <c:v>53.5</c:v>
                </c:pt>
                <c:pt idx="4" formatCode="General">
                  <c:v>58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A000-402F-A4FD-D704187E9A0E}"/>
            </c:ext>
          </c:extLst>
        </c:ser>
        <c:ser>
          <c:idx val="3"/>
          <c:order val="3"/>
          <c:tx>
            <c:strRef>
              <c:f>'[Elevers drogvanor Värmland åk 9 gy åk 2 2023.xlsx] Trend risker åk 9'!$F$31:$F$32</c:f>
              <c:strCache>
                <c:ptCount val="2"/>
                <c:pt idx="0">
                  <c:v>Tjejer</c:v>
                </c:pt>
                <c:pt idx="1">
                  <c:v>Risk regelbundet använda cannabis</c:v>
                </c:pt>
              </c:strCache>
            </c:strRef>
          </c:tx>
          <c:spPr>
            <a:ln w="28575" cap="rnd">
              <a:solidFill>
                <a:schemeClr val="accent2"/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A000-402F-A4FD-D704187E9A0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000-402F-A4FD-D704187E9A0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000-402F-A4FD-D704187E9A0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A000-402F-A4FD-D704187E9A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'[Elevers drogvanor Värmland åk 9 gy åk 2 2023.xlsx] Trend risker åk 9'!$A$33:$A$37</c:f>
              <c:numCache>
                <c:formatCode>General</c:formatCode>
                <c:ptCount val="5"/>
                <c:pt idx="0">
                  <c:v>2015</c:v>
                </c:pt>
                <c:pt idx="1">
                  <c:v>2017</c:v>
                </c:pt>
                <c:pt idx="2">
                  <c:v>2019</c:v>
                </c:pt>
                <c:pt idx="3">
                  <c:v>2021</c:v>
                </c:pt>
                <c:pt idx="4">
                  <c:v>2023</c:v>
                </c:pt>
              </c:numCache>
            </c:numRef>
          </c:cat>
          <c:val>
            <c:numRef>
              <c:f>'[Elevers drogvanor Värmland åk 9 gy åk 2 2023.xlsx] Trend risker åk 9'!$F$33:$F$37</c:f>
              <c:numCache>
                <c:formatCode>0</c:formatCode>
                <c:ptCount val="5"/>
                <c:pt idx="0">
                  <c:v>70.099999999999994</c:v>
                </c:pt>
                <c:pt idx="1">
                  <c:v>65.3</c:v>
                </c:pt>
                <c:pt idx="2">
                  <c:v>63.6</c:v>
                </c:pt>
                <c:pt idx="3">
                  <c:v>68.5</c:v>
                </c:pt>
                <c:pt idx="4" formatCode="General">
                  <c:v>68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A000-402F-A4FD-D704187E9A0E}"/>
            </c:ext>
          </c:extLst>
        </c:ser>
        <c:dLbls>
          <c:dLblPos val="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767853855"/>
        <c:axId val="765610975"/>
      </c:lineChart>
      <c:catAx>
        <c:axId val="7678538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765610975"/>
        <c:crosses val="autoZero"/>
        <c:auto val="1"/>
        <c:lblAlgn val="ctr"/>
        <c:lblOffset val="100"/>
        <c:noMultiLvlLbl val="0"/>
      </c:catAx>
      <c:valAx>
        <c:axId val="7656109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76785385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6.5599288851957038E-2"/>
          <c:y val="2.3518518518518518E-2"/>
          <c:w val="0.91798846246760923"/>
          <c:h val="0.160784567901234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'[Elevers drogvanor Värmland åk 9 gy åk 2 2023.xlsx]Trend_rökdebut'!$A$4</c:f>
              <c:strCache>
                <c:ptCount val="1"/>
                <c:pt idx="0">
                  <c:v>Killar, Värmland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0069444444444458E-2"/>
                  <c:y val="-5.092591020805244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455-4610-A8F2-2B20E4D6C06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455-4610-A8F2-2B20E4D6C06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4455-4610-A8F2-2B20E4D6C06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455-4610-A8F2-2B20E4D6C06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455-4610-A8F2-2B20E4D6C06D}"/>
                </c:ext>
              </c:extLst>
            </c:dLbl>
            <c:dLbl>
              <c:idx val="5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455-4610-A8F2-2B20E4D6C0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'[Elevers drogvanor Värmland åk 9 gy åk 2 2023.xlsx]Trend_rökdebut'!$B$3:$G$3</c:f>
              <c:numCache>
                <c:formatCode>General</c:formatCode>
                <c:ptCount val="6"/>
                <c:pt idx="0">
                  <c:v>2013</c:v>
                </c:pt>
                <c:pt idx="1">
                  <c:v>2015</c:v>
                </c:pt>
                <c:pt idx="2">
                  <c:v>2017</c:v>
                </c:pt>
                <c:pt idx="3">
                  <c:v>2019</c:v>
                </c:pt>
                <c:pt idx="4">
                  <c:v>2021</c:v>
                </c:pt>
                <c:pt idx="5">
                  <c:v>2023</c:v>
                </c:pt>
              </c:numCache>
            </c:numRef>
          </c:cat>
          <c:val>
            <c:numRef>
              <c:f>'[Elevers drogvanor Värmland åk 9 gy åk 2 2023.xlsx]Trend_rökdebut'!$B$4:$G$4</c:f>
              <c:numCache>
                <c:formatCode>General</c:formatCode>
                <c:ptCount val="6"/>
                <c:pt idx="0" formatCode="0">
                  <c:v>20.5</c:v>
                </c:pt>
                <c:pt idx="1">
                  <c:v>15</c:v>
                </c:pt>
                <c:pt idx="2">
                  <c:v>13</c:v>
                </c:pt>
                <c:pt idx="3">
                  <c:v>15</c:v>
                </c:pt>
                <c:pt idx="4">
                  <c:v>13</c:v>
                </c:pt>
                <c:pt idx="5" formatCode="0">
                  <c:v>10.8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4455-4610-A8F2-2B20E4D6C06D}"/>
            </c:ext>
          </c:extLst>
        </c:ser>
        <c:ser>
          <c:idx val="1"/>
          <c:order val="1"/>
          <c:tx>
            <c:strRef>
              <c:f>'[Elevers drogvanor Värmland åk 9 gy åk 2 2023.xlsx]Trend_rökdebut'!$A$5</c:f>
              <c:strCache>
                <c:ptCount val="1"/>
                <c:pt idx="0">
                  <c:v>Tjejer, Värmland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455-4610-A8F2-2B20E4D6C06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4455-4610-A8F2-2B20E4D6C06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4455-4610-A8F2-2B20E4D6C06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4455-4610-A8F2-2B20E4D6C06D}"/>
                </c:ext>
              </c:extLst>
            </c:dLbl>
            <c:dLbl>
              <c:idx val="5"/>
              <c:layout>
                <c:manualLayout>
                  <c:x val="0"/>
                  <c:y val="-1.567900750647916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4455-4610-A8F2-2B20E4D6C0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'[Elevers drogvanor Värmland åk 9 gy åk 2 2023.xlsx]Trend_rökdebut'!$B$3:$G$3</c:f>
              <c:numCache>
                <c:formatCode>General</c:formatCode>
                <c:ptCount val="6"/>
                <c:pt idx="0">
                  <c:v>2013</c:v>
                </c:pt>
                <c:pt idx="1">
                  <c:v>2015</c:v>
                </c:pt>
                <c:pt idx="2">
                  <c:v>2017</c:v>
                </c:pt>
                <c:pt idx="3">
                  <c:v>2019</c:v>
                </c:pt>
                <c:pt idx="4">
                  <c:v>2021</c:v>
                </c:pt>
                <c:pt idx="5">
                  <c:v>2023</c:v>
                </c:pt>
              </c:numCache>
            </c:numRef>
          </c:cat>
          <c:val>
            <c:numRef>
              <c:f>'[Elevers drogvanor Värmland åk 9 gy åk 2 2023.xlsx]Trend_rökdebut'!$B$5:$G$5</c:f>
              <c:numCache>
                <c:formatCode>General</c:formatCode>
                <c:ptCount val="6"/>
                <c:pt idx="0" formatCode="0">
                  <c:v>18</c:v>
                </c:pt>
                <c:pt idx="1">
                  <c:v>16</c:v>
                </c:pt>
                <c:pt idx="2">
                  <c:v>11</c:v>
                </c:pt>
                <c:pt idx="3">
                  <c:v>9</c:v>
                </c:pt>
                <c:pt idx="4">
                  <c:v>15</c:v>
                </c:pt>
                <c:pt idx="5" formatCode="0">
                  <c:v>12.5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C-4455-4610-A8F2-2B20E4D6C06D}"/>
            </c:ext>
          </c:extLst>
        </c:ser>
        <c:ser>
          <c:idx val="2"/>
          <c:order val="2"/>
          <c:tx>
            <c:strRef>
              <c:f>'[Elevers drogvanor Värmland åk 9 gy åk 2 2023.xlsx]Trend_rökdebut'!$A$6</c:f>
              <c:strCache>
                <c:ptCount val="1"/>
                <c:pt idx="0">
                  <c:v>Killar, riket</c:v>
                </c:pt>
              </c:strCache>
            </c:strRef>
          </c:tx>
          <c:spPr>
            <a:ln w="28575" cap="rnd">
              <a:solidFill>
                <a:schemeClr val="accent1">
                  <a:lumMod val="40000"/>
                  <a:lumOff val="60000"/>
                </a:schemeClr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40000"/>
                  <a:lumOff val="60000"/>
                </a:schemeClr>
              </a:solidFill>
              <a:ln w="9525">
                <a:solidFill>
                  <a:schemeClr val="accent1">
                    <a:lumMod val="40000"/>
                    <a:lumOff val="60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2097222222222239E-2"/>
                  <c:y val="-5.3395045248443183E-3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4455-4610-A8F2-2B20E4D6C06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4455-4610-A8F2-2B20E4D6C06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4455-4610-A8F2-2B20E4D6C06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4455-4610-A8F2-2B20E4D6C06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4455-4610-A8F2-2B20E4D6C06D}"/>
                </c:ext>
              </c:extLst>
            </c:dLbl>
            <c:dLbl>
              <c:idx val="5"/>
              <c:layout>
                <c:manualLayout>
                  <c:x val="0"/>
                  <c:y val="1.567900750647909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4455-4610-A8F2-2B20E4D6C0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'[Elevers drogvanor Värmland åk 9 gy åk 2 2023.xlsx]Trend_rökdebut'!$B$3:$G$3</c:f>
              <c:numCache>
                <c:formatCode>General</c:formatCode>
                <c:ptCount val="6"/>
                <c:pt idx="0">
                  <c:v>2013</c:v>
                </c:pt>
                <c:pt idx="1">
                  <c:v>2015</c:v>
                </c:pt>
                <c:pt idx="2">
                  <c:v>2017</c:v>
                </c:pt>
                <c:pt idx="3">
                  <c:v>2019</c:v>
                </c:pt>
                <c:pt idx="4">
                  <c:v>2021</c:v>
                </c:pt>
                <c:pt idx="5">
                  <c:v>2023</c:v>
                </c:pt>
              </c:numCache>
            </c:numRef>
          </c:cat>
          <c:val>
            <c:numRef>
              <c:f>'[Elevers drogvanor Värmland åk 9 gy åk 2 2023.xlsx]Trend_rökdebut'!$B$6:$G$6</c:f>
              <c:numCache>
                <c:formatCode>General</c:formatCode>
                <c:ptCount val="6"/>
                <c:pt idx="0" formatCode="0">
                  <c:v>20</c:v>
                </c:pt>
                <c:pt idx="1">
                  <c:v>15</c:v>
                </c:pt>
                <c:pt idx="2">
                  <c:v>10</c:v>
                </c:pt>
                <c:pt idx="3">
                  <c:v>10</c:v>
                </c:pt>
                <c:pt idx="4">
                  <c:v>9</c:v>
                </c:pt>
                <c:pt idx="5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4455-4610-A8F2-2B20E4D6C06D}"/>
            </c:ext>
          </c:extLst>
        </c:ser>
        <c:ser>
          <c:idx val="3"/>
          <c:order val="3"/>
          <c:tx>
            <c:strRef>
              <c:f>'[Elevers drogvanor Värmland åk 9 gy åk 2 2023.xlsx]Trend_rökdebut'!$A$7</c:f>
              <c:strCache>
                <c:ptCount val="1"/>
                <c:pt idx="0">
                  <c:v>Tjejer, riket</c:v>
                </c:pt>
              </c:strCache>
            </c:strRef>
          </c:tx>
          <c:spPr>
            <a:ln w="28575" cap="rnd">
              <a:solidFill>
                <a:schemeClr val="accent2">
                  <a:lumMod val="40000"/>
                  <a:lumOff val="60000"/>
                </a:schemeClr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40000"/>
                    <a:lumOff val="60000"/>
                  </a:schemeClr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4455-4610-A8F2-2B20E4D6C06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4455-4610-A8F2-2B20E4D6C06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4455-4610-A8F2-2B20E4D6C06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4455-4610-A8F2-2B20E4D6C06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4455-4610-A8F2-2B20E4D6C06D}"/>
                </c:ext>
              </c:extLst>
            </c:dLbl>
            <c:dLbl>
              <c:idx val="5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4455-4610-A8F2-2B20E4D6C06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'[Elevers drogvanor Värmland åk 9 gy åk 2 2023.xlsx]Trend_rökdebut'!$B$3:$G$3</c:f>
              <c:numCache>
                <c:formatCode>General</c:formatCode>
                <c:ptCount val="6"/>
                <c:pt idx="0">
                  <c:v>2013</c:v>
                </c:pt>
                <c:pt idx="1">
                  <c:v>2015</c:v>
                </c:pt>
                <c:pt idx="2">
                  <c:v>2017</c:v>
                </c:pt>
                <c:pt idx="3">
                  <c:v>2019</c:v>
                </c:pt>
                <c:pt idx="4">
                  <c:v>2021</c:v>
                </c:pt>
                <c:pt idx="5">
                  <c:v>2023</c:v>
                </c:pt>
              </c:numCache>
            </c:numRef>
          </c:cat>
          <c:val>
            <c:numRef>
              <c:f>'[Elevers drogvanor Värmland åk 9 gy åk 2 2023.xlsx]Trend_rökdebut'!$B$7:$G$7</c:f>
              <c:numCache>
                <c:formatCode>General</c:formatCode>
                <c:ptCount val="6"/>
                <c:pt idx="0" formatCode="0">
                  <c:v>18</c:v>
                </c:pt>
                <c:pt idx="1">
                  <c:v>15</c:v>
                </c:pt>
                <c:pt idx="2">
                  <c:v>10</c:v>
                </c:pt>
                <c:pt idx="3">
                  <c:v>10</c:v>
                </c:pt>
                <c:pt idx="4">
                  <c:v>10</c:v>
                </c:pt>
                <c:pt idx="5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A-4455-4610-A8F2-2B20E4D6C06D}"/>
            </c:ext>
          </c:extLst>
        </c:ser>
        <c:dLbls>
          <c:dLblPos val="l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38373551"/>
        <c:axId val="116153471"/>
      </c:lineChart>
      <c:catAx>
        <c:axId val="1383735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116153471"/>
        <c:crosses val="autoZero"/>
        <c:auto val="1"/>
        <c:lblAlgn val="ctr"/>
        <c:lblOffset val="100"/>
        <c:noMultiLvlLbl val="0"/>
      </c:catAx>
      <c:valAx>
        <c:axId val="11615347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1383735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'[Elevers drogvanor Värmland åk 9 gy åk 2 2023.xlsx]Trend_om erbjuden narkotika'!$A$4</c:f>
              <c:strCache>
                <c:ptCount val="1"/>
                <c:pt idx="0">
                  <c:v>Killar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2EE-4FDF-AFFC-6AA215E8D1E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2EE-4FDF-AFFC-6AA215E8D1E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2EE-4FDF-AFFC-6AA215E8D1E0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EE-4FDF-AFFC-6AA215E8D1E0}"/>
                </c:ext>
              </c:extLst>
            </c:dLbl>
            <c:dLbl>
              <c:idx val="5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62EE-4FDF-AFFC-6AA215E8D1E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'[Elevers drogvanor Värmland åk 9 gy åk 2 2023.xlsx]Trend_om erbjuden narkotika'!$B$3:$G$3</c:f>
              <c:numCache>
                <c:formatCode>General</c:formatCode>
                <c:ptCount val="6"/>
                <c:pt idx="0">
                  <c:v>2013</c:v>
                </c:pt>
                <c:pt idx="1">
                  <c:v>2015</c:v>
                </c:pt>
                <c:pt idx="2">
                  <c:v>2017</c:v>
                </c:pt>
                <c:pt idx="3">
                  <c:v>2019</c:v>
                </c:pt>
                <c:pt idx="4">
                  <c:v>2021</c:v>
                </c:pt>
                <c:pt idx="5">
                  <c:v>2023</c:v>
                </c:pt>
              </c:numCache>
            </c:numRef>
          </c:cat>
          <c:val>
            <c:numRef>
              <c:f>'[Elevers drogvanor Värmland åk 9 gy åk 2 2023.xlsx]Trend_om erbjuden narkotika'!$B$4:$G$4</c:f>
              <c:numCache>
                <c:formatCode>General</c:formatCode>
                <c:ptCount val="6"/>
                <c:pt idx="0">
                  <c:v>93</c:v>
                </c:pt>
                <c:pt idx="1">
                  <c:v>95</c:v>
                </c:pt>
                <c:pt idx="2">
                  <c:v>94</c:v>
                </c:pt>
                <c:pt idx="3">
                  <c:v>92</c:v>
                </c:pt>
                <c:pt idx="4">
                  <c:v>96</c:v>
                </c:pt>
                <c:pt idx="5" formatCode="0">
                  <c:v>95.7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2EE-4FDF-AFFC-6AA215E8D1E0}"/>
            </c:ext>
          </c:extLst>
        </c:ser>
        <c:ser>
          <c:idx val="1"/>
          <c:order val="1"/>
          <c:tx>
            <c:strRef>
              <c:f>'[Elevers drogvanor Värmland åk 9 gy åk 2 2023.xlsx]Trend_om erbjuden narkotika'!$A$5</c:f>
              <c:strCache>
                <c:ptCount val="1"/>
                <c:pt idx="0">
                  <c:v>Tjejer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8566674800927074E-2"/>
                  <c:y val="-2.810123456790123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62EE-4FDF-AFFC-6AA215E8D1E0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2EE-4FDF-AFFC-6AA215E8D1E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62EE-4FDF-AFFC-6AA215E8D1E0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2EE-4FDF-AFFC-6AA215E8D1E0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62EE-4FDF-AFFC-6AA215E8D1E0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8D0-4724-B9FB-933587AD07E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'[Elevers drogvanor Värmland åk 9 gy åk 2 2023.xlsx]Trend_om erbjuden narkotika'!$B$3:$G$3</c:f>
              <c:numCache>
                <c:formatCode>General</c:formatCode>
                <c:ptCount val="6"/>
                <c:pt idx="0">
                  <c:v>2013</c:v>
                </c:pt>
                <c:pt idx="1">
                  <c:v>2015</c:v>
                </c:pt>
                <c:pt idx="2">
                  <c:v>2017</c:v>
                </c:pt>
                <c:pt idx="3">
                  <c:v>2019</c:v>
                </c:pt>
                <c:pt idx="4">
                  <c:v>2021</c:v>
                </c:pt>
                <c:pt idx="5">
                  <c:v>2023</c:v>
                </c:pt>
              </c:numCache>
            </c:numRef>
          </c:cat>
          <c:val>
            <c:numRef>
              <c:f>'[Elevers drogvanor Värmland åk 9 gy åk 2 2023.xlsx]Trend_om erbjuden narkotika'!$B$5:$G$5</c:f>
              <c:numCache>
                <c:formatCode>General</c:formatCode>
                <c:ptCount val="6"/>
                <c:pt idx="0">
                  <c:v>94</c:v>
                </c:pt>
                <c:pt idx="1">
                  <c:v>97</c:v>
                </c:pt>
                <c:pt idx="2">
                  <c:v>97</c:v>
                </c:pt>
                <c:pt idx="3">
                  <c:v>94</c:v>
                </c:pt>
                <c:pt idx="4">
                  <c:v>95</c:v>
                </c:pt>
                <c:pt idx="5" formatCode="0">
                  <c:v>95.7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62EE-4FDF-AFFC-6AA215E8D1E0}"/>
            </c:ext>
          </c:extLst>
        </c:ser>
        <c:dLbls>
          <c:dLblPos val="l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51380367"/>
        <c:axId val="210842847"/>
      </c:lineChart>
      <c:catAx>
        <c:axId val="3513803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210842847"/>
        <c:crosses val="autoZero"/>
        <c:auto val="1"/>
        <c:lblAlgn val="ctr"/>
        <c:lblOffset val="100"/>
        <c:noMultiLvlLbl val="0"/>
      </c:catAx>
      <c:valAx>
        <c:axId val="210842847"/>
        <c:scaling>
          <c:orientation val="minMax"/>
          <c:max val="100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351380367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818069444444444"/>
          <c:y val="0.25432892352452985"/>
          <c:w val="0.86241652777777777"/>
          <c:h val="0.63151407269082072"/>
        </c:manualLayout>
      </c:layout>
      <c:lineChart>
        <c:grouping val="standard"/>
        <c:varyColors val="0"/>
        <c:ser>
          <c:idx val="0"/>
          <c:order val="0"/>
          <c:tx>
            <c:strRef>
              <c:f>'[Elevers drogvanor Värmland åk 9 gy åk 2 2023.xlsx]Trend_gräns cannabis'!$A$13</c:f>
              <c:strCache>
                <c:ptCount val="1"/>
                <c:pt idx="0">
                  <c:v>Tycker det är ok att använda varje helg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'[Elevers drogvanor Värmland åk 9 gy åk 2 2023.xlsx]Trend_gräns cannabis'!$B$12:$G$12</c:f>
              <c:numCache>
                <c:formatCode>General</c:formatCode>
                <c:ptCount val="6"/>
                <c:pt idx="0">
                  <c:v>2013</c:v>
                </c:pt>
                <c:pt idx="1">
                  <c:v>2015</c:v>
                </c:pt>
                <c:pt idx="2">
                  <c:v>2017</c:v>
                </c:pt>
                <c:pt idx="3">
                  <c:v>2019</c:v>
                </c:pt>
                <c:pt idx="4">
                  <c:v>2021</c:v>
                </c:pt>
                <c:pt idx="5">
                  <c:v>2023</c:v>
                </c:pt>
              </c:numCache>
            </c:numRef>
          </c:cat>
          <c:val>
            <c:numRef>
              <c:f>'[Elevers drogvanor Värmland åk 9 gy åk 2 2023.xlsx]Trend_gräns cannabis'!$B$13:$G$13</c:f>
              <c:numCache>
                <c:formatCode>0</c:formatCode>
                <c:ptCount val="6"/>
                <c:pt idx="0">
                  <c:v>2.7</c:v>
                </c:pt>
                <c:pt idx="1">
                  <c:v>2.8</c:v>
                </c:pt>
                <c:pt idx="2">
                  <c:v>1.9</c:v>
                </c:pt>
                <c:pt idx="3">
                  <c:v>2.2999999999999998</c:v>
                </c:pt>
                <c:pt idx="4">
                  <c:v>2.6</c:v>
                </c:pt>
                <c:pt idx="5">
                  <c:v>1.9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403-4701-BC41-D7244CCCAA98}"/>
            </c:ext>
          </c:extLst>
        </c:ser>
        <c:ser>
          <c:idx val="1"/>
          <c:order val="1"/>
          <c:tx>
            <c:strRef>
              <c:f>'[Elevers drogvanor Värmland åk 9 gy åk 2 2023.xlsx]Trend_gräns cannabis'!$A$14</c:f>
              <c:strCache>
                <c:ptCount val="1"/>
                <c:pt idx="0">
                  <c:v>Tycker det är ok att prova eller använda ibland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'[Elevers drogvanor Värmland åk 9 gy åk 2 2023.xlsx]Trend_gräns cannabis'!$B$12:$G$12</c:f>
              <c:numCache>
                <c:formatCode>General</c:formatCode>
                <c:ptCount val="6"/>
                <c:pt idx="0">
                  <c:v>2013</c:v>
                </c:pt>
                <c:pt idx="1">
                  <c:v>2015</c:v>
                </c:pt>
                <c:pt idx="2">
                  <c:v>2017</c:v>
                </c:pt>
                <c:pt idx="3">
                  <c:v>2019</c:v>
                </c:pt>
                <c:pt idx="4">
                  <c:v>2021</c:v>
                </c:pt>
                <c:pt idx="5">
                  <c:v>2023</c:v>
                </c:pt>
              </c:numCache>
            </c:numRef>
          </c:cat>
          <c:val>
            <c:numRef>
              <c:f>'[Elevers drogvanor Värmland åk 9 gy åk 2 2023.xlsx]Trend_gräns cannabis'!$B$14:$G$14</c:f>
              <c:numCache>
                <c:formatCode>0</c:formatCode>
                <c:ptCount val="6"/>
                <c:pt idx="0">
                  <c:v>18.5</c:v>
                </c:pt>
                <c:pt idx="1">
                  <c:v>18.3</c:v>
                </c:pt>
                <c:pt idx="2">
                  <c:v>22.1</c:v>
                </c:pt>
                <c:pt idx="3">
                  <c:v>23.5</c:v>
                </c:pt>
                <c:pt idx="4">
                  <c:v>24.9</c:v>
                </c:pt>
                <c:pt idx="5">
                  <c:v>20.100000000000001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403-4701-BC41-D7244CCCAA98}"/>
            </c:ext>
          </c:extLst>
        </c:ser>
        <c:ser>
          <c:idx val="2"/>
          <c:order val="2"/>
          <c:tx>
            <c:strRef>
              <c:f>'[Elevers drogvanor Värmland åk 9 gy åk 2 2023.xlsx]Trend_gräns cannabis'!$A$15</c:f>
              <c:strCache>
                <c:ptCount val="1"/>
                <c:pt idx="0">
                  <c:v>Tycker man ska avstå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'[Elevers drogvanor Värmland åk 9 gy åk 2 2023.xlsx]Trend_gräns cannabis'!$B$12:$G$12</c:f>
              <c:numCache>
                <c:formatCode>General</c:formatCode>
                <c:ptCount val="6"/>
                <c:pt idx="0">
                  <c:v>2013</c:v>
                </c:pt>
                <c:pt idx="1">
                  <c:v>2015</c:v>
                </c:pt>
                <c:pt idx="2">
                  <c:v>2017</c:v>
                </c:pt>
                <c:pt idx="3">
                  <c:v>2019</c:v>
                </c:pt>
                <c:pt idx="4">
                  <c:v>2021</c:v>
                </c:pt>
                <c:pt idx="5">
                  <c:v>2023</c:v>
                </c:pt>
              </c:numCache>
            </c:numRef>
          </c:cat>
          <c:val>
            <c:numRef>
              <c:f>'[Elevers drogvanor Värmland åk 9 gy åk 2 2023.xlsx]Trend_gräns cannabis'!$B$15:$G$15</c:f>
              <c:numCache>
                <c:formatCode>0</c:formatCode>
                <c:ptCount val="6"/>
                <c:pt idx="0">
                  <c:v>78.8</c:v>
                </c:pt>
                <c:pt idx="1">
                  <c:v>78.8</c:v>
                </c:pt>
                <c:pt idx="2">
                  <c:v>75.900000000000006</c:v>
                </c:pt>
                <c:pt idx="3">
                  <c:v>74.3</c:v>
                </c:pt>
                <c:pt idx="4">
                  <c:v>72.599999999999994</c:v>
                </c:pt>
                <c:pt idx="5">
                  <c:v>77.900000000000006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403-4701-BC41-D7244CCCAA98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53768544"/>
        <c:axId val="702257408"/>
      </c:lineChart>
      <c:catAx>
        <c:axId val="253768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702257408"/>
        <c:crosses val="autoZero"/>
        <c:auto val="1"/>
        <c:lblAlgn val="ctr"/>
        <c:lblOffset val="100"/>
        <c:noMultiLvlLbl val="0"/>
      </c:catAx>
      <c:valAx>
        <c:axId val="702257408"/>
        <c:scaling>
          <c:orientation val="minMax"/>
          <c:max val="10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253768544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3.8891527777777775E-2"/>
          <c:y val="0"/>
          <c:w val="0.95925847222222227"/>
          <c:h val="0.180779957517535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818069444444444"/>
          <c:y val="0.24994418754707701"/>
          <c:w val="0.86241652777777777"/>
          <c:h val="0.63015046606427816"/>
        </c:manualLayout>
      </c:layout>
      <c:lineChart>
        <c:grouping val="standard"/>
        <c:varyColors val="0"/>
        <c:ser>
          <c:idx val="0"/>
          <c:order val="0"/>
          <c:tx>
            <c:strRef>
              <c:f>'[Elevers drogvanor Värmland åk 9 gy åk 2 2023.xlsx]Trend_gräns cannabis'!$A$4</c:f>
              <c:strCache>
                <c:ptCount val="1"/>
                <c:pt idx="0">
                  <c:v>Tycker det är ok att använda varje helg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'[Elevers drogvanor Värmland åk 9 gy åk 2 2023.xlsx]Trend_gräns cannabis'!$B$3:$G$3</c:f>
              <c:numCache>
                <c:formatCode>General</c:formatCode>
                <c:ptCount val="6"/>
                <c:pt idx="0">
                  <c:v>2013</c:v>
                </c:pt>
                <c:pt idx="1">
                  <c:v>2015</c:v>
                </c:pt>
                <c:pt idx="2">
                  <c:v>2017</c:v>
                </c:pt>
                <c:pt idx="3">
                  <c:v>2019</c:v>
                </c:pt>
                <c:pt idx="4">
                  <c:v>2021</c:v>
                </c:pt>
                <c:pt idx="5">
                  <c:v>2023</c:v>
                </c:pt>
              </c:numCache>
            </c:numRef>
          </c:cat>
          <c:val>
            <c:numRef>
              <c:f>'[Elevers drogvanor Värmland åk 9 gy åk 2 2023.xlsx]Trend_gräns cannabis'!$B$4:$G$4</c:f>
              <c:numCache>
                <c:formatCode>0</c:formatCode>
                <c:ptCount val="6"/>
                <c:pt idx="0">
                  <c:v>2.9</c:v>
                </c:pt>
                <c:pt idx="1">
                  <c:v>2.6</c:v>
                </c:pt>
                <c:pt idx="2">
                  <c:v>2.2999999999999998</c:v>
                </c:pt>
                <c:pt idx="3">
                  <c:v>2.5</c:v>
                </c:pt>
                <c:pt idx="4">
                  <c:v>1.3</c:v>
                </c:pt>
                <c:pt idx="5">
                  <c:v>1.1000000000000001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7B4-48FC-96A9-F24B9DCC22B6}"/>
            </c:ext>
          </c:extLst>
        </c:ser>
        <c:ser>
          <c:idx val="1"/>
          <c:order val="1"/>
          <c:tx>
            <c:strRef>
              <c:f>'[Elevers drogvanor Värmland åk 9 gy åk 2 2023.xlsx]Trend_gräns cannabis'!$A$5</c:f>
              <c:strCache>
                <c:ptCount val="1"/>
                <c:pt idx="0">
                  <c:v>Tycker det är ok att prova eller använda ibland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'[Elevers drogvanor Värmland åk 9 gy åk 2 2023.xlsx]Trend_gräns cannabis'!$B$3:$G$3</c:f>
              <c:numCache>
                <c:formatCode>General</c:formatCode>
                <c:ptCount val="6"/>
                <c:pt idx="0">
                  <c:v>2013</c:v>
                </c:pt>
                <c:pt idx="1">
                  <c:v>2015</c:v>
                </c:pt>
                <c:pt idx="2">
                  <c:v>2017</c:v>
                </c:pt>
                <c:pt idx="3">
                  <c:v>2019</c:v>
                </c:pt>
                <c:pt idx="4">
                  <c:v>2021</c:v>
                </c:pt>
                <c:pt idx="5">
                  <c:v>2023</c:v>
                </c:pt>
              </c:numCache>
            </c:numRef>
          </c:cat>
          <c:val>
            <c:numRef>
              <c:f>'[Elevers drogvanor Värmland åk 9 gy åk 2 2023.xlsx]Trend_gräns cannabis'!$B$5:$G$5</c:f>
              <c:numCache>
                <c:formatCode>0</c:formatCode>
                <c:ptCount val="6"/>
                <c:pt idx="0">
                  <c:v>13</c:v>
                </c:pt>
                <c:pt idx="1">
                  <c:v>9.5</c:v>
                </c:pt>
                <c:pt idx="2">
                  <c:v>12.7</c:v>
                </c:pt>
                <c:pt idx="3">
                  <c:v>19.600000000000001</c:v>
                </c:pt>
                <c:pt idx="4">
                  <c:v>16.399999999999999</c:v>
                </c:pt>
                <c:pt idx="5">
                  <c:v>13.7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7B4-48FC-96A9-F24B9DCC22B6}"/>
            </c:ext>
          </c:extLst>
        </c:ser>
        <c:ser>
          <c:idx val="2"/>
          <c:order val="2"/>
          <c:tx>
            <c:strRef>
              <c:f>'[Elevers drogvanor Värmland åk 9 gy åk 2 2023.xlsx]Trend_gräns cannabis'!$A$6</c:f>
              <c:strCache>
                <c:ptCount val="1"/>
                <c:pt idx="0">
                  <c:v>Tycker man ska avstå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'[Elevers drogvanor Värmland åk 9 gy åk 2 2023.xlsx]Trend_gräns cannabis'!$B$3:$G$3</c:f>
              <c:numCache>
                <c:formatCode>General</c:formatCode>
                <c:ptCount val="6"/>
                <c:pt idx="0">
                  <c:v>2013</c:v>
                </c:pt>
                <c:pt idx="1">
                  <c:v>2015</c:v>
                </c:pt>
                <c:pt idx="2">
                  <c:v>2017</c:v>
                </c:pt>
                <c:pt idx="3">
                  <c:v>2019</c:v>
                </c:pt>
                <c:pt idx="4">
                  <c:v>2021</c:v>
                </c:pt>
                <c:pt idx="5">
                  <c:v>2023</c:v>
                </c:pt>
              </c:numCache>
            </c:numRef>
          </c:cat>
          <c:val>
            <c:numRef>
              <c:f>'[Elevers drogvanor Värmland åk 9 gy åk 2 2023.xlsx]Trend_gräns cannabis'!$B$6:$G$6</c:f>
              <c:numCache>
                <c:formatCode>0</c:formatCode>
                <c:ptCount val="6"/>
                <c:pt idx="0">
                  <c:v>84</c:v>
                </c:pt>
                <c:pt idx="1">
                  <c:v>88</c:v>
                </c:pt>
                <c:pt idx="2">
                  <c:v>84.9</c:v>
                </c:pt>
                <c:pt idx="3">
                  <c:v>77.900000000000006</c:v>
                </c:pt>
                <c:pt idx="4">
                  <c:v>82.3</c:v>
                </c:pt>
                <c:pt idx="5">
                  <c:v>85.2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37B4-48FC-96A9-F24B9DCC22B6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253735136"/>
        <c:axId val="328411456"/>
      </c:lineChart>
      <c:catAx>
        <c:axId val="253735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328411456"/>
        <c:crosses val="autoZero"/>
        <c:auto val="1"/>
        <c:lblAlgn val="ctr"/>
        <c:lblOffset val="100"/>
        <c:noMultiLvlLbl val="0"/>
      </c:catAx>
      <c:valAx>
        <c:axId val="3284114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253735136"/>
        <c:crosses val="autoZero"/>
        <c:crossBetween val="between"/>
        <c:majorUnit val="20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2.2069166666666667E-2"/>
          <c:y val="2.3518518518518518E-2"/>
          <c:w val="0.9611533333333333"/>
          <c:h val="0.1771181600122154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'[Elevers drogvanor Värmland åk 9 gy åk 2 2023.xlsx]Trend_upp till var och en'!$A$4</c:f>
              <c:strCache>
                <c:ptCount val="1"/>
                <c:pt idx="0">
                  <c:v>Håller inte alls med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6277777777777777E-2"/>
                  <c:y val="5.352316425563075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309-4260-AB54-4CC3E741F43D}"/>
                </c:ext>
              </c:extLst>
            </c:dLbl>
            <c:dLbl>
              <c:idx val="1"/>
              <c:layout>
                <c:manualLayout>
                  <c:x val="-3.6277777777777777E-2"/>
                  <c:y val="-2.55466031862296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309-4260-AB54-4CC3E741F43D}"/>
                </c:ext>
              </c:extLst>
            </c:dLbl>
            <c:dLbl>
              <c:idx val="4"/>
              <c:layout>
                <c:manualLayout>
                  <c:x val="-3.6277777777777777E-2"/>
                  <c:y val="-2.55466031862296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309-4260-AB54-4CC3E741F4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'[Elevers drogvanor Värmland åk 9 gy åk 2 2023.xlsx]Trend_upp till var och en'!$B$3:$F$3</c:f>
              <c:numCache>
                <c:formatCode>General</c:formatCode>
                <c:ptCount val="5"/>
                <c:pt idx="0">
                  <c:v>2015</c:v>
                </c:pt>
                <c:pt idx="1">
                  <c:v>2017</c:v>
                </c:pt>
                <c:pt idx="2">
                  <c:v>2019</c:v>
                </c:pt>
                <c:pt idx="3">
                  <c:v>2021</c:v>
                </c:pt>
                <c:pt idx="4">
                  <c:v>2023</c:v>
                </c:pt>
              </c:numCache>
            </c:numRef>
          </c:cat>
          <c:val>
            <c:numRef>
              <c:f>'[Elevers drogvanor Värmland åk 9 gy åk 2 2023.xlsx]Trend_upp till var och en'!$B$4:$F$4</c:f>
              <c:numCache>
                <c:formatCode>0</c:formatCode>
                <c:ptCount val="5"/>
                <c:pt idx="0">
                  <c:v>28.4</c:v>
                </c:pt>
                <c:pt idx="1">
                  <c:v>34.1</c:v>
                </c:pt>
                <c:pt idx="2">
                  <c:v>29.7</c:v>
                </c:pt>
                <c:pt idx="3">
                  <c:v>30.2</c:v>
                </c:pt>
                <c:pt idx="4">
                  <c:v>34.6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309-4260-AB54-4CC3E741F43D}"/>
            </c:ext>
          </c:extLst>
        </c:ser>
        <c:ser>
          <c:idx val="1"/>
          <c:order val="1"/>
          <c:tx>
            <c:strRef>
              <c:f>'[Elevers drogvanor Värmland åk 9 gy åk 2 2023.xlsx]Trend_upp till var och en'!$A$5</c:f>
              <c:strCache>
                <c:ptCount val="1"/>
                <c:pt idx="0">
                  <c:v>Håller delvis med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'[Elevers drogvanor Värmland åk 9 gy åk 2 2023.xlsx]Trend_upp till var och en'!$B$3:$F$3</c:f>
              <c:numCache>
                <c:formatCode>General</c:formatCode>
                <c:ptCount val="5"/>
                <c:pt idx="0">
                  <c:v>2015</c:v>
                </c:pt>
                <c:pt idx="1">
                  <c:v>2017</c:v>
                </c:pt>
                <c:pt idx="2">
                  <c:v>2019</c:v>
                </c:pt>
                <c:pt idx="3">
                  <c:v>2021</c:v>
                </c:pt>
                <c:pt idx="4">
                  <c:v>2023</c:v>
                </c:pt>
              </c:numCache>
            </c:numRef>
          </c:cat>
          <c:val>
            <c:numRef>
              <c:f>'[Elevers drogvanor Värmland åk 9 gy åk 2 2023.xlsx]Trend_upp till var och en'!$B$5:$F$5</c:f>
              <c:numCache>
                <c:formatCode>0</c:formatCode>
                <c:ptCount val="5"/>
                <c:pt idx="0">
                  <c:v>40.1</c:v>
                </c:pt>
                <c:pt idx="1">
                  <c:v>39.9</c:v>
                </c:pt>
                <c:pt idx="2">
                  <c:v>41.1</c:v>
                </c:pt>
                <c:pt idx="3">
                  <c:v>44.5</c:v>
                </c:pt>
                <c:pt idx="4">
                  <c:v>41.1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309-4260-AB54-4CC3E741F43D}"/>
            </c:ext>
          </c:extLst>
        </c:ser>
        <c:ser>
          <c:idx val="2"/>
          <c:order val="2"/>
          <c:tx>
            <c:strRef>
              <c:f>'[Elevers drogvanor Värmland åk 9 gy åk 2 2023.xlsx]Trend_upp till var och en'!$A$6</c:f>
              <c:strCache>
                <c:ptCount val="1"/>
                <c:pt idx="0">
                  <c:v>Håller helt med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3.6277777777777777E-2"/>
                  <c:y val="-2.561618751144483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309-4260-AB54-4CC3E741F43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'[Elevers drogvanor Värmland åk 9 gy åk 2 2023.xlsx]Trend_upp till var och en'!$B$3:$F$3</c:f>
              <c:numCache>
                <c:formatCode>General</c:formatCode>
                <c:ptCount val="5"/>
                <c:pt idx="0">
                  <c:v>2015</c:v>
                </c:pt>
                <c:pt idx="1">
                  <c:v>2017</c:v>
                </c:pt>
                <c:pt idx="2">
                  <c:v>2019</c:v>
                </c:pt>
                <c:pt idx="3">
                  <c:v>2021</c:v>
                </c:pt>
                <c:pt idx="4">
                  <c:v>2023</c:v>
                </c:pt>
              </c:numCache>
            </c:numRef>
          </c:cat>
          <c:val>
            <c:numRef>
              <c:f>'[Elevers drogvanor Värmland åk 9 gy åk 2 2023.xlsx]Trend_upp till var och en'!$B$6:$F$6</c:f>
              <c:numCache>
                <c:formatCode>0</c:formatCode>
                <c:ptCount val="5"/>
                <c:pt idx="0">
                  <c:v>31.5</c:v>
                </c:pt>
                <c:pt idx="1">
                  <c:v>26</c:v>
                </c:pt>
                <c:pt idx="2">
                  <c:v>29.1</c:v>
                </c:pt>
                <c:pt idx="3">
                  <c:v>25.4</c:v>
                </c:pt>
                <c:pt idx="4">
                  <c:v>24.3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A309-4260-AB54-4CC3E741F43D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685362112"/>
        <c:axId val="771078320"/>
      </c:lineChart>
      <c:catAx>
        <c:axId val="6853621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771078320"/>
        <c:crosses val="autoZero"/>
        <c:auto val="1"/>
        <c:lblAlgn val="ctr"/>
        <c:lblOffset val="100"/>
        <c:noMultiLvlLbl val="0"/>
      </c:catAx>
      <c:valAx>
        <c:axId val="7710783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685362112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'[Elevers drogvanor Värmland åk 9 gy åk 2 2023.xlsx]Trend_upp till var och en'!$A$13</c:f>
              <c:strCache>
                <c:ptCount val="1"/>
                <c:pt idx="0">
                  <c:v>Håller inte alls med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3.6277777777777777E-2"/>
                  <c:y val="4.415125434902032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74C-494F-81EB-8456B032F74F}"/>
                </c:ext>
              </c:extLst>
            </c:dLbl>
            <c:dLbl>
              <c:idx val="2"/>
              <c:layout>
                <c:manualLayout>
                  <c:x val="-3.6277777777777881E-2"/>
                  <c:y val="-3.49185130928400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74C-494F-81EB-8456B032F74F}"/>
                </c:ext>
              </c:extLst>
            </c:dLbl>
            <c:dLbl>
              <c:idx val="3"/>
              <c:layout>
                <c:manualLayout>
                  <c:x val="-3.3500000000000002E-2"/>
                  <c:y val="3.4848928767624979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74C-494F-81EB-8456B032F74F}"/>
                </c:ext>
              </c:extLst>
            </c:dLbl>
            <c:dLbl>
              <c:idx val="4"/>
              <c:layout>
                <c:manualLayout>
                  <c:x val="-3.6277777777777777E-2"/>
                  <c:y val="-4.422083867423553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74C-494F-81EB-8456B032F7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'[Elevers drogvanor Värmland åk 9 gy åk 2 2023.xlsx]Trend_upp till var och en'!$B$12:$F$12</c:f>
              <c:numCache>
                <c:formatCode>General</c:formatCode>
                <c:ptCount val="5"/>
                <c:pt idx="0">
                  <c:v>2015</c:v>
                </c:pt>
                <c:pt idx="1">
                  <c:v>2017</c:v>
                </c:pt>
                <c:pt idx="2">
                  <c:v>2019</c:v>
                </c:pt>
                <c:pt idx="3">
                  <c:v>2021</c:v>
                </c:pt>
                <c:pt idx="4">
                  <c:v>2023</c:v>
                </c:pt>
              </c:numCache>
            </c:numRef>
          </c:cat>
          <c:val>
            <c:numRef>
              <c:f>'[Elevers drogvanor Värmland åk 9 gy åk 2 2023.xlsx]Trend_upp till var och en'!$B$13:$F$13</c:f>
              <c:numCache>
                <c:formatCode>0</c:formatCode>
                <c:ptCount val="5"/>
                <c:pt idx="0">
                  <c:v>22.9</c:v>
                </c:pt>
                <c:pt idx="1">
                  <c:v>28.4</c:v>
                </c:pt>
                <c:pt idx="2">
                  <c:v>30.2</c:v>
                </c:pt>
                <c:pt idx="3">
                  <c:v>28.2</c:v>
                </c:pt>
                <c:pt idx="4">
                  <c:v>29.3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974C-494F-81EB-8456B032F74F}"/>
            </c:ext>
          </c:extLst>
        </c:ser>
        <c:ser>
          <c:idx val="1"/>
          <c:order val="1"/>
          <c:tx>
            <c:strRef>
              <c:f>'[Elevers drogvanor Värmland åk 9 gy åk 2 2023.xlsx]Trend_upp till var och en'!$A$14</c:f>
              <c:strCache>
                <c:ptCount val="1"/>
                <c:pt idx="0">
                  <c:v>Håller delvis med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'[Elevers drogvanor Värmland åk 9 gy åk 2 2023.xlsx]Trend_upp till var och en'!$B$12:$F$12</c:f>
              <c:numCache>
                <c:formatCode>General</c:formatCode>
                <c:ptCount val="5"/>
                <c:pt idx="0">
                  <c:v>2015</c:v>
                </c:pt>
                <c:pt idx="1">
                  <c:v>2017</c:v>
                </c:pt>
                <c:pt idx="2">
                  <c:v>2019</c:v>
                </c:pt>
                <c:pt idx="3">
                  <c:v>2021</c:v>
                </c:pt>
                <c:pt idx="4">
                  <c:v>2023</c:v>
                </c:pt>
              </c:numCache>
            </c:numRef>
          </c:cat>
          <c:val>
            <c:numRef>
              <c:f>'[Elevers drogvanor Värmland åk 9 gy åk 2 2023.xlsx]Trend_upp till var och en'!$B$14:$F$14</c:f>
              <c:numCache>
                <c:formatCode>0</c:formatCode>
                <c:ptCount val="5"/>
                <c:pt idx="0">
                  <c:v>39.9</c:v>
                </c:pt>
                <c:pt idx="1">
                  <c:v>42.7</c:v>
                </c:pt>
                <c:pt idx="2">
                  <c:v>42.9</c:v>
                </c:pt>
                <c:pt idx="3">
                  <c:v>42.5</c:v>
                </c:pt>
                <c:pt idx="4">
                  <c:v>45.1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74C-494F-81EB-8456B032F74F}"/>
            </c:ext>
          </c:extLst>
        </c:ser>
        <c:ser>
          <c:idx val="2"/>
          <c:order val="2"/>
          <c:tx>
            <c:strRef>
              <c:f>'[Elevers drogvanor Värmland åk 9 gy åk 2 2023.xlsx]Trend_upp till var och en'!$A$15</c:f>
              <c:strCache>
                <c:ptCount val="1"/>
                <c:pt idx="0">
                  <c:v>Håller helt med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1"/>
              <c:layout>
                <c:manualLayout>
                  <c:x val="-3.6277777777777777E-2"/>
                  <c:y val="-1.395348837209302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74C-494F-81EB-8456B032F74F}"/>
                </c:ext>
              </c:extLst>
            </c:dLbl>
            <c:dLbl>
              <c:idx val="2"/>
              <c:layout>
                <c:manualLayout>
                  <c:x val="-3.6277777777777881E-2"/>
                  <c:y val="3.72093023255813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74C-494F-81EB-8456B032F74F}"/>
                </c:ext>
              </c:extLst>
            </c:dLbl>
            <c:dLbl>
              <c:idx val="3"/>
              <c:layout>
                <c:manualLayout>
                  <c:x val="-3.6277777777777777E-2"/>
                  <c:y val="-2.325581395348837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74C-494F-81EB-8456B032F74F}"/>
                </c:ext>
              </c:extLst>
            </c:dLbl>
            <c:dLbl>
              <c:idx val="4"/>
              <c:layout>
                <c:manualLayout>
                  <c:x val="-3.6277777777777777E-2"/>
                  <c:y val="3.720930232558139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74C-494F-81EB-8456B032F7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'[Elevers drogvanor Värmland åk 9 gy åk 2 2023.xlsx]Trend_upp till var och en'!$B$12:$F$12</c:f>
              <c:numCache>
                <c:formatCode>General</c:formatCode>
                <c:ptCount val="5"/>
                <c:pt idx="0">
                  <c:v>2015</c:v>
                </c:pt>
                <c:pt idx="1">
                  <c:v>2017</c:v>
                </c:pt>
                <c:pt idx="2">
                  <c:v>2019</c:v>
                </c:pt>
                <c:pt idx="3">
                  <c:v>2021</c:v>
                </c:pt>
                <c:pt idx="4">
                  <c:v>2023</c:v>
                </c:pt>
              </c:numCache>
            </c:numRef>
          </c:cat>
          <c:val>
            <c:numRef>
              <c:f>'[Elevers drogvanor Värmland åk 9 gy åk 2 2023.xlsx]Trend_upp till var och en'!$B$15:$F$15</c:f>
              <c:numCache>
                <c:formatCode>0</c:formatCode>
                <c:ptCount val="5"/>
                <c:pt idx="0">
                  <c:v>37.200000000000003</c:v>
                </c:pt>
                <c:pt idx="1">
                  <c:v>28.9</c:v>
                </c:pt>
                <c:pt idx="2">
                  <c:v>26.9</c:v>
                </c:pt>
                <c:pt idx="3">
                  <c:v>29.3</c:v>
                </c:pt>
                <c:pt idx="4">
                  <c:v>25.6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974C-494F-81EB-8456B032F74F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88783696"/>
        <c:axId val="691953872"/>
      </c:lineChart>
      <c:catAx>
        <c:axId val="887836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691953872"/>
        <c:crosses val="autoZero"/>
        <c:auto val="1"/>
        <c:lblAlgn val="ctr"/>
        <c:lblOffset val="100"/>
        <c:noMultiLvlLbl val="0"/>
      </c:catAx>
      <c:valAx>
        <c:axId val="691953872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8878369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'[Elevers drogvanor Värmland åk 9 gy åk 2 2023.xlsx]Trend_energidryck'!$H$10</c:f>
              <c:strCache>
                <c:ptCount val="1"/>
                <c:pt idx="0">
                  <c:v>Killar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'[Elevers drogvanor Värmland åk 9 gy åk 2 2023.xlsx]Trend_energidryck'!$I$9:$L$9</c:f>
              <c:numCache>
                <c:formatCode>General</c:formatCode>
                <c:ptCount val="4"/>
                <c:pt idx="0">
                  <c:v>2017</c:v>
                </c:pt>
                <c:pt idx="1">
                  <c:v>2019</c:v>
                </c:pt>
                <c:pt idx="2">
                  <c:v>2021</c:v>
                </c:pt>
                <c:pt idx="3">
                  <c:v>2023</c:v>
                </c:pt>
              </c:numCache>
            </c:numRef>
          </c:cat>
          <c:val>
            <c:numRef>
              <c:f>'[Elevers drogvanor Värmland åk 9 gy åk 2 2023.xlsx]Trend_energidryck'!$I$10:$L$10</c:f>
              <c:numCache>
                <c:formatCode>General</c:formatCode>
                <c:ptCount val="4"/>
                <c:pt idx="0">
                  <c:v>21</c:v>
                </c:pt>
                <c:pt idx="1">
                  <c:v>27</c:v>
                </c:pt>
                <c:pt idx="2">
                  <c:v>34</c:v>
                </c:pt>
                <c:pt idx="3" formatCode="0">
                  <c:v>41.2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6D9-432A-9A60-2AE60037A960}"/>
            </c:ext>
          </c:extLst>
        </c:ser>
        <c:ser>
          <c:idx val="1"/>
          <c:order val="1"/>
          <c:tx>
            <c:strRef>
              <c:f>'[Elevers drogvanor Värmland åk 9 gy åk 2 2023.xlsx]Trend_energidryck'!$H$11</c:f>
              <c:strCache>
                <c:ptCount val="1"/>
                <c:pt idx="0">
                  <c:v>Tjejer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'[Elevers drogvanor Värmland åk 9 gy åk 2 2023.xlsx]Trend_energidryck'!$I$9:$L$9</c:f>
              <c:numCache>
                <c:formatCode>General</c:formatCode>
                <c:ptCount val="4"/>
                <c:pt idx="0">
                  <c:v>2017</c:v>
                </c:pt>
                <c:pt idx="1">
                  <c:v>2019</c:v>
                </c:pt>
                <c:pt idx="2">
                  <c:v>2021</c:v>
                </c:pt>
                <c:pt idx="3">
                  <c:v>2023</c:v>
                </c:pt>
              </c:numCache>
            </c:numRef>
          </c:cat>
          <c:val>
            <c:numRef>
              <c:f>'[Elevers drogvanor Värmland åk 9 gy åk 2 2023.xlsx]Trend_energidryck'!$I$11:$L$11</c:f>
              <c:numCache>
                <c:formatCode>General</c:formatCode>
                <c:ptCount val="4"/>
                <c:pt idx="0">
                  <c:v>15</c:v>
                </c:pt>
                <c:pt idx="1">
                  <c:v>20</c:v>
                </c:pt>
                <c:pt idx="2">
                  <c:v>27</c:v>
                </c:pt>
                <c:pt idx="3" formatCode="0">
                  <c:v>37.1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6D9-432A-9A60-2AE60037A960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19136303"/>
        <c:axId val="178275407"/>
      </c:lineChart>
      <c:catAx>
        <c:axId val="3191363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178275407"/>
        <c:crosses val="autoZero"/>
        <c:auto val="1"/>
        <c:lblAlgn val="ctr"/>
        <c:lblOffset val="100"/>
        <c:noMultiLvlLbl val="0"/>
      </c:catAx>
      <c:valAx>
        <c:axId val="178275407"/>
        <c:scaling>
          <c:orientation val="minMax"/>
          <c:max val="5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319136303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608448867204483"/>
          <c:y val="0.12682932215270989"/>
          <c:w val="0.82227274715660548"/>
          <c:h val="0.77971787579285323"/>
        </c:manualLayout>
      </c:layout>
      <c:lineChart>
        <c:grouping val="standard"/>
        <c:varyColors val="0"/>
        <c:ser>
          <c:idx val="0"/>
          <c:order val="0"/>
          <c:tx>
            <c:strRef>
              <c:f>'[Elevers drogvanor Värmland åk 9 gy åk 2 2023.xlsx]Trend_energidryck'!$H$4</c:f>
              <c:strCache>
                <c:ptCount val="1"/>
                <c:pt idx="0">
                  <c:v>Killar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65A-401F-BCEA-B723E424F437}"/>
                </c:ext>
              </c:extLst>
            </c:dLbl>
            <c:dLbl>
              <c:idx val="1"/>
              <c:layout>
                <c:manualLayout>
                  <c:x val="-3.8888942563161201E-2"/>
                  <c:y val="-3.382544342286934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65A-401F-BCEA-B723E424F437}"/>
                </c:ext>
              </c:extLst>
            </c:dLbl>
            <c:dLbl>
              <c:idx val="2"/>
              <c:layout>
                <c:manualLayout>
                  <c:x val="-3.859910149268151E-2"/>
                  <c:y val="-2.940407381085806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65A-401F-BCEA-B723E424F4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'[Elevers drogvanor Värmland åk 9 gy åk 2 2023.xlsx]Trend_energidryck'!$I$3:$L$3</c:f>
              <c:numCache>
                <c:formatCode>General</c:formatCode>
                <c:ptCount val="4"/>
                <c:pt idx="0">
                  <c:v>2017</c:v>
                </c:pt>
                <c:pt idx="1">
                  <c:v>2019</c:v>
                </c:pt>
                <c:pt idx="2">
                  <c:v>2021</c:v>
                </c:pt>
                <c:pt idx="3">
                  <c:v>2023</c:v>
                </c:pt>
              </c:numCache>
            </c:numRef>
          </c:cat>
          <c:val>
            <c:numRef>
              <c:f>'[Elevers drogvanor Värmland åk 9 gy åk 2 2023.xlsx]Trend_energidryck'!$I$4:$L$4</c:f>
              <c:numCache>
                <c:formatCode>General</c:formatCode>
                <c:ptCount val="4"/>
                <c:pt idx="0">
                  <c:v>22</c:v>
                </c:pt>
                <c:pt idx="1">
                  <c:v>24</c:v>
                </c:pt>
                <c:pt idx="2">
                  <c:v>26</c:v>
                </c:pt>
                <c:pt idx="3" formatCode="0">
                  <c:v>29.2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65A-401F-BCEA-B723E424F437}"/>
            </c:ext>
          </c:extLst>
        </c:ser>
        <c:ser>
          <c:idx val="1"/>
          <c:order val="1"/>
          <c:tx>
            <c:strRef>
              <c:f>'[Elevers drogvanor Värmland åk 9 gy åk 2 2023.xlsx]Trend_energidryck'!$H$5</c:f>
              <c:strCache>
                <c:ptCount val="1"/>
                <c:pt idx="0">
                  <c:v>Tjejer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65A-401F-BCEA-B723E424F437}"/>
                </c:ext>
              </c:extLst>
            </c:dLbl>
            <c:dLbl>
              <c:idx val="1"/>
              <c:layout>
                <c:manualLayout>
                  <c:x val="-3.5821457900584566E-2"/>
                  <c:y val="3.945597063982198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65A-401F-BCEA-B723E424F437}"/>
                </c:ext>
              </c:extLst>
            </c:dLbl>
            <c:dLbl>
              <c:idx val="2"/>
              <c:layout>
                <c:manualLayout>
                  <c:x val="-3.8888942563161312E-2"/>
                  <c:y val="3.724555513395110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65A-401F-BCEA-B723E424F437}"/>
                </c:ext>
              </c:extLst>
            </c:dLbl>
            <c:dLbl>
              <c:idx val="3"/>
              <c:layout>
                <c:manualLayout>
                  <c:x val="-3.3570841988309745E-3"/>
                  <c:y val="-1.38888851486092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65A-401F-BCEA-B723E424F4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'[Elevers drogvanor Värmland åk 9 gy åk 2 2023.xlsx]Trend_energidryck'!$I$3:$L$3</c:f>
              <c:numCache>
                <c:formatCode>General</c:formatCode>
                <c:ptCount val="4"/>
                <c:pt idx="0">
                  <c:v>2017</c:v>
                </c:pt>
                <c:pt idx="1">
                  <c:v>2019</c:v>
                </c:pt>
                <c:pt idx="2">
                  <c:v>2021</c:v>
                </c:pt>
                <c:pt idx="3">
                  <c:v>2023</c:v>
                </c:pt>
              </c:numCache>
            </c:numRef>
          </c:cat>
          <c:val>
            <c:numRef>
              <c:f>'[Elevers drogvanor Värmland åk 9 gy åk 2 2023.xlsx]Trend_energidryck'!$I$5:$L$5</c:f>
              <c:numCache>
                <c:formatCode>General</c:formatCode>
                <c:ptCount val="4"/>
                <c:pt idx="0">
                  <c:v>16</c:v>
                </c:pt>
                <c:pt idx="1">
                  <c:v>17</c:v>
                </c:pt>
                <c:pt idx="2">
                  <c:v>22</c:v>
                </c:pt>
                <c:pt idx="3" formatCode="0">
                  <c:v>34.700000000000003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965A-401F-BCEA-B723E424F437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91460911"/>
        <c:axId val="477537999"/>
      </c:lineChart>
      <c:catAx>
        <c:axId val="591460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477537999"/>
        <c:crosses val="autoZero"/>
        <c:auto val="1"/>
        <c:lblAlgn val="ctr"/>
        <c:lblOffset val="100"/>
        <c:noMultiLvlLbl val="0"/>
      </c:catAx>
      <c:valAx>
        <c:axId val="477537999"/>
        <c:scaling>
          <c:orientation val="minMax"/>
          <c:max val="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591460911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200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'[Elevers drogvanor Värmland åk 9 gy åk 2 2023.xlsx]Trend_e-cigg'!$A$4</c:f>
              <c:strCache>
                <c:ptCount val="1"/>
                <c:pt idx="0">
                  <c:v>Killar, Värmland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120-4D68-A4A1-E71F5824361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120-4D68-A4A1-E71F5824361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120-4D68-A4A1-E71F5824361C}"/>
                </c:ext>
              </c:extLst>
            </c:dLbl>
            <c:dLbl>
              <c:idx val="4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120-4D68-A4A1-E71F582436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'[Elevers drogvanor Värmland åk 9 gy åk 2 2023.xlsx]Trend_e-cigg'!$B$3:$F$3</c:f>
              <c:numCache>
                <c:formatCode>General</c:formatCode>
                <c:ptCount val="5"/>
                <c:pt idx="0">
                  <c:v>2015</c:v>
                </c:pt>
                <c:pt idx="1">
                  <c:v>2017</c:v>
                </c:pt>
                <c:pt idx="2">
                  <c:v>2019</c:v>
                </c:pt>
                <c:pt idx="3">
                  <c:v>2021</c:v>
                </c:pt>
                <c:pt idx="4">
                  <c:v>2023</c:v>
                </c:pt>
              </c:numCache>
            </c:numRef>
          </c:cat>
          <c:val>
            <c:numRef>
              <c:f>'[Elevers drogvanor Värmland åk 9 gy åk 2 2023.xlsx]Trend_e-cigg'!$B$4:$F$4</c:f>
              <c:numCache>
                <c:formatCode>General</c:formatCode>
                <c:ptCount val="5"/>
                <c:pt idx="0">
                  <c:v>15</c:v>
                </c:pt>
                <c:pt idx="1">
                  <c:v>20</c:v>
                </c:pt>
                <c:pt idx="2">
                  <c:v>20</c:v>
                </c:pt>
                <c:pt idx="3">
                  <c:v>19</c:v>
                </c:pt>
                <c:pt idx="4" formatCode="0">
                  <c:v>29.1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7120-4D68-A4A1-E71F5824361C}"/>
            </c:ext>
          </c:extLst>
        </c:ser>
        <c:ser>
          <c:idx val="1"/>
          <c:order val="1"/>
          <c:tx>
            <c:strRef>
              <c:f>'[Elevers drogvanor Värmland åk 9 gy åk 2 2023.xlsx]Trend_e-cigg'!$A$5</c:f>
              <c:strCache>
                <c:ptCount val="1"/>
                <c:pt idx="0">
                  <c:v>Tjejer, Värmland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120-4D68-A4A1-E71F5824361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120-4D68-A4A1-E71F5824361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120-4D68-A4A1-E71F5824361C}"/>
                </c:ext>
              </c:extLst>
            </c:dLbl>
            <c:dLbl>
              <c:idx val="4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120-4D68-A4A1-E71F582436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'[Elevers drogvanor Värmland åk 9 gy åk 2 2023.xlsx]Trend_e-cigg'!$B$3:$F$3</c:f>
              <c:numCache>
                <c:formatCode>General</c:formatCode>
                <c:ptCount val="5"/>
                <c:pt idx="0">
                  <c:v>2015</c:v>
                </c:pt>
                <c:pt idx="1">
                  <c:v>2017</c:v>
                </c:pt>
                <c:pt idx="2">
                  <c:v>2019</c:v>
                </c:pt>
                <c:pt idx="3">
                  <c:v>2021</c:v>
                </c:pt>
                <c:pt idx="4">
                  <c:v>2023</c:v>
                </c:pt>
              </c:numCache>
            </c:numRef>
          </c:cat>
          <c:val>
            <c:numRef>
              <c:f>'[Elevers drogvanor Värmland åk 9 gy åk 2 2023.xlsx]Trend_e-cigg'!$B$5:$F$5</c:f>
              <c:numCache>
                <c:formatCode>General</c:formatCode>
                <c:ptCount val="5"/>
                <c:pt idx="0">
                  <c:v>12</c:v>
                </c:pt>
                <c:pt idx="1">
                  <c:v>11</c:v>
                </c:pt>
                <c:pt idx="2">
                  <c:v>10</c:v>
                </c:pt>
                <c:pt idx="3">
                  <c:v>17</c:v>
                </c:pt>
                <c:pt idx="4" formatCode="0">
                  <c:v>33.5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7120-4D68-A4A1-E71F5824361C}"/>
            </c:ext>
          </c:extLst>
        </c:ser>
        <c:ser>
          <c:idx val="2"/>
          <c:order val="2"/>
          <c:tx>
            <c:strRef>
              <c:f>'[Elevers drogvanor Värmland åk 9 gy åk 2 2023.xlsx]Trend_e-cigg'!$A$6</c:f>
              <c:strCache>
                <c:ptCount val="1"/>
                <c:pt idx="0">
                  <c:v>Killar, riket</c:v>
                </c:pt>
              </c:strCache>
            </c:strRef>
          </c:tx>
          <c:spPr>
            <a:ln w="28575" cap="rnd">
              <a:solidFill>
                <a:schemeClr val="accent1">
                  <a:lumMod val="40000"/>
                  <a:lumOff val="60000"/>
                </a:schemeClr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40000"/>
                  <a:lumOff val="60000"/>
                </a:schemeClr>
              </a:solidFill>
              <a:ln w="9525">
                <a:solidFill>
                  <a:schemeClr val="accent1">
                    <a:lumMod val="40000"/>
                    <a:lumOff val="60000"/>
                  </a:schemeClr>
                </a:solidFill>
                <a:prstDash val="sysDash"/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120-4D68-A4A1-E71F5824361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120-4D68-A4A1-E71F5824361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120-4D68-A4A1-E71F5824361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120-4D68-A4A1-E71F582436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'[Elevers drogvanor Värmland åk 9 gy åk 2 2023.xlsx]Trend_e-cigg'!$B$3:$F$3</c:f>
              <c:numCache>
                <c:formatCode>General</c:formatCode>
                <c:ptCount val="5"/>
                <c:pt idx="0">
                  <c:v>2015</c:v>
                </c:pt>
                <c:pt idx="1">
                  <c:v>2017</c:v>
                </c:pt>
                <c:pt idx="2">
                  <c:v>2019</c:v>
                </c:pt>
                <c:pt idx="3">
                  <c:v>2021</c:v>
                </c:pt>
                <c:pt idx="4">
                  <c:v>2023</c:v>
                </c:pt>
              </c:numCache>
            </c:numRef>
          </c:cat>
          <c:val>
            <c:numRef>
              <c:f>'[Elevers drogvanor Värmland åk 9 gy åk 2 2023.xlsx]Trend_e-cigg'!$B$6:$F$6</c:f>
              <c:numCache>
                <c:formatCode>General</c:formatCode>
                <c:ptCount val="5"/>
                <c:pt idx="0">
                  <c:v>22</c:v>
                </c:pt>
                <c:pt idx="1">
                  <c:v>25</c:v>
                </c:pt>
                <c:pt idx="2">
                  <c:v>24</c:v>
                </c:pt>
                <c:pt idx="3">
                  <c:v>15</c:v>
                </c:pt>
                <c:pt idx="4">
                  <c:v>29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E-7120-4D68-A4A1-E71F5824361C}"/>
            </c:ext>
          </c:extLst>
        </c:ser>
        <c:ser>
          <c:idx val="3"/>
          <c:order val="3"/>
          <c:tx>
            <c:strRef>
              <c:f>'[Elevers drogvanor Värmland åk 9 gy åk 2 2023.xlsx]Trend_e-cigg'!$A$7</c:f>
              <c:strCache>
                <c:ptCount val="1"/>
                <c:pt idx="0">
                  <c:v>Tjejer, riket</c:v>
                </c:pt>
              </c:strCache>
            </c:strRef>
          </c:tx>
          <c:spPr>
            <a:ln w="28575" cap="rnd">
              <a:solidFill>
                <a:schemeClr val="accent2">
                  <a:lumMod val="40000"/>
                  <a:lumOff val="60000"/>
                </a:schemeClr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2">
                    <a:lumMod val="40000"/>
                    <a:lumOff val="60000"/>
                  </a:schemeClr>
                </a:solidFill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120-4D68-A4A1-E71F5824361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120-4D68-A4A1-E71F5824361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120-4D68-A4A1-E71F5824361C}"/>
                </c:ext>
              </c:extLst>
            </c:dLbl>
            <c:dLbl>
              <c:idx val="4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120-4D68-A4A1-E71F582436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'[Elevers drogvanor Värmland åk 9 gy åk 2 2023.xlsx]Trend_e-cigg'!$B$3:$F$3</c:f>
              <c:numCache>
                <c:formatCode>General</c:formatCode>
                <c:ptCount val="5"/>
                <c:pt idx="0">
                  <c:v>2015</c:v>
                </c:pt>
                <c:pt idx="1">
                  <c:v>2017</c:v>
                </c:pt>
                <c:pt idx="2">
                  <c:v>2019</c:v>
                </c:pt>
                <c:pt idx="3">
                  <c:v>2021</c:v>
                </c:pt>
                <c:pt idx="4">
                  <c:v>2023</c:v>
                </c:pt>
              </c:numCache>
            </c:numRef>
          </c:cat>
          <c:val>
            <c:numRef>
              <c:f>'[Elevers drogvanor Värmland åk 9 gy åk 2 2023.xlsx]Trend_e-cigg'!$B$7:$F$7</c:f>
              <c:numCache>
                <c:formatCode>General</c:formatCode>
                <c:ptCount val="5"/>
                <c:pt idx="0">
                  <c:v>17</c:v>
                </c:pt>
                <c:pt idx="1">
                  <c:v>19</c:v>
                </c:pt>
                <c:pt idx="2">
                  <c:v>18</c:v>
                </c:pt>
                <c:pt idx="3">
                  <c:v>13</c:v>
                </c:pt>
                <c:pt idx="4">
                  <c:v>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7120-4D68-A4A1-E71F5824361C}"/>
            </c:ext>
          </c:extLst>
        </c:ser>
        <c:dLbls>
          <c:dLblPos val="l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38361023"/>
        <c:axId val="116149631"/>
      </c:lineChart>
      <c:catAx>
        <c:axId val="1383610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116149631"/>
        <c:crosses val="autoZero"/>
        <c:auto val="1"/>
        <c:lblAlgn val="ctr"/>
        <c:lblOffset val="100"/>
        <c:noMultiLvlLbl val="0"/>
      </c:catAx>
      <c:valAx>
        <c:axId val="116149631"/>
        <c:scaling>
          <c:orientation val="minMax"/>
          <c:max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sv-SE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138361023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'[Elevers drogvanor Värmland åk 9 gy åk 2 2023.xlsx]Trend_e-cigg'!$A$14</c:f>
              <c:strCache>
                <c:ptCount val="1"/>
                <c:pt idx="0">
                  <c:v>Killar, Värmland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5C5-46DC-B12B-5AE9DC22DAB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A5C5-46DC-B12B-5AE9DC22DAB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5C5-46DC-B12B-5AE9DC22DAB4}"/>
                </c:ext>
              </c:extLst>
            </c:dLbl>
            <c:dLbl>
              <c:idx val="4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5C5-46DC-B12B-5AE9DC22DA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'[Elevers drogvanor Värmland åk 9 gy åk 2 2023.xlsx]Trend_e-cigg'!$B$13:$F$13</c:f>
              <c:numCache>
                <c:formatCode>General</c:formatCode>
                <c:ptCount val="5"/>
                <c:pt idx="0">
                  <c:v>2015</c:v>
                </c:pt>
                <c:pt idx="1">
                  <c:v>2017</c:v>
                </c:pt>
                <c:pt idx="2">
                  <c:v>2019</c:v>
                </c:pt>
                <c:pt idx="3">
                  <c:v>2021</c:v>
                </c:pt>
                <c:pt idx="4">
                  <c:v>2023</c:v>
                </c:pt>
              </c:numCache>
            </c:numRef>
          </c:cat>
          <c:val>
            <c:numRef>
              <c:f>'[Elevers drogvanor Värmland åk 9 gy åk 2 2023.xlsx]Trend_e-cigg'!$B$14:$F$14</c:f>
              <c:numCache>
                <c:formatCode>General</c:formatCode>
                <c:ptCount val="5"/>
                <c:pt idx="0">
                  <c:v>17</c:v>
                </c:pt>
                <c:pt idx="1">
                  <c:v>19</c:v>
                </c:pt>
                <c:pt idx="2">
                  <c:v>17</c:v>
                </c:pt>
                <c:pt idx="3">
                  <c:v>31</c:v>
                </c:pt>
                <c:pt idx="4" formatCode="0">
                  <c:v>45.4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5C5-46DC-B12B-5AE9DC22DAB4}"/>
            </c:ext>
          </c:extLst>
        </c:ser>
        <c:ser>
          <c:idx val="1"/>
          <c:order val="1"/>
          <c:tx>
            <c:strRef>
              <c:f>'[Elevers drogvanor Värmland åk 9 gy åk 2 2023.xlsx]Trend_e-cigg'!$A$15</c:f>
              <c:strCache>
                <c:ptCount val="1"/>
                <c:pt idx="0">
                  <c:v>Tjejer, Värmland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5C5-46DC-B12B-5AE9DC22DAB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A5C5-46DC-B12B-5AE9DC22DAB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5C5-46DC-B12B-5AE9DC22DAB4}"/>
                </c:ext>
              </c:extLst>
            </c:dLbl>
            <c:dLbl>
              <c:idx val="4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A5C5-46DC-B12B-5AE9DC22DA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'[Elevers drogvanor Värmland åk 9 gy åk 2 2023.xlsx]Trend_e-cigg'!$B$13:$F$13</c:f>
              <c:numCache>
                <c:formatCode>General</c:formatCode>
                <c:ptCount val="5"/>
                <c:pt idx="0">
                  <c:v>2015</c:v>
                </c:pt>
                <c:pt idx="1">
                  <c:v>2017</c:v>
                </c:pt>
                <c:pt idx="2">
                  <c:v>2019</c:v>
                </c:pt>
                <c:pt idx="3">
                  <c:v>2021</c:v>
                </c:pt>
                <c:pt idx="4">
                  <c:v>2023</c:v>
                </c:pt>
              </c:numCache>
            </c:numRef>
          </c:cat>
          <c:val>
            <c:numRef>
              <c:f>'[Elevers drogvanor Värmland åk 9 gy åk 2 2023.xlsx]Trend_e-cigg'!$B$15:$F$15</c:f>
              <c:numCache>
                <c:formatCode>General</c:formatCode>
                <c:ptCount val="5"/>
                <c:pt idx="0">
                  <c:v>11</c:v>
                </c:pt>
                <c:pt idx="1">
                  <c:v>15</c:v>
                </c:pt>
                <c:pt idx="2">
                  <c:v>10</c:v>
                </c:pt>
                <c:pt idx="3">
                  <c:v>24</c:v>
                </c:pt>
                <c:pt idx="4" formatCode="0">
                  <c:v>59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A5C5-46DC-B12B-5AE9DC22DAB4}"/>
            </c:ext>
          </c:extLst>
        </c:ser>
        <c:ser>
          <c:idx val="2"/>
          <c:order val="2"/>
          <c:tx>
            <c:strRef>
              <c:f>'[Elevers drogvanor Värmland åk 9 gy åk 2 2023.xlsx]Trend_e-cigg'!$A$16</c:f>
              <c:strCache>
                <c:ptCount val="1"/>
                <c:pt idx="0">
                  <c:v>Killar, riket</c:v>
                </c:pt>
              </c:strCache>
            </c:strRef>
          </c:tx>
          <c:spPr>
            <a:ln w="28575" cap="rnd">
              <a:solidFill>
                <a:schemeClr val="accent1">
                  <a:lumMod val="40000"/>
                  <a:lumOff val="60000"/>
                </a:schemeClr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40000"/>
                  <a:lumOff val="60000"/>
                </a:schemeClr>
              </a:solidFill>
              <a:ln w="9525">
                <a:solidFill>
                  <a:schemeClr val="accent1">
                    <a:lumMod val="40000"/>
                    <a:lumOff val="60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3534027777777778E-2"/>
                  <c:y val="-2.743827160493834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A5C5-46DC-B12B-5AE9DC22DAB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A5C5-46DC-B12B-5AE9DC22DAB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A5C5-46DC-B12B-5AE9DC22DAB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A5C5-46DC-B12B-5AE9DC22DAB4}"/>
                </c:ext>
              </c:extLst>
            </c:dLbl>
            <c:dLbl>
              <c:idx val="4"/>
              <c:layout>
                <c:manualLayout>
                  <c:x val="0"/>
                  <c:y val="2.7438271604938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A5C5-46DC-B12B-5AE9DC22DA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'[Elevers drogvanor Värmland åk 9 gy åk 2 2023.xlsx]Trend_e-cigg'!$B$13:$F$13</c:f>
              <c:numCache>
                <c:formatCode>General</c:formatCode>
                <c:ptCount val="5"/>
                <c:pt idx="0">
                  <c:v>2015</c:v>
                </c:pt>
                <c:pt idx="1">
                  <c:v>2017</c:v>
                </c:pt>
                <c:pt idx="2">
                  <c:v>2019</c:v>
                </c:pt>
                <c:pt idx="3">
                  <c:v>2021</c:v>
                </c:pt>
                <c:pt idx="4">
                  <c:v>2023</c:v>
                </c:pt>
              </c:numCache>
            </c:numRef>
          </c:cat>
          <c:val>
            <c:numRef>
              <c:f>'[Elevers drogvanor Värmland åk 9 gy åk 2 2023.xlsx]Trend_e-cigg'!$B$16:$F$16</c:f>
              <c:numCache>
                <c:formatCode>General</c:formatCode>
                <c:ptCount val="5"/>
                <c:pt idx="0">
                  <c:v>27</c:v>
                </c:pt>
                <c:pt idx="1">
                  <c:v>28</c:v>
                </c:pt>
                <c:pt idx="2">
                  <c:v>23</c:v>
                </c:pt>
                <c:pt idx="3">
                  <c:v>15</c:v>
                </c:pt>
                <c:pt idx="4">
                  <c:v>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A5C5-46DC-B12B-5AE9DC22DAB4}"/>
            </c:ext>
          </c:extLst>
        </c:ser>
        <c:ser>
          <c:idx val="3"/>
          <c:order val="3"/>
          <c:tx>
            <c:strRef>
              <c:f>'[Elevers drogvanor Värmland åk 9 gy åk 2 2023.xlsx]Trend_e-cigg'!$A$17</c:f>
              <c:strCache>
                <c:ptCount val="1"/>
                <c:pt idx="0">
                  <c:v>Tjejer, riket</c:v>
                </c:pt>
              </c:strCache>
            </c:strRef>
          </c:tx>
          <c:spPr>
            <a:ln w="28575" cap="rnd">
              <a:solidFill>
                <a:schemeClr val="accent2">
                  <a:lumMod val="40000"/>
                  <a:lumOff val="60000"/>
                </a:schemeClr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2">
                    <a:lumMod val="40000"/>
                    <a:lumOff val="60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3534027777777778E-2"/>
                  <c:y val="-2.7438271604938273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A5C5-46DC-B12B-5AE9DC22DAB4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A5C5-46DC-B12B-5AE9DC22DAB4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A5C5-46DC-B12B-5AE9DC22DAB4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A5C5-46DC-B12B-5AE9DC22DAB4}"/>
                </c:ext>
              </c:extLst>
            </c:dLbl>
            <c:dLbl>
              <c:idx val="4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A5C5-46DC-B12B-5AE9DC22DAB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'[Elevers drogvanor Värmland åk 9 gy åk 2 2023.xlsx]Trend_e-cigg'!$B$13:$F$13</c:f>
              <c:numCache>
                <c:formatCode>General</c:formatCode>
                <c:ptCount val="5"/>
                <c:pt idx="0">
                  <c:v>2015</c:v>
                </c:pt>
                <c:pt idx="1">
                  <c:v>2017</c:v>
                </c:pt>
                <c:pt idx="2">
                  <c:v>2019</c:v>
                </c:pt>
                <c:pt idx="3">
                  <c:v>2021</c:v>
                </c:pt>
                <c:pt idx="4">
                  <c:v>2023</c:v>
                </c:pt>
              </c:numCache>
            </c:numRef>
          </c:cat>
          <c:val>
            <c:numRef>
              <c:f>'[Elevers drogvanor Värmland åk 9 gy åk 2 2023.xlsx]Trend_e-cigg'!$B$17:$F$17</c:f>
              <c:numCache>
                <c:formatCode>General</c:formatCode>
                <c:ptCount val="5"/>
                <c:pt idx="0">
                  <c:v>19</c:v>
                </c:pt>
                <c:pt idx="1">
                  <c:v>20</c:v>
                </c:pt>
                <c:pt idx="2">
                  <c:v>17</c:v>
                </c:pt>
                <c:pt idx="3">
                  <c:v>13</c:v>
                </c:pt>
                <c:pt idx="4">
                  <c:v>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5-A5C5-46DC-B12B-5AE9DC22DAB4}"/>
            </c:ext>
          </c:extLst>
        </c:ser>
        <c:dLbls>
          <c:dLblPos val="l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38161039"/>
        <c:axId val="116198111"/>
      </c:lineChart>
      <c:catAx>
        <c:axId val="1381610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116198111"/>
        <c:crosses val="autoZero"/>
        <c:auto val="1"/>
        <c:lblAlgn val="ctr"/>
        <c:lblOffset val="100"/>
        <c:noMultiLvlLbl val="0"/>
      </c:catAx>
      <c:valAx>
        <c:axId val="116198111"/>
        <c:scaling>
          <c:orientation val="minMax"/>
          <c:max val="6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138161039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'[Elevers drogvanor Värmland åk 9 gy åk 2 2023.xlsx]Trend vattenpipa'!$A$4</c:f>
              <c:strCache>
                <c:ptCount val="1"/>
                <c:pt idx="0">
                  <c:v>Killar, Värmland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18C-4674-AE35-D1DF4800315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18C-4674-AE35-D1DF4800315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18C-4674-AE35-D1DF48003151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18C-4674-AE35-D1DF48003151}"/>
                </c:ext>
              </c:extLst>
            </c:dLbl>
            <c:dLbl>
              <c:idx val="5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18C-4674-AE35-D1DF480031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'[Elevers drogvanor Värmland åk 9 gy åk 2 2023.xlsx]Trend vattenpipa'!$B$3:$G$3</c:f>
              <c:numCache>
                <c:formatCode>General</c:formatCode>
                <c:ptCount val="6"/>
                <c:pt idx="0">
                  <c:v>2013</c:v>
                </c:pt>
                <c:pt idx="1">
                  <c:v>2015</c:v>
                </c:pt>
                <c:pt idx="2">
                  <c:v>2017</c:v>
                </c:pt>
                <c:pt idx="3">
                  <c:v>2019</c:v>
                </c:pt>
                <c:pt idx="4">
                  <c:v>2021</c:v>
                </c:pt>
                <c:pt idx="5">
                  <c:v>2023</c:v>
                </c:pt>
              </c:numCache>
            </c:numRef>
          </c:cat>
          <c:val>
            <c:numRef>
              <c:f>'[Elevers drogvanor Värmland åk 9 gy åk 2 2023.xlsx]Trend vattenpipa'!$B$4:$G$4</c:f>
              <c:numCache>
                <c:formatCode>0</c:formatCode>
                <c:ptCount val="6"/>
                <c:pt idx="0">
                  <c:v>14.3</c:v>
                </c:pt>
                <c:pt idx="1">
                  <c:v>10.9</c:v>
                </c:pt>
                <c:pt idx="2">
                  <c:v>8.9</c:v>
                </c:pt>
                <c:pt idx="3">
                  <c:v>7.7</c:v>
                </c:pt>
                <c:pt idx="4">
                  <c:v>5.8</c:v>
                </c:pt>
                <c:pt idx="5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718C-4674-AE35-D1DF48003151}"/>
            </c:ext>
          </c:extLst>
        </c:ser>
        <c:ser>
          <c:idx val="1"/>
          <c:order val="1"/>
          <c:tx>
            <c:strRef>
              <c:f>'[Elevers drogvanor Värmland åk 9 gy åk 2 2023.xlsx]Trend vattenpipa'!$A$5</c:f>
              <c:strCache>
                <c:ptCount val="1"/>
                <c:pt idx="0">
                  <c:v>Tjejer, Värmland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18C-4674-AE35-D1DF4800315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18C-4674-AE35-D1DF48003151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18C-4674-AE35-D1DF48003151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18C-4674-AE35-D1DF48003151}"/>
                </c:ext>
              </c:extLst>
            </c:dLbl>
            <c:dLbl>
              <c:idx val="5"/>
              <c:layout>
                <c:manualLayout>
                  <c:x val="-3.0674846625766872E-3"/>
                  <c:y val="3.135718269293372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18C-4674-AE35-D1DF480031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'[Elevers drogvanor Värmland åk 9 gy åk 2 2023.xlsx]Trend vattenpipa'!$B$3:$G$3</c:f>
              <c:numCache>
                <c:formatCode>General</c:formatCode>
                <c:ptCount val="6"/>
                <c:pt idx="0">
                  <c:v>2013</c:v>
                </c:pt>
                <c:pt idx="1">
                  <c:v>2015</c:v>
                </c:pt>
                <c:pt idx="2">
                  <c:v>2017</c:v>
                </c:pt>
                <c:pt idx="3">
                  <c:v>2019</c:v>
                </c:pt>
                <c:pt idx="4">
                  <c:v>2021</c:v>
                </c:pt>
                <c:pt idx="5">
                  <c:v>2023</c:v>
                </c:pt>
              </c:numCache>
            </c:numRef>
          </c:cat>
          <c:val>
            <c:numRef>
              <c:f>'[Elevers drogvanor Värmland åk 9 gy åk 2 2023.xlsx]Trend vattenpipa'!$B$5:$G$5</c:f>
              <c:numCache>
                <c:formatCode>0</c:formatCode>
                <c:ptCount val="6"/>
                <c:pt idx="0">
                  <c:v>12.3</c:v>
                </c:pt>
                <c:pt idx="1">
                  <c:v>8</c:v>
                </c:pt>
                <c:pt idx="2">
                  <c:v>7.1</c:v>
                </c:pt>
                <c:pt idx="3">
                  <c:v>6.4</c:v>
                </c:pt>
                <c:pt idx="4">
                  <c:v>4.8</c:v>
                </c:pt>
                <c:pt idx="5">
                  <c:v>3.2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718C-4674-AE35-D1DF48003151}"/>
            </c:ext>
          </c:extLst>
        </c:ser>
        <c:ser>
          <c:idx val="2"/>
          <c:order val="2"/>
          <c:tx>
            <c:strRef>
              <c:f>'[Elevers drogvanor Värmland åk 9 gy åk 2 2023.xlsx]Trend vattenpipa'!$A$6</c:f>
              <c:strCache>
                <c:ptCount val="1"/>
                <c:pt idx="0">
                  <c:v>Killar, riket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9.0030674846625761E-2"/>
                  <c:y val="-4.7035774039400791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718C-4674-AE35-D1DF4800315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18C-4674-AE35-D1DF4800315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18C-4674-AE35-D1DF48003151}"/>
                </c:ext>
              </c:extLst>
            </c:dLbl>
            <c:dLbl>
              <c:idx val="3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18C-4674-AE35-D1DF480031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'[Elevers drogvanor Värmland åk 9 gy åk 2 2023.xlsx]Trend vattenpipa'!$B$3:$G$3</c:f>
              <c:numCache>
                <c:formatCode>General</c:formatCode>
                <c:ptCount val="6"/>
                <c:pt idx="0">
                  <c:v>2013</c:v>
                </c:pt>
                <c:pt idx="1">
                  <c:v>2015</c:v>
                </c:pt>
                <c:pt idx="2">
                  <c:v>2017</c:v>
                </c:pt>
                <c:pt idx="3">
                  <c:v>2019</c:v>
                </c:pt>
                <c:pt idx="4">
                  <c:v>2021</c:v>
                </c:pt>
                <c:pt idx="5">
                  <c:v>2023</c:v>
                </c:pt>
              </c:numCache>
            </c:numRef>
          </c:cat>
          <c:val>
            <c:numRef>
              <c:f>'[Elevers drogvanor Värmland åk 9 gy åk 2 2023.xlsx]Trend vattenpipa'!$B$6:$G$6</c:f>
              <c:numCache>
                <c:formatCode>General</c:formatCode>
                <c:ptCount val="6"/>
                <c:pt idx="0">
                  <c:v>16</c:v>
                </c:pt>
                <c:pt idx="1">
                  <c:v>13</c:v>
                </c:pt>
                <c:pt idx="2">
                  <c:v>11</c:v>
                </c:pt>
                <c:pt idx="3">
                  <c:v>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718C-4674-AE35-D1DF48003151}"/>
            </c:ext>
          </c:extLst>
        </c:ser>
        <c:ser>
          <c:idx val="3"/>
          <c:order val="3"/>
          <c:tx>
            <c:strRef>
              <c:f>'[Elevers drogvanor Värmland åk 9 gy åk 2 2023.xlsx]Trend vattenpipa'!$A$7</c:f>
              <c:strCache>
                <c:ptCount val="1"/>
                <c:pt idx="0">
                  <c:v>Tjejer, riket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9.3098159509202458E-2"/>
                  <c:y val="-5.4875069712634332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718C-4674-AE35-D1DF4800315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18C-4674-AE35-D1DF4800315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18C-4674-AE35-D1DF48003151}"/>
                </c:ext>
              </c:extLst>
            </c:dLbl>
            <c:dLbl>
              <c:idx val="3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18C-4674-AE35-D1DF4800315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'[Elevers drogvanor Värmland åk 9 gy åk 2 2023.xlsx]Trend vattenpipa'!$B$3:$G$3</c:f>
              <c:numCache>
                <c:formatCode>General</c:formatCode>
                <c:ptCount val="6"/>
                <c:pt idx="0">
                  <c:v>2013</c:v>
                </c:pt>
                <c:pt idx="1">
                  <c:v>2015</c:v>
                </c:pt>
                <c:pt idx="2">
                  <c:v>2017</c:v>
                </c:pt>
                <c:pt idx="3">
                  <c:v>2019</c:v>
                </c:pt>
                <c:pt idx="4">
                  <c:v>2021</c:v>
                </c:pt>
                <c:pt idx="5">
                  <c:v>2023</c:v>
                </c:pt>
              </c:numCache>
            </c:numRef>
          </c:cat>
          <c:val>
            <c:numRef>
              <c:f>'[Elevers drogvanor Värmland åk 9 gy åk 2 2023.xlsx]Trend vattenpipa'!$B$7:$G$7</c:f>
              <c:numCache>
                <c:formatCode>General</c:formatCode>
                <c:ptCount val="6"/>
                <c:pt idx="0">
                  <c:v>18</c:v>
                </c:pt>
                <c:pt idx="1">
                  <c:v>12</c:v>
                </c:pt>
                <c:pt idx="2">
                  <c:v>11</c:v>
                </c:pt>
                <c:pt idx="3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718C-4674-AE35-D1DF48003151}"/>
            </c:ext>
          </c:extLst>
        </c:ser>
        <c:dLbls>
          <c:dLblPos val="l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434660847"/>
        <c:axId val="1146392287"/>
      </c:lineChart>
      <c:catAx>
        <c:axId val="14346608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1146392287"/>
        <c:crosses val="autoZero"/>
        <c:auto val="1"/>
        <c:lblAlgn val="ctr"/>
        <c:lblOffset val="100"/>
        <c:noMultiLvlLbl val="0"/>
      </c:catAx>
      <c:valAx>
        <c:axId val="1146392287"/>
        <c:scaling>
          <c:orientation val="minMax"/>
          <c:max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1434660847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'[Elevers drogvanor Värmland åk 9 gy åk 2 2023.xlsx]Trend vattenpipa'!$A$14</c:f>
              <c:strCache>
                <c:ptCount val="1"/>
                <c:pt idx="0">
                  <c:v>Killar, Värmland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DF9-4CD4-A80E-CA4F4DBADDF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DF9-4CD4-A80E-CA4F4DBADDF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DF9-4CD4-A80E-CA4F4DBADDF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DF9-4CD4-A80E-CA4F4DBADDFC}"/>
                </c:ext>
              </c:extLst>
            </c:dLbl>
            <c:dLbl>
              <c:idx val="5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DF9-4CD4-A80E-CA4F4DBADD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'[Elevers drogvanor Värmland åk 9 gy åk 2 2023.xlsx]Trend vattenpipa'!$B$13:$G$13</c:f>
              <c:numCache>
                <c:formatCode>General</c:formatCode>
                <c:ptCount val="6"/>
                <c:pt idx="0">
                  <c:v>2013</c:v>
                </c:pt>
                <c:pt idx="1">
                  <c:v>2015</c:v>
                </c:pt>
                <c:pt idx="2">
                  <c:v>2017</c:v>
                </c:pt>
                <c:pt idx="3">
                  <c:v>2019</c:v>
                </c:pt>
                <c:pt idx="4">
                  <c:v>2021</c:v>
                </c:pt>
                <c:pt idx="5">
                  <c:v>2023</c:v>
                </c:pt>
              </c:numCache>
            </c:numRef>
          </c:cat>
          <c:val>
            <c:numRef>
              <c:f>'[Elevers drogvanor Värmland åk 9 gy åk 2 2023.xlsx]Trend vattenpipa'!$B$14:$G$14</c:f>
              <c:numCache>
                <c:formatCode>0</c:formatCode>
                <c:ptCount val="6"/>
                <c:pt idx="0">
                  <c:v>29.5</c:v>
                </c:pt>
                <c:pt idx="1">
                  <c:v>18</c:v>
                </c:pt>
                <c:pt idx="2">
                  <c:v>13.7</c:v>
                </c:pt>
                <c:pt idx="3">
                  <c:v>14.7</c:v>
                </c:pt>
                <c:pt idx="4">
                  <c:v>12.8</c:v>
                </c:pt>
                <c:pt idx="5">
                  <c:v>7.3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DF9-4CD4-A80E-CA4F4DBADDFC}"/>
            </c:ext>
          </c:extLst>
        </c:ser>
        <c:ser>
          <c:idx val="1"/>
          <c:order val="1"/>
          <c:tx>
            <c:strRef>
              <c:f>'[Elevers drogvanor Värmland åk 9 gy åk 2 2023.xlsx]Trend vattenpipa'!$A$15</c:f>
              <c:strCache>
                <c:ptCount val="1"/>
                <c:pt idx="0">
                  <c:v>Tjejer, Värmland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DF9-4CD4-A80E-CA4F4DBADDF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DF9-4CD4-A80E-CA4F4DBADDFC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EDF9-4CD4-A80E-CA4F4DBADDFC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DF9-4CD4-A80E-CA4F4DBADDFC}"/>
                </c:ext>
              </c:extLst>
            </c:dLbl>
            <c:dLbl>
              <c:idx val="5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EDF9-4CD4-A80E-CA4F4DBADD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'[Elevers drogvanor Värmland åk 9 gy åk 2 2023.xlsx]Trend vattenpipa'!$B$13:$G$13</c:f>
              <c:numCache>
                <c:formatCode>General</c:formatCode>
                <c:ptCount val="6"/>
                <c:pt idx="0">
                  <c:v>2013</c:v>
                </c:pt>
                <c:pt idx="1">
                  <c:v>2015</c:v>
                </c:pt>
                <c:pt idx="2">
                  <c:v>2017</c:v>
                </c:pt>
                <c:pt idx="3">
                  <c:v>2019</c:v>
                </c:pt>
                <c:pt idx="4">
                  <c:v>2021</c:v>
                </c:pt>
                <c:pt idx="5">
                  <c:v>2023</c:v>
                </c:pt>
              </c:numCache>
            </c:numRef>
          </c:cat>
          <c:val>
            <c:numRef>
              <c:f>'[Elevers drogvanor Värmland åk 9 gy åk 2 2023.xlsx]Trend vattenpipa'!$B$15:$G$15</c:f>
              <c:numCache>
                <c:formatCode>0</c:formatCode>
                <c:ptCount val="6"/>
                <c:pt idx="0">
                  <c:v>22.9</c:v>
                </c:pt>
                <c:pt idx="1">
                  <c:v>16.8</c:v>
                </c:pt>
                <c:pt idx="2">
                  <c:v>9.6</c:v>
                </c:pt>
                <c:pt idx="3">
                  <c:v>11.5</c:v>
                </c:pt>
                <c:pt idx="4">
                  <c:v>6.4</c:v>
                </c:pt>
                <c:pt idx="5">
                  <c:v>4.8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B-EDF9-4CD4-A80E-CA4F4DBADDFC}"/>
            </c:ext>
          </c:extLst>
        </c:ser>
        <c:ser>
          <c:idx val="2"/>
          <c:order val="2"/>
          <c:tx>
            <c:strRef>
              <c:f>'[Elevers drogvanor Värmland åk 9 gy åk 2 2023.xlsx]Trend vattenpipa'!$A$16</c:f>
              <c:strCache>
                <c:ptCount val="1"/>
                <c:pt idx="0">
                  <c:v>Killar, riket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EDF9-4CD4-A80E-CA4F4DBADDF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EDF9-4CD4-A80E-CA4F4DBADDFC}"/>
                </c:ext>
              </c:extLst>
            </c:dLbl>
            <c:dLbl>
              <c:idx val="3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EDF9-4CD4-A80E-CA4F4DBADD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'[Elevers drogvanor Värmland åk 9 gy åk 2 2023.xlsx]Trend vattenpipa'!$B$13:$G$13</c:f>
              <c:numCache>
                <c:formatCode>General</c:formatCode>
                <c:ptCount val="6"/>
                <c:pt idx="0">
                  <c:v>2013</c:v>
                </c:pt>
                <c:pt idx="1">
                  <c:v>2015</c:v>
                </c:pt>
                <c:pt idx="2">
                  <c:v>2017</c:v>
                </c:pt>
                <c:pt idx="3">
                  <c:v>2019</c:v>
                </c:pt>
                <c:pt idx="4">
                  <c:v>2021</c:v>
                </c:pt>
                <c:pt idx="5">
                  <c:v>2023</c:v>
                </c:pt>
              </c:numCache>
            </c:numRef>
          </c:cat>
          <c:val>
            <c:numRef>
              <c:f>'[Elevers drogvanor Värmland åk 9 gy åk 2 2023.xlsx]Trend vattenpipa'!$B$16:$G$16</c:f>
              <c:numCache>
                <c:formatCode>General</c:formatCode>
                <c:ptCount val="6"/>
                <c:pt idx="0">
                  <c:v>32</c:v>
                </c:pt>
                <c:pt idx="1">
                  <c:v>26</c:v>
                </c:pt>
                <c:pt idx="2">
                  <c:v>19</c:v>
                </c:pt>
                <c:pt idx="3">
                  <c:v>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EDF9-4CD4-A80E-CA4F4DBADDFC}"/>
            </c:ext>
          </c:extLst>
        </c:ser>
        <c:ser>
          <c:idx val="3"/>
          <c:order val="3"/>
          <c:tx>
            <c:strRef>
              <c:f>'[Elevers drogvanor Värmland åk 9 gy åk 2 2023.xlsx]Trend vattenpipa'!$A$17</c:f>
              <c:strCache>
                <c:ptCount val="1"/>
                <c:pt idx="0">
                  <c:v>Tjejer, riket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EDF9-4CD4-A80E-CA4F4DBADDFC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EDF9-4CD4-A80E-CA4F4DBADDFC}"/>
                </c:ext>
              </c:extLst>
            </c:dLbl>
            <c:dLbl>
              <c:idx val="3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EDF9-4CD4-A80E-CA4F4DBADD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'[Elevers drogvanor Värmland åk 9 gy åk 2 2023.xlsx]Trend vattenpipa'!$B$13:$G$13</c:f>
              <c:numCache>
                <c:formatCode>General</c:formatCode>
                <c:ptCount val="6"/>
                <c:pt idx="0">
                  <c:v>2013</c:v>
                </c:pt>
                <c:pt idx="1">
                  <c:v>2015</c:v>
                </c:pt>
                <c:pt idx="2">
                  <c:v>2017</c:v>
                </c:pt>
                <c:pt idx="3">
                  <c:v>2019</c:v>
                </c:pt>
                <c:pt idx="4">
                  <c:v>2021</c:v>
                </c:pt>
                <c:pt idx="5">
                  <c:v>2023</c:v>
                </c:pt>
              </c:numCache>
            </c:numRef>
          </c:cat>
          <c:val>
            <c:numRef>
              <c:f>'[Elevers drogvanor Värmland åk 9 gy åk 2 2023.xlsx]Trend vattenpipa'!$B$17:$G$17</c:f>
              <c:numCache>
                <c:formatCode>General</c:formatCode>
                <c:ptCount val="6"/>
                <c:pt idx="0">
                  <c:v>28</c:v>
                </c:pt>
                <c:pt idx="1">
                  <c:v>25</c:v>
                </c:pt>
                <c:pt idx="2">
                  <c:v>18</c:v>
                </c:pt>
                <c:pt idx="3">
                  <c:v>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3-EDF9-4CD4-A80E-CA4F4DBADDFC}"/>
            </c:ext>
          </c:extLst>
        </c:ser>
        <c:dLbls>
          <c:dLblPos val="l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11511087"/>
        <c:axId val="1425809343"/>
      </c:lineChart>
      <c:catAx>
        <c:axId val="10115110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1425809343"/>
        <c:crosses val="autoZero"/>
        <c:auto val="1"/>
        <c:lblAlgn val="ctr"/>
        <c:lblOffset val="100"/>
        <c:noMultiLvlLbl val="0"/>
      </c:catAx>
      <c:valAx>
        <c:axId val="1425809343"/>
        <c:scaling>
          <c:orientation val="minMax"/>
          <c:max val="4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1011511087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'[Elevers drogvanor Värmland åk 9 gy åk 2 2023.xlsx]Trend_snusare'!$A$4</c:f>
              <c:strCache>
                <c:ptCount val="1"/>
                <c:pt idx="0">
                  <c:v>Killar, Värmland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0"/>
              <c:dLblPos val="l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03A-4E7A-A609-EDE67CC3AB0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03A-4E7A-A609-EDE67CC3AB0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03A-4E7A-A609-EDE67CC3AB0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03A-4E7A-A609-EDE67CC3AB02}"/>
                </c:ext>
              </c:extLst>
            </c:dLbl>
            <c:dLbl>
              <c:idx val="4"/>
              <c:layout>
                <c:manualLayout>
                  <c:x val="1.7638888888887596E-3"/>
                  <c:y val="-4.7037037037037037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03A-4E7A-A609-EDE67CC3AB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'[Elevers drogvanor Värmland åk 9 gy åk 2 2023.xlsx]Trend_snusare'!$B$3:$F$3</c:f>
              <c:numCache>
                <c:formatCode>General</c:formatCode>
                <c:ptCount val="5"/>
                <c:pt idx="0">
                  <c:v>2015</c:v>
                </c:pt>
                <c:pt idx="1">
                  <c:v>2017</c:v>
                </c:pt>
                <c:pt idx="2">
                  <c:v>2019</c:v>
                </c:pt>
                <c:pt idx="3">
                  <c:v>2021</c:v>
                </c:pt>
                <c:pt idx="4">
                  <c:v>2023</c:v>
                </c:pt>
              </c:numCache>
            </c:numRef>
          </c:cat>
          <c:val>
            <c:numRef>
              <c:f>'[Elevers drogvanor Värmland åk 9 gy åk 2 2023.xlsx]Trend_snusare'!$B$4:$F$4</c:f>
              <c:numCache>
                <c:formatCode>General</c:formatCode>
                <c:ptCount val="5"/>
                <c:pt idx="0" formatCode="0">
                  <c:v>13.8</c:v>
                </c:pt>
                <c:pt idx="1">
                  <c:v>12</c:v>
                </c:pt>
                <c:pt idx="2">
                  <c:v>18</c:v>
                </c:pt>
                <c:pt idx="3">
                  <c:v>13</c:v>
                </c:pt>
                <c:pt idx="4" formatCode="0">
                  <c:v>15.5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03A-4E7A-A609-EDE67CC3AB02}"/>
            </c:ext>
          </c:extLst>
        </c:ser>
        <c:ser>
          <c:idx val="1"/>
          <c:order val="1"/>
          <c:tx>
            <c:strRef>
              <c:f>'[Elevers drogvanor Värmland åk 9 gy åk 2 2023.xlsx]Trend_snusare'!$A$5</c:f>
              <c:strCache>
                <c:ptCount val="1"/>
                <c:pt idx="0">
                  <c:v>Tjejer, Värmland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03A-4E7A-A609-EDE67CC3AB0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03A-4E7A-A609-EDE67CC3AB0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03A-4E7A-A609-EDE67CC3AB02}"/>
                </c:ext>
              </c:extLst>
            </c:dLbl>
            <c:dLbl>
              <c:idx val="4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03A-4E7A-A609-EDE67CC3AB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'[Elevers drogvanor Värmland åk 9 gy åk 2 2023.xlsx]Trend_snusare'!$B$3:$F$3</c:f>
              <c:numCache>
                <c:formatCode>General</c:formatCode>
                <c:ptCount val="5"/>
                <c:pt idx="0">
                  <c:v>2015</c:v>
                </c:pt>
                <c:pt idx="1">
                  <c:v>2017</c:v>
                </c:pt>
                <c:pt idx="2">
                  <c:v>2019</c:v>
                </c:pt>
                <c:pt idx="3">
                  <c:v>2021</c:v>
                </c:pt>
                <c:pt idx="4">
                  <c:v>2023</c:v>
                </c:pt>
              </c:numCache>
            </c:numRef>
          </c:cat>
          <c:val>
            <c:numRef>
              <c:f>'[Elevers drogvanor Värmland åk 9 gy åk 2 2023.xlsx]Trend_snusare'!$B$5:$F$5</c:f>
              <c:numCache>
                <c:formatCode>General</c:formatCode>
                <c:ptCount val="5"/>
                <c:pt idx="0" formatCode="0">
                  <c:v>3.8</c:v>
                </c:pt>
                <c:pt idx="1">
                  <c:v>3</c:v>
                </c:pt>
                <c:pt idx="2">
                  <c:v>7</c:v>
                </c:pt>
                <c:pt idx="3">
                  <c:v>7</c:v>
                </c:pt>
                <c:pt idx="4" formatCode="0">
                  <c:v>9.6999999999999993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B03A-4E7A-A609-EDE67CC3AB02}"/>
            </c:ext>
          </c:extLst>
        </c:ser>
        <c:ser>
          <c:idx val="2"/>
          <c:order val="2"/>
          <c:tx>
            <c:strRef>
              <c:f>'[Elevers drogvanor Värmland åk 9 gy åk 2 2023.xlsx]Trend_snusare'!$A$6</c:f>
              <c:strCache>
                <c:ptCount val="1"/>
                <c:pt idx="0">
                  <c:v>Killar, riket</c:v>
                </c:pt>
              </c:strCache>
            </c:strRef>
          </c:tx>
          <c:spPr>
            <a:ln w="28575" cap="rnd">
              <a:solidFill>
                <a:schemeClr val="accent1">
                  <a:lumMod val="40000"/>
                  <a:lumOff val="60000"/>
                </a:schemeClr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40000"/>
                  <a:lumOff val="60000"/>
                </a:schemeClr>
              </a:solidFill>
              <a:ln w="9525">
                <a:solidFill>
                  <a:schemeClr val="accent1">
                    <a:lumMod val="40000"/>
                    <a:lumOff val="60000"/>
                  </a:schemeClr>
                </a:solidFill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03A-4E7A-A609-EDE67CC3AB0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03A-4E7A-A609-EDE67CC3AB0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03A-4E7A-A609-EDE67CC3AB02}"/>
                </c:ext>
              </c:extLst>
            </c:dLbl>
            <c:dLbl>
              <c:idx val="4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03A-4E7A-A609-EDE67CC3AB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'[Elevers drogvanor Värmland åk 9 gy åk 2 2023.xlsx]Trend_snusare'!$B$3:$F$3</c:f>
              <c:numCache>
                <c:formatCode>General</c:formatCode>
                <c:ptCount val="5"/>
                <c:pt idx="0">
                  <c:v>2015</c:v>
                </c:pt>
                <c:pt idx="1">
                  <c:v>2017</c:v>
                </c:pt>
                <c:pt idx="2">
                  <c:v>2019</c:v>
                </c:pt>
                <c:pt idx="3">
                  <c:v>2021</c:v>
                </c:pt>
                <c:pt idx="4">
                  <c:v>2023</c:v>
                </c:pt>
              </c:numCache>
            </c:numRef>
          </c:cat>
          <c:val>
            <c:numRef>
              <c:f>'[Elevers drogvanor Värmland åk 9 gy åk 2 2023.xlsx]Trend_snusare'!$B$6:$F$6</c:f>
              <c:numCache>
                <c:formatCode>General</c:formatCode>
                <c:ptCount val="5"/>
                <c:pt idx="0">
                  <c:v>10</c:v>
                </c:pt>
                <c:pt idx="1">
                  <c:v>8</c:v>
                </c:pt>
                <c:pt idx="2">
                  <c:v>13</c:v>
                </c:pt>
                <c:pt idx="3">
                  <c:v>13</c:v>
                </c:pt>
                <c:pt idx="4" formatCode="0">
                  <c:v>15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B03A-4E7A-A609-EDE67CC3AB02}"/>
            </c:ext>
          </c:extLst>
        </c:ser>
        <c:ser>
          <c:idx val="3"/>
          <c:order val="3"/>
          <c:tx>
            <c:strRef>
              <c:f>'[Elevers drogvanor Värmland åk 9 gy åk 2 2023.xlsx]Trend_snusare'!$A$7</c:f>
              <c:strCache>
                <c:ptCount val="1"/>
                <c:pt idx="0">
                  <c:v>Tjejer, riket</c:v>
                </c:pt>
              </c:strCache>
            </c:strRef>
          </c:tx>
          <c:spPr>
            <a:ln w="28575" cap="rnd">
              <a:solidFill>
                <a:schemeClr val="accent2">
                  <a:lumMod val="40000"/>
                  <a:lumOff val="60000"/>
                </a:schemeClr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40000"/>
                    <a:lumOff val="60000"/>
                  </a:schemeClr>
                </a:solidFill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B03A-4E7A-A609-EDE67CC3AB0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B03A-4E7A-A609-EDE67CC3AB0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B03A-4E7A-A609-EDE67CC3AB02}"/>
                </c:ext>
              </c:extLst>
            </c:dLbl>
            <c:dLbl>
              <c:idx val="4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B03A-4E7A-A609-EDE67CC3AB0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'[Elevers drogvanor Värmland åk 9 gy åk 2 2023.xlsx]Trend_snusare'!$B$3:$F$3</c:f>
              <c:numCache>
                <c:formatCode>General</c:formatCode>
                <c:ptCount val="5"/>
                <c:pt idx="0">
                  <c:v>2015</c:v>
                </c:pt>
                <c:pt idx="1">
                  <c:v>2017</c:v>
                </c:pt>
                <c:pt idx="2">
                  <c:v>2019</c:v>
                </c:pt>
                <c:pt idx="3">
                  <c:v>2021</c:v>
                </c:pt>
                <c:pt idx="4">
                  <c:v>2023</c:v>
                </c:pt>
              </c:numCache>
            </c:numRef>
          </c:cat>
          <c:val>
            <c:numRef>
              <c:f>'[Elevers drogvanor Värmland åk 9 gy åk 2 2023.xlsx]Trend_snusare'!$B$7:$F$7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8</c:v>
                </c:pt>
                <c:pt idx="4" formatCode="0">
                  <c:v>13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B03A-4E7A-A609-EDE67CC3AB02}"/>
            </c:ext>
          </c:extLst>
        </c:ser>
        <c:dLbls>
          <c:dLblPos val="l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31241551"/>
        <c:axId val="389916207"/>
      </c:lineChart>
      <c:catAx>
        <c:axId val="3312415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389916207"/>
        <c:crosses val="autoZero"/>
        <c:auto val="1"/>
        <c:lblAlgn val="ctr"/>
        <c:lblOffset val="100"/>
        <c:noMultiLvlLbl val="0"/>
      </c:catAx>
      <c:valAx>
        <c:axId val="389916207"/>
        <c:scaling>
          <c:orientation val="minMax"/>
          <c:max val="4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/>
                  <a:t>Procent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sv-SE"/>
            </a:p>
          </c:tx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331241551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'[Elevers drogvanor Värmland åk 9 gy åk 2 2023.xlsx]Trend_snusare'!$A$14</c:f>
              <c:strCache>
                <c:ptCount val="1"/>
                <c:pt idx="0">
                  <c:v>Killar, Värmland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997-41D2-AA21-ADCE280E9B3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997-41D2-AA21-ADCE280E9B3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997-41D2-AA21-ADCE280E9B3F}"/>
                </c:ext>
              </c:extLst>
            </c:dLbl>
            <c:dLbl>
              <c:idx val="4"/>
              <c:layout>
                <c:manualLayout>
                  <c:x val="-1.7638888888890183E-3"/>
                  <c:y val="-3.1358024691358094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997-41D2-AA21-ADCE280E9B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'[Elevers drogvanor Värmland åk 9 gy åk 2 2023.xlsx]Trend_snusare'!$B$13:$F$13</c:f>
              <c:numCache>
                <c:formatCode>General</c:formatCode>
                <c:ptCount val="5"/>
                <c:pt idx="0">
                  <c:v>2015</c:v>
                </c:pt>
                <c:pt idx="1">
                  <c:v>2017</c:v>
                </c:pt>
                <c:pt idx="2">
                  <c:v>2019</c:v>
                </c:pt>
                <c:pt idx="3">
                  <c:v>2021</c:v>
                </c:pt>
                <c:pt idx="4">
                  <c:v>2023</c:v>
                </c:pt>
              </c:numCache>
            </c:numRef>
          </c:cat>
          <c:val>
            <c:numRef>
              <c:f>'[Elevers drogvanor Värmland åk 9 gy åk 2 2023.xlsx]Trend_snusare'!$B$14:$F$14</c:f>
              <c:numCache>
                <c:formatCode>General</c:formatCode>
                <c:ptCount val="5"/>
                <c:pt idx="0" formatCode="0">
                  <c:v>24.7</c:v>
                </c:pt>
                <c:pt idx="1">
                  <c:v>19</c:v>
                </c:pt>
                <c:pt idx="2">
                  <c:v>33</c:v>
                </c:pt>
                <c:pt idx="3">
                  <c:v>33</c:v>
                </c:pt>
                <c:pt idx="4" formatCode="0">
                  <c:v>31.6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3997-41D2-AA21-ADCE280E9B3F}"/>
            </c:ext>
          </c:extLst>
        </c:ser>
        <c:ser>
          <c:idx val="1"/>
          <c:order val="1"/>
          <c:tx>
            <c:strRef>
              <c:f>'[Elevers drogvanor Värmland åk 9 gy åk 2 2023.xlsx]Trend_snusare'!$A$15</c:f>
              <c:strCache>
                <c:ptCount val="1"/>
                <c:pt idx="0">
                  <c:v>Tjejer, Värmland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997-41D2-AA21-ADCE280E9B3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3997-41D2-AA21-ADCE280E9B3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997-41D2-AA21-ADCE280E9B3F}"/>
                </c:ext>
              </c:extLst>
            </c:dLbl>
            <c:dLbl>
              <c:idx val="4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3997-41D2-AA21-ADCE280E9B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'[Elevers drogvanor Värmland åk 9 gy åk 2 2023.xlsx]Trend_snusare'!$B$13:$F$13</c:f>
              <c:numCache>
                <c:formatCode>General</c:formatCode>
                <c:ptCount val="5"/>
                <c:pt idx="0">
                  <c:v>2015</c:v>
                </c:pt>
                <c:pt idx="1">
                  <c:v>2017</c:v>
                </c:pt>
                <c:pt idx="2">
                  <c:v>2019</c:v>
                </c:pt>
                <c:pt idx="3">
                  <c:v>2021</c:v>
                </c:pt>
                <c:pt idx="4">
                  <c:v>2023</c:v>
                </c:pt>
              </c:numCache>
            </c:numRef>
          </c:cat>
          <c:val>
            <c:numRef>
              <c:f>'[Elevers drogvanor Värmland åk 9 gy åk 2 2023.xlsx]Trend_snusare'!$B$15:$F$15</c:f>
              <c:numCache>
                <c:formatCode>General</c:formatCode>
                <c:ptCount val="5"/>
                <c:pt idx="0" formatCode="0">
                  <c:v>6.5</c:v>
                </c:pt>
                <c:pt idx="1">
                  <c:v>7</c:v>
                </c:pt>
                <c:pt idx="2">
                  <c:v>22</c:v>
                </c:pt>
                <c:pt idx="3">
                  <c:v>23</c:v>
                </c:pt>
                <c:pt idx="4" formatCode="0">
                  <c:v>24.3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3997-41D2-AA21-ADCE280E9B3F}"/>
            </c:ext>
          </c:extLst>
        </c:ser>
        <c:ser>
          <c:idx val="2"/>
          <c:order val="2"/>
          <c:tx>
            <c:strRef>
              <c:f>'[Elevers drogvanor Värmland åk 9 gy åk 2 2023.xlsx]Trend_snusare'!$A$16</c:f>
              <c:strCache>
                <c:ptCount val="1"/>
                <c:pt idx="0">
                  <c:v>Killar, riket</c:v>
                </c:pt>
              </c:strCache>
            </c:strRef>
          </c:tx>
          <c:spPr>
            <a:ln w="28575" cap="rnd">
              <a:solidFill>
                <a:schemeClr val="accent1">
                  <a:lumMod val="40000"/>
                  <a:lumOff val="60000"/>
                </a:schemeClr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40000"/>
                  <a:lumOff val="60000"/>
                </a:schemeClr>
              </a:solidFill>
              <a:ln w="9525">
                <a:solidFill>
                  <a:schemeClr val="accent1">
                    <a:lumMod val="40000"/>
                    <a:lumOff val="60000"/>
                  </a:schemeClr>
                </a:solidFill>
              </a:ln>
              <a:effectLst/>
            </c:spPr>
          </c:marker>
          <c:dLbls>
            <c:dLbl>
              <c:idx val="0"/>
              <c:layout>
                <c:manualLayout>
                  <c:x val="-5.3861111111111144E-2"/>
                  <c:y val="3.027777777777770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3997-41D2-AA21-ADCE280E9B3F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3997-41D2-AA21-ADCE280E9B3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3997-41D2-AA21-ADCE280E9B3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3997-41D2-AA21-ADCE280E9B3F}"/>
                </c:ext>
              </c:extLst>
            </c:dLbl>
            <c:dLbl>
              <c:idx val="4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3997-41D2-AA21-ADCE280E9B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'[Elevers drogvanor Värmland åk 9 gy åk 2 2023.xlsx]Trend_snusare'!$B$13:$F$13</c:f>
              <c:numCache>
                <c:formatCode>General</c:formatCode>
                <c:ptCount val="5"/>
                <c:pt idx="0">
                  <c:v>2015</c:v>
                </c:pt>
                <c:pt idx="1">
                  <c:v>2017</c:v>
                </c:pt>
                <c:pt idx="2">
                  <c:v>2019</c:v>
                </c:pt>
                <c:pt idx="3">
                  <c:v>2021</c:v>
                </c:pt>
                <c:pt idx="4">
                  <c:v>2023</c:v>
                </c:pt>
              </c:numCache>
            </c:numRef>
          </c:cat>
          <c:val>
            <c:numRef>
              <c:f>'[Elevers drogvanor Värmland åk 9 gy åk 2 2023.xlsx]Trend_snusare'!$B$16:$F$16</c:f>
              <c:numCache>
                <c:formatCode>General</c:formatCode>
                <c:ptCount val="5"/>
                <c:pt idx="0" formatCode="0">
                  <c:v>23</c:v>
                </c:pt>
                <c:pt idx="1">
                  <c:v>22</c:v>
                </c:pt>
                <c:pt idx="2">
                  <c:v>22</c:v>
                </c:pt>
                <c:pt idx="3">
                  <c:v>28</c:v>
                </c:pt>
                <c:pt idx="4" formatCode="0">
                  <c:v>30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F-3997-41D2-AA21-ADCE280E9B3F}"/>
            </c:ext>
          </c:extLst>
        </c:ser>
        <c:ser>
          <c:idx val="3"/>
          <c:order val="3"/>
          <c:tx>
            <c:strRef>
              <c:f>'[Elevers drogvanor Värmland åk 9 gy åk 2 2023.xlsx]Trend_snusare'!$A$17</c:f>
              <c:strCache>
                <c:ptCount val="1"/>
                <c:pt idx="0">
                  <c:v>Tjejer, riket</c:v>
                </c:pt>
              </c:strCache>
            </c:strRef>
          </c:tx>
          <c:spPr>
            <a:ln w="28575" cap="rnd">
              <a:solidFill>
                <a:schemeClr val="accent2">
                  <a:lumMod val="40000"/>
                  <a:lumOff val="60000"/>
                </a:schemeClr>
              </a:solidFill>
              <a:prstDash val="sysDash"/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40000"/>
                  <a:lumOff val="60000"/>
                </a:schemeClr>
              </a:solidFill>
              <a:ln w="9525">
                <a:solidFill>
                  <a:schemeClr val="accent2">
                    <a:lumMod val="40000"/>
                    <a:lumOff val="60000"/>
                  </a:schemeClr>
                </a:solidFill>
              </a:ln>
              <a:effectLst/>
            </c:spPr>
          </c:marker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3997-41D2-AA21-ADCE280E9B3F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3997-41D2-AA21-ADCE280E9B3F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3997-41D2-AA21-ADCE280E9B3F}"/>
                </c:ext>
              </c:extLst>
            </c:dLbl>
            <c:dLbl>
              <c:idx val="4"/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3997-41D2-AA21-ADCE280E9B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sv-SE"/>
              </a:p>
            </c:txPr>
            <c:dLblPos val="l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'[Elevers drogvanor Värmland åk 9 gy åk 2 2023.xlsx]Trend_snusare'!$B$13:$F$13</c:f>
              <c:numCache>
                <c:formatCode>General</c:formatCode>
                <c:ptCount val="5"/>
                <c:pt idx="0">
                  <c:v>2015</c:v>
                </c:pt>
                <c:pt idx="1">
                  <c:v>2017</c:v>
                </c:pt>
                <c:pt idx="2">
                  <c:v>2019</c:v>
                </c:pt>
                <c:pt idx="3">
                  <c:v>2021</c:v>
                </c:pt>
                <c:pt idx="4">
                  <c:v>2023</c:v>
                </c:pt>
              </c:numCache>
            </c:numRef>
          </c:cat>
          <c:val>
            <c:numRef>
              <c:f>'[Elevers drogvanor Värmland åk 9 gy åk 2 2023.xlsx]Trend_snusare'!$B$17:$F$17</c:f>
              <c:numCache>
                <c:formatCode>General</c:formatCode>
                <c:ptCount val="5"/>
                <c:pt idx="0" formatCode="0">
                  <c:v>4</c:v>
                </c:pt>
                <c:pt idx="1">
                  <c:v>6</c:v>
                </c:pt>
                <c:pt idx="2">
                  <c:v>10</c:v>
                </c:pt>
                <c:pt idx="3">
                  <c:v>17</c:v>
                </c:pt>
                <c:pt idx="4" formatCode="0">
                  <c:v>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14-3997-41D2-AA21-ADCE280E9B3F}"/>
            </c:ext>
          </c:extLst>
        </c:ser>
        <c:dLbls>
          <c:dLblPos val="l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342527007"/>
        <c:axId val="333527055"/>
      </c:lineChart>
      <c:catAx>
        <c:axId val="3425270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sv-SE"/>
          </a:p>
        </c:txPr>
        <c:crossAx val="333527055"/>
        <c:crosses val="autoZero"/>
        <c:auto val="1"/>
        <c:lblAlgn val="ctr"/>
        <c:lblOffset val="100"/>
        <c:noMultiLvlLbl val="0"/>
      </c:catAx>
      <c:valAx>
        <c:axId val="333527055"/>
        <c:scaling>
          <c:orientation val="minMax"/>
          <c:max val="40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crossAx val="342527007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sv-S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sv-SE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91934B-0F53-6149-9535-D612848862D4}" type="datetimeFigureOut">
              <a:rPr lang="sv-SE" smtClean="0"/>
              <a:t>2024-03-11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FC352-71A1-AF49-99F7-6227888849C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68295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DFC352-71A1-AF49-99F7-6227888849C9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34273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De båda årskurserna är sammanslagna då det är små skillnader i riskbedömning av hälsorisk kopplat till olika alkohol, narkotika och tobak mellan elever i årskurs 9 och gymnasiet år 2.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DFC352-71A1-AF49-99F7-6227888849C9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91725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De båda årskurserna är sammanslagna då det är små skillnader i riskbedömning av hälsorisk kopplat till olika alkohol, narkotika och tobak mellan elever i årskurs 9 och gymnasiet år 2. 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DFC352-71A1-AF49-99F7-6227888849C9}" type="slidenum">
              <a:rPr lang="sv-SE" smtClean="0"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585093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De båda årskurserna är sammanslagna då det är små skillnader i riskbedömning av hälsorisk kopplat till olika alkohol, narkotika och tobak mellan elever i årskurs 9 och gymnasiet år 2.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Den största skillnaden ses bland killar i åk 9 och killar i gymnasiet avseende stor hälsorisk vid regelbunden användning av cannabis (62% i åk 9 och 53% i gymnasiet).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DFC352-71A1-AF49-99F7-6227888849C9}" type="slidenum">
              <a:rPr lang="sv-SE" smtClean="0"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43954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DFC352-71A1-AF49-99F7-6227888849C9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889021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DFC352-71A1-AF49-99F7-6227888849C9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686125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Rökare= Elever som svarat att de under de senaste 12 månaderna; Ja, röker varje dag, Ja, röker nästan varje dag, Ja, men röker bara ibland.</a:t>
            </a:r>
            <a:r>
              <a:rPr lang="sv-SE" sz="12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DFC352-71A1-AF49-99F7-6227888849C9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971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0" i="0" dirty="0">
                <a:solidFill>
                  <a:srgbClr val="000000"/>
                </a:solidFill>
                <a:effectLst/>
                <a:latin typeface="WordVisi_MSFontService"/>
              </a:rPr>
              <a:t>Frågan är formulerad: Om du gjort något av följande saker, hur gammal var du första gången som du rökte </a:t>
            </a:r>
            <a:r>
              <a:rPr lang="sv-SE" b="0" i="0">
                <a:solidFill>
                  <a:srgbClr val="000000"/>
                </a:solidFill>
                <a:effectLst/>
                <a:latin typeface="WordVisi_MSFontService"/>
              </a:rPr>
              <a:t>en cigarett? </a:t>
            </a:r>
            <a:endParaRPr lang="sv-SE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DFC352-71A1-AF49-99F7-6227888849C9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75420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dirty="0"/>
              <a:t>Snusare= Elever som svarat att de under de senaste 12 månaderna; Ja, snusar varje dag, Ja, snusar nästan varje dag, Ja, men snusar bara ibland.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sz="1200" dirty="0"/>
              <a:t>Frågan: Snusar du fortfarande ställs till elever som svarat att de snusat under de senaste 12 månaderna.</a:t>
            </a: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DFC352-71A1-AF49-99F7-6227888849C9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98396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v-SE" b="0" i="0" dirty="0">
                <a:solidFill>
                  <a:srgbClr val="000000"/>
                </a:solidFill>
                <a:effectLst/>
                <a:latin typeface="WordVisi_MSFontService"/>
              </a:rPr>
              <a:t>Frågan är formulerad: Om du gjort något av följande saker, hur gammal var du första gången som du snusade? </a:t>
            </a:r>
            <a:endParaRPr lang="sv-SE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DFC352-71A1-AF49-99F7-6227888849C9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411167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DFC352-71A1-AF49-99F7-6227888849C9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698145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DFC352-71A1-AF49-99F7-6227888849C9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8871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C858E219-4E6D-4932-AA5D-6A3481107E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8708"/>
          <a:stretch/>
        </p:blipFill>
        <p:spPr>
          <a:xfrm>
            <a:off x="-1" y="0"/>
            <a:ext cx="4121077" cy="342899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3628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sv-SE"/>
              <a:t>Rubrik på en eller </a:t>
            </a:r>
            <a:br>
              <a:rPr lang="sv-SE"/>
            </a:br>
            <a:r>
              <a:rPr lang="sv-SE"/>
              <a:t>två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7CDCF15-ABC8-4682-83AF-D8634F151B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Underrubrik/Namn, Datum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2024-03-11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C45BB37F-78FC-4AA5-BA09-60B3473C5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4113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BF7BF05E-0759-41B0-A771-97D723EF6E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808603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l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8302B766-1A21-4681-B97B-01C97262C0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710450C-1CB8-48CB-BBC9-7DC124B22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2024-03-11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466EFA4-20AE-4AD4-B435-6B0C7A76D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7F53102-507D-4A65-80DF-48F934CE2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1505DD5-2D9F-4AA5-8E4B-961FE767E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713" y="2898400"/>
            <a:ext cx="3422574" cy="99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6575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5" y="3600748"/>
            <a:ext cx="10221481" cy="1790699"/>
          </a:xfrm>
        </p:spPr>
        <p:txBody>
          <a:bodyPr anchor="t"/>
          <a:lstStyle>
            <a:lvl1pPr algn="l">
              <a:defRPr sz="5333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5" y="2084851"/>
            <a:ext cx="10221481" cy="1500188"/>
          </a:xfrm>
        </p:spPr>
        <p:txBody>
          <a:bodyPr anchor="b"/>
          <a:lstStyle>
            <a:lvl1pPr marL="0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1pPr>
            <a:lvl2pPr marL="60958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70" indent="0">
              <a:buNone/>
              <a:defRPr sz="2133">
                <a:solidFill>
                  <a:schemeClr val="tx1">
                    <a:tint val="75000"/>
                  </a:schemeClr>
                </a:solidFill>
              </a:defRPr>
            </a:lvl3pPr>
            <a:lvl4pPr marL="182875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4pPr>
            <a:lvl5pPr marL="243833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5pPr>
            <a:lvl6pPr marL="3047924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6pPr>
            <a:lvl7pPr marL="3657509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7pPr>
            <a:lvl8pPr marL="4267093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8pPr>
            <a:lvl9pPr marL="4876678" indent="0">
              <a:buNone/>
              <a:defRPr sz="186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</p:spTree>
    <p:extLst>
      <p:ext uri="{BB962C8B-B14F-4D97-AF65-F5344CB8AC3E}">
        <p14:creationId xmlns:p14="http://schemas.microsoft.com/office/powerpoint/2010/main" val="16587765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tar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C858E219-4E6D-4932-AA5D-6A3481107E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1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8708"/>
          <a:stretch/>
        </p:blipFill>
        <p:spPr>
          <a:xfrm>
            <a:off x="-1" y="0"/>
            <a:ext cx="4121077" cy="3428998"/>
          </a:xfrm>
          <a:prstGeom prst="rect">
            <a:avLst/>
          </a:prstGeom>
        </p:spPr>
      </p:pic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3628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bg1"/>
                </a:solidFill>
              </a:defRPr>
            </a:lvl1pPr>
          </a:lstStyle>
          <a:p>
            <a:r>
              <a:rPr lang="sv-SE"/>
              <a:t>Rubrik på en eller </a:t>
            </a:r>
            <a:br>
              <a:rPr lang="sv-SE"/>
            </a:br>
            <a:r>
              <a:rPr lang="sv-SE"/>
              <a:t>två rader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47CDCF15-ABC8-4682-83AF-D8634F151B6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Underrubrik/Namn, Datum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2024-03-11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Bildobjekt 9">
            <a:extLst>
              <a:ext uri="{FF2B5EF4-FFF2-40B4-BE49-F238E27FC236}">
                <a16:creationId xmlns:a16="http://schemas.microsoft.com/office/drawing/2014/main" id="{C45BB37F-78FC-4AA5-BA09-60B3473C57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57066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4800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2"/>
                </a:solidFill>
              </a:defRPr>
            </a:lvl1pPr>
          </a:lstStyle>
          <a:p>
            <a:r>
              <a:rPr lang="sv-SE"/>
              <a:t>Kapitelrubrik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2024-03-11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Underrubrik 2">
            <a:extLst>
              <a:ext uri="{FF2B5EF4-FFF2-40B4-BE49-F238E27FC236}">
                <a16:creationId xmlns:a16="http://schemas.microsoft.com/office/drawing/2014/main" id="{4E603FF1-A2AA-4DFA-A81C-5651790701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654C601-3316-4300-8504-A56E141014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33" t="28855"/>
          <a:stretch/>
        </p:blipFill>
        <p:spPr>
          <a:xfrm>
            <a:off x="-1" y="0"/>
            <a:ext cx="4121077" cy="342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62896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16000" y="2433976"/>
            <a:ext cx="5760000" cy="131112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sv-SE"/>
              <a:t>Rubrik på en eller </a:t>
            </a:r>
            <a:br>
              <a:rPr lang="sv-SE"/>
            </a:br>
            <a:r>
              <a:rPr lang="sv-SE"/>
              <a:t>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2024-03-11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FF31AE7-D880-407A-9C88-13783A4EC04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968083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735114-FF72-44A1-A510-3F846FC92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6809" y="972000"/>
            <a:ext cx="720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/>
              <a:t>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38FA8A6-E8AD-49AE-8A02-8E0135A4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2024-03-11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128B042-CD46-459F-B15F-9CD51445A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212B9B4-3EFB-4D25-A6FF-2C335D0EA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2074D27-2532-4EB4-AA8D-F347C8462D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6809" y="2482850"/>
            <a:ext cx="7200000" cy="3240000"/>
          </a:xfrm>
        </p:spPr>
        <p:txBody>
          <a:bodyPr>
            <a:noAutofit/>
          </a:bodyPr>
          <a:lstStyle/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E3DB552-76B5-45DA-A7BF-518537E7553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5960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n rubrik och 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3496" y="972000"/>
            <a:ext cx="86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/>
              <a:t>Rubrik på en rad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92B27C-79B3-42A9-ADBC-D4CB29DF52F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7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2024-03-11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40086D-4C59-4640-B415-83D1F560F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C430EC2-426A-4AEF-9877-11E250564623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895690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vå under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82DF18E-7E8D-4A71-890C-3CFB232770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76809" y="1477692"/>
            <a:ext cx="4140001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Rubrik på en eller två rader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46B3D42-77C7-4FA8-AA30-92017FA612D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6809" y="1481733"/>
            <a:ext cx="4140000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Rubrik på en eller två rader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CDCC492-7BCC-4ED9-B2C6-C005B30C5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2024-03-11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2A9FDD7-8709-4118-8A52-E0DB7693F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AC5545E-7744-463D-8795-8ACFFF917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D01EF920-89B6-43FE-BC82-D3F3F4E246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6809" y="585044"/>
            <a:ext cx="8640000" cy="710252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/>
              <a:t>Rubrik på en rad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D4D9B012-53D8-4F15-8B22-2FDE176255A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7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C670D3A9-CE21-4ECA-B331-6CD15F9616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7F6ACE35-4E6C-49D8-A224-4BBC04C4696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31977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03175" y="972000"/>
            <a:ext cx="41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/>
              <a:t>Rubrik på en eller två rader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003175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2024-03-11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80E395B5-3017-4735-BEE7-B3DEC703BA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5750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</a:t>
            </a:r>
            <a:br>
              <a:rPr lang="sv-SE"/>
            </a:br>
            <a:r>
              <a:rPr lang="sv-SE"/>
              <a:t>lägga till en bild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0831E66-BE42-4C10-8590-C12E77B62EBA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184619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55644" y="2494800"/>
            <a:ext cx="5599074" cy="1311128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accent1"/>
                </a:solidFill>
              </a:defRPr>
            </a:lvl1pPr>
          </a:lstStyle>
          <a:p>
            <a:r>
              <a:rPr lang="sv-SE"/>
              <a:t>Kapitelrubrik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2024-03-11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11" name="Underrubrik 2">
            <a:extLst>
              <a:ext uri="{FF2B5EF4-FFF2-40B4-BE49-F238E27FC236}">
                <a16:creationId xmlns:a16="http://schemas.microsoft.com/office/drawing/2014/main" id="{4E603FF1-A2AA-4DFA-A81C-5651790701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55645" y="3804757"/>
            <a:ext cx="5599074" cy="645902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 b="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Underrubrik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4654C601-3316-4300-8504-A56E1410142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9" t="28708"/>
          <a:stretch/>
        </p:blipFill>
        <p:spPr>
          <a:xfrm>
            <a:off x="0" y="0"/>
            <a:ext cx="4121077" cy="3428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7913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6437C3FB-B590-43F3-8686-17D11169DEC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11846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</a:t>
            </a:r>
            <a:br>
              <a:rPr lang="sv-SE"/>
            </a:br>
            <a:r>
              <a:rPr lang="sv-SE"/>
              <a:t>lägga till en bild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0C0FFDE-20E1-4E05-AD5B-876993A1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2024-03-11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C658C64-0CC7-478A-AC17-30210252F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BD27019-FF78-4832-9008-F432E9C3B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18C7873-AD9A-4598-BEE2-3ED782562B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8465" y="617055"/>
            <a:ext cx="5495070" cy="1325563"/>
          </a:xfrm>
        </p:spPr>
        <p:txBody>
          <a:bodyPr anchor="b" anchorCtr="0">
            <a:noAutofit/>
          </a:bodyPr>
          <a:lstStyle>
            <a:lvl1pPr>
              <a:defRPr sz="2800"/>
            </a:lvl1pPr>
          </a:lstStyle>
          <a:p>
            <a:r>
              <a:rPr lang="sv-SE"/>
              <a:t>Rubrik i svart/vit/blå placeras fritt på bilden där den passar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BBAB7C4-34CF-4F5D-8C3D-27B38F9E8CF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02981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örre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7055415-C399-4877-B646-A2D63B23A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6AD9C4-35A3-4D7A-9B19-F30406AB6CAC}" type="datetimeFigureOut">
              <a:rPr lang="sv-SE" smtClean="0"/>
              <a:t>2024-03-11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F62413D-730B-4EBD-B9C6-E6B147E9D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3D275AC-7ABB-49A4-BADA-267D495A8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241C9948-CE84-42C5-B2F5-861912055175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1800000" y="1134737"/>
            <a:ext cx="8640000" cy="4589261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sv-SE"/>
              <a:t>Innehåll med grafik som t ex tabell eller diagram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BC50C73-2857-465E-A01E-727A200B1112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279550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BF7BF05E-0759-41B0-A771-97D723EF6EC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5699609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vsl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>
            <a:extLst>
              <a:ext uri="{FF2B5EF4-FFF2-40B4-BE49-F238E27FC236}">
                <a16:creationId xmlns:a16="http://schemas.microsoft.com/office/drawing/2014/main" id="{8302B766-1A21-4681-B97B-01C97262C00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B710450C-1CB8-48CB-BBC9-7DC124B22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2024-03-11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E466EFA4-20AE-4AD4-B435-6B0C7A76D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7F53102-507D-4A65-80DF-48F934CE29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1505DD5-2D9F-4AA5-8E4B-961FE767EB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4713" y="2898400"/>
            <a:ext cx="3422574" cy="990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65452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å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2024-03-11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3622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ila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2024-03-11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1478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ön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2024-03-11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75026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ul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tx1"/>
                </a:solidFill>
              </a:defRPr>
            </a:lvl1pPr>
          </a:lstStyle>
          <a:p>
            <a:r>
              <a:rPr lang="sv-SE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EB2360C-C35F-5040-8F82-49517619CE55}" type="datetime1">
              <a:rPr lang="sv-SE" smtClean="0"/>
              <a:pPr/>
              <a:t>2024-03-11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270054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jus blå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2024-03-11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8152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öd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2024-03-11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7059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16000" y="2433976"/>
            <a:ext cx="5760000" cy="131112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4400" b="1">
                <a:solidFill>
                  <a:schemeClr val="tx1"/>
                </a:solidFill>
              </a:defRPr>
            </a:lvl1pPr>
          </a:lstStyle>
          <a:p>
            <a:r>
              <a:rPr lang="sv-SE"/>
              <a:t>Rubrik på en eller </a:t>
            </a:r>
            <a:br>
              <a:rPr lang="sv-SE"/>
            </a:br>
            <a:r>
              <a:rPr lang="sv-SE"/>
              <a:t>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2024-03-11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FFF31AE7-D880-407A-9C88-13783A4EC04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717048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Grå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ktangel 2">
            <a:extLst>
              <a:ext uri="{FF2B5EF4-FFF2-40B4-BE49-F238E27FC236}">
                <a16:creationId xmlns:a16="http://schemas.microsoft.com/office/drawing/2014/main" id="{45E64001-8B8D-4A08-870E-B2A5C68E210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>
            <a:extLst>
              <a:ext uri="{FF2B5EF4-FFF2-40B4-BE49-F238E27FC236}">
                <a16:creationId xmlns:a16="http://schemas.microsoft.com/office/drawing/2014/main" id="{7B7BA672-CB4E-4C09-A9A5-C5188FAC780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856000" y="1963490"/>
            <a:ext cx="6480000" cy="2123658"/>
          </a:xfr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6600" b="1">
                <a:solidFill>
                  <a:schemeClr val="bg1"/>
                </a:solidFill>
              </a:defRPr>
            </a:lvl1pPr>
          </a:lstStyle>
          <a:p>
            <a:r>
              <a:rPr lang="sv-SE"/>
              <a:t>Stor rubrik på en eller två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96C12B1-FAC5-408C-938E-5A34ADECC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EB2360C-C35F-5040-8F82-49517619CE55}" type="datetime1">
              <a:rPr lang="sv-SE" smtClean="0"/>
              <a:t>2024-03-11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2AF2A56-066C-474D-9C57-F10EE75EA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B080D49-24A8-48AD-B084-47F2DB775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  <p:pic>
        <p:nvPicPr>
          <p:cNvPr id="8" name="Bildobjekt 7">
            <a:extLst>
              <a:ext uri="{FF2B5EF4-FFF2-40B4-BE49-F238E27FC236}">
                <a16:creationId xmlns:a16="http://schemas.microsoft.com/office/drawing/2014/main" id="{0E5F354F-E26A-4C4E-A496-1F6686E33E3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8872" y="6056300"/>
            <a:ext cx="1667528" cy="48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64782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A735114-FF72-44A1-A510-3F846FC92C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6809" y="972000"/>
            <a:ext cx="720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/>
              <a:t>Rubrik på en eller två rader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38FA8A6-E8AD-49AE-8A02-8E0135A4D3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2024-03-11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128B042-CD46-459F-B15F-9CD51445A1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212B9B4-3EFB-4D25-A6FF-2C335D0EA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F2074D27-2532-4EB4-AA8D-F347C8462D8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96809" y="2482850"/>
            <a:ext cx="7200000" cy="3240000"/>
          </a:xfrm>
        </p:spPr>
        <p:txBody>
          <a:bodyPr>
            <a:noAutofit/>
          </a:bodyPr>
          <a:lstStyle/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EE3DB552-76B5-45DA-A7BF-518537E7553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39770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n rubrik och 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3496" y="972000"/>
            <a:ext cx="86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/>
              <a:t>Rubrik på en rad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392B27C-79B3-42A9-ADBC-D4CB29DF52F9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17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3496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2024-03-11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1640086D-4C59-4640-B415-83D1F560F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C430EC2-426A-4AEF-9877-11E250564623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5571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 rubrik och två underrubri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82DF18E-7E8D-4A71-890C-3CFB232770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776809" y="1477692"/>
            <a:ext cx="4140001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Rubrik på en eller två rader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46B3D42-77C7-4FA8-AA30-92017FA612D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6809" y="1481733"/>
            <a:ext cx="4140000" cy="823912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Rubrik på en eller två rader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CDCC492-7BCC-4ED9-B2C6-C005B30C5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2024-03-11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A2A9FDD7-8709-4118-8A52-E0DB7693F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9AC5545E-7744-463D-8795-8ACFFF917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10" name="Rubrik 1">
            <a:extLst>
              <a:ext uri="{FF2B5EF4-FFF2-40B4-BE49-F238E27FC236}">
                <a16:creationId xmlns:a16="http://schemas.microsoft.com/office/drawing/2014/main" id="{D01EF920-89B6-43FE-BC82-D3F3F4E246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76809" y="585044"/>
            <a:ext cx="8640000" cy="710252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/>
              <a:t>Rubrik på en rad</a:t>
            </a:r>
          </a:p>
        </p:txBody>
      </p:sp>
      <p:sp>
        <p:nvSpPr>
          <p:cNvPr id="11" name="Platshållare för innehåll 2">
            <a:extLst>
              <a:ext uri="{FF2B5EF4-FFF2-40B4-BE49-F238E27FC236}">
                <a16:creationId xmlns:a16="http://schemas.microsoft.com/office/drawing/2014/main" id="{D4D9B012-53D8-4F15-8B22-2FDE176255A1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17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2" name="Platshållare för innehåll 3">
            <a:extLst>
              <a:ext uri="{FF2B5EF4-FFF2-40B4-BE49-F238E27FC236}">
                <a16:creationId xmlns:a16="http://schemas.microsoft.com/office/drawing/2014/main" id="{C670D3A9-CE21-4ECA-B331-6CD15F9616B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276809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14" name="Rektangel 13">
            <a:extLst>
              <a:ext uri="{FF2B5EF4-FFF2-40B4-BE49-F238E27FC236}">
                <a16:creationId xmlns:a16="http://schemas.microsoft.com/office/drawing/2014/main" id="{7F6ACE35-4E6C-49D8-A224-4BBC04C4696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23301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B5948AE-B8A7-4000-B08D-FD08594BF8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03175" y="972000"/>
            <a:ext cx="4140000" cy="1325563"/>
          </a:xfrm>
        </p:spPr>
        <p:txBody>
          <a:bodyPr anchor="b" anchorCtr="0">
            <a:noAutofit/>
          </a:bodyPr>
          <a:lstStyle>
            <a:lvl1pPr>
              <a:defRPr sz="3600"/>
            </a:lvl1pPr>
          </a:lstStyle>
          <a:p>
            <a:r>
              <a:rPr lang="sv-SE"/>
              <a:t>Rubrik på en eller två rader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91BFD846-89A8-413D-9B4E-79A0C286829D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7003175" y="2484000"/>
            <a:ext cx="4140000" cy="3240000"/>
          </a:xfrm>
        </p:spPr>
        <p:txBody>
          <a:bodyPr>
            <a:noAutofit/>
          </a:bodyPr>
          <a:lstStyle>
            <a:lvl1pPr>
              <a:spcBef>
                <a:spcPts val="600"/>
              </a:spcBef>
              <a:defRPr sz="2000"/>
            </a:lvl1pPr>
            <a:lvl2pPr>
              <a:spcBef>
                <a:spcPts val="600"/>
              </a:spcBef>
              <a:defRPr sz="1800"/>
            </a:lvl2pPr>
            <a:lvl3pPr>
              <a:spcBef>
                <a:spcPts val="600"/>
              </a:spcBef>
              <a:defRPr sz="1600"/>
            </a:lvl3pPr>
          </a:lstStyle>
          <a:p>
            <a:pPr lvl="0"/>
            <a:r>
              <a:rPr lang="sv-SE"/>
              <a:t>Lägg till innehåll eller skriv 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44278D66-6239-4120-87FD-AF687B658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2024-03-11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D1D86113-5BDD-4567-921A-D416519CF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10" name="Platshållare för bild 9">
            <a:extLst>
              <a:ext uri="{FF2B5EF4-FFF2-40B4-BE49-F238E27FC236}">
                <a16:creationId xmlns:a16="http://schemas.microsoft.com/office/drawing/2014/main" id="{80E395B5-3017-4735-BEE7-B3DEC703BAA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5750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</a:t>
            </a:r>
            <a:br>
              <a:rPr lang="sv-SE"/>
            </a:br>
            <a:r>
              <a:rPr lang="sv-SE"/>
              <a:t>lägga till en bild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50831E66-BE42-4C10-8590-C12E77B62EBA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6830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ld och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tshållare för bild 9">
            <a:extLst>
              <a:ext uri="{FF2B5EF4-FFF2-40B4-BE49-F238E27FC236}">
                <a16:creationId xmlns:a16="http://schemas.microsoft.com/office/drawing/2014/main" id="{6437C3FB-B590-43F3-8686-17D11169DEC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45601" y="0"/>
            <a:ext cx="11846400" cy="6858000"/>
          </a:xfrm>
        </p:spPr>
        <p:txBody>
          <a:bodyPr tIns="0" bIns="1800000" anchor="ctr" anchorCtr="0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sv-SE"/>
              <a:t>Klicka på ikonen för att </a:t>
            </a:r>
            <a:br>
              <a:rPr lang="sv-SE"/>
            </a:br>
            <a:r>
              <a:rPr lang="sv-SE"/>
              <a:t>lägga till en bild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70C0FFDE-20E1-4E05-AD5B-876993A14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2024-03-11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9C658C64-0CC7-478A-AC17-30210252F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FBD27019-FF78-4832-9008-F432E9C3B2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8" name="Rubrik 1">
            <a:extLst>
              <a:ext uri="{FF2B5EF4-FFF2-40B4-BE49-F238E27FC236}">
                <a16:creationId xmlns:a16="http://schemas.microsoft.com/office/drawing/2014/main" id="{118C7873-AD9A-4598-BEE2-3ED782562B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48465" y="617055"/>
            <a:ext cx="5495070" cy="1325563"/>
          </a:xfrm>
        </p:spPr>
        <p:txBody>
          <a:bodyPr anchor="b" anchorCtr="0">
            <a:noAutofit/>
          </a:bodyPr>
          <a:lstStyle>
            <a:lvl1pPr>
              <a:defRPr sz="2800"/>
            </a:lvl1pPr>
          </a:lstStyle>
          <a:p>
            <a:r>
              <a:rPr lang="sv-SE"/>
              <a:t>Rubrik i svart/vit/blå placeras fritt på bilden där den passar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7BBAB7C4-34CF-4F5D-8C3D-27B38F9E8CF0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9380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örre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17055415-C399-4877-B646-A2D63B23A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1A35B-5759-402D-A031-2298209AB0E2}" type="datetimeFigureOut">
              <a:rPr lang="sv-SE" smtClean="0"/>
              <a:t>2024-03-11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F62413D-730B-4EBD-B9C6-E6B147E9DB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A3D275AC-7ABB-49A4-BADA-267D495A8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  <p:sp>
        <p:nvSpPr>
          <p:cNvPr id="6" name="Platshållare för innehåll 2">
            <a:extLst>
              <a:ext uri="{FF2B5EF4-FFF2-40B4-BE49-F238E27FC236}">
                <a16:creationId xmlns:a16="http://schemas.microsoft.com/office/drawing/2014/main" id="{241C9948-CE84-42C5-B2F5-861912055175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1800000" y="1134737"/>
            <a:ext cx="8640000" cy="4589261"/>
          </a:xfrm>
        </p:spPr>
        <p:txBody>
          <a:bodyPr>
            <a:noAutofit/>
          </a:bodyPr>
          <a:lstStyle>
            <a:lvl1pPr marL="0" indent="0">
              <a:buNone/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sv-SE"/>
              <a:t>Innehåll med grafik som t ex tabell eller diagram</a:t>
            </a:r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7BC50C73-2857-465E-A01E-727A200B1112}"/>
              </a:ext>
            </a:extLst>
          </p:cNvPr>
          <p:cNvSpPr/>
          <p:nvPr/>
        </p:nvSpPr>
        <p:spPr>
          <a:xfrm>
            <a:off x="1" y="0"/>
            <a:ext cx="34559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374555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18CA09C7-587A-4657-81D5-AC0FD131658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24" y="6055200"/>
            <a:ext cx="1665480" cy="482611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234B26A-6B2B-4C95-8A12-DEAF372A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DDE046B-4018-48D7-8D73-CC8D08898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471CCF-095F-468D-ADFF-411F91FB9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838" y="6384966"/>
            <a:ext cx="1021520" cy="15284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6661A35B-5759-402D-A031-2298209AB0E2}" type="datetimeFigureOut">
              <a:rPr lang="sv-SE" smtClean="0"/>
              <a:t>2024-03-11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2D835D-2058-46B0-B2A7-6BEB4597C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358" y="6383923"/>
            <a:ext cx="3751641" cy="1549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D76D85-745A-4E90-8EF1-A95FE2D46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47999" y="6383923"/>
            <a:ext cx="1296002" cy="1538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C95FCE1-8E5F-4560-B29E-7FB78EB7A83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13107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92" r:id="rId12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SzPct val="70000"/>
        <a:buFont typeface="Courier New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18CA09C7-587A-4657-81D5-AC0FD131658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24" y="6055200"/>
            <a:ext cx="1665480" cy="482611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234B26A-6B2B-4C95-8A12-DEAF372A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DDE046B-4018-48D7-8D73-CC8D08898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471CCF-095F-468D-ADFF-411F91FB9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838" y="6384966"/>
            <a:ext cx="1021520" cy="15284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7B6AD9C4-35A3-4D7A-9B19-F30406AB6CAC}" type="datetimeFigureOut">
              <a:rPr lang="sv-SE" smtClean="0"/>
              <a:t>2024-03-11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2D835D-2058-46B0-B2A7-6BEB4597C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358" y="6383923"/>
            <a:ext cx="3751641" cy="1549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D76D85-745A-4E90-8EF1-A95FE2D46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47999" y="6383923"/>
            <a:ext cx="1296002" cy="1538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1943B2B7-BEA8-4334-A326-592BBB640B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5071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SzPct val="70000"/>
        <a:buFont typeface="Courier New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18CA09C7-587A-4657-81D5-AC0FD131658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1824" y="6055200"/>
            <a:ext cx="1665480" cy="482611"/>
          </a:xfrm>
          <a:prstGeom prst="rect">
            <a:avLst/>
          </a:prstGeom>
        </p:spPr>
      </p:pic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0234B26A-6B2B-4C95-8A12-DEAF372ABE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4DDE046B-4018-48D7-8D73-CC8D08898B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90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Skriv text här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6471CCF-095F-468D-ADFF-411F91FB9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74838" y="6384966"/>
            <a:ext cx="1021520" cy="152845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fld id="{517961DE-70CA-1949-9072-9D2A38C11419}" type="datetime1">
              <a:rPr lang="sv-SE" smtClean="0"/>
              <a:t>2024-03-11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0D2D835D-2058-46B0-B2A7-6BEB4597C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96358" y="6383923"/>
            <a:ext cx="3751641" cy="154931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2D76D85-745A-4E90-8EF1-A95FE2D467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5447999" y="6383923"/>
            <a:ext cx="1296002" cy="15388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3FB9FB-F0A8-4F05-A3B7-7EDA3F6823CA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5856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000" indent="-252000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04000" indent="-252000" algn="l" defTabSz="914400" rtl="0" eaLnBrk="1" latinLnBrk="0" hangingPunct="1">
        <a:lnSpc>
          <a:spcPct val="100000"/>
        </a:lnSpc>
        <a:spcBef>
          <a:spcPts val="800"/>
        </a:spcBef>
        <a:buSzPct val="70000"/>
        <a:buFont typeface="Courier New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756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8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260000" indent="-2520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0.xml"/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0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4.xml"/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8A990C8-E9E9-46DD-967B-9AF0727641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55643" y="2493628"/>
            <a:ext cx="6571683" cy="1311128"/>
          </a:xfrm>
        </p:spPr>
        <p:txBody>
          <a:bodyPr/>
          <a:lstStyle/>
          <a:p>
            <a:r>
              <a:rPr lang="sv-SE" dirty="0"/>
              <a:t>Elevers drogvanor i Värmland år 2013 - 2023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A31603C9-3ECE-7F49-8E23-221F70D97A6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Årskurs 9 och gymnasiet år 2</a:t>
            </a:r>
            <a:endParaRPr lang="sv-SE" dirty="0"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027258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A82D1203-9964-1DEF-01F2-8D111F4D66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Årskurs 9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84E2836-B5CD-E694-95CC-2C54BD338A5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sv-SE" dirty="0"/>
              <a:t>Gymnasiet år 2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B231AE8B-7D04-F19D-72E6-A5E914B7E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Andel elever som rökt vattenpipa senaste 12 månaderna Värmland och riket år 2013 – 2023</a:t>
            </a:r>
          </a:p>
        </p:txBody>
      </p:sp>
      <p:graphicFrame>
        <p:nvGraphicFramePr>
          <p:cNvPr id="9" name="Platshållare för innehåll 8">
            <a:extLst>
              <a:ext uri="{FF2B5EF4-FFF2-40B4-BE49-F238E27FC236}">
                <a16:creationId xmlns:a16="http://schemas.microsoft.com/office/drawing/2014/main" id="{481EC5AE-0A73-38BA-3079-63434C5D2387}"/>
              </a:ext>
            </a:extLst>
          </p:cNvPr>
          <p:cNvGraphicFramePr>
            <a:graphicFrameLocks noGrp="1"/>
          </p:cNvGraphicFramePr>
          <p:nvPr>
            <p:ph sz="half" idx="13"/>
            <p:extLst>
              <p:ext uri="{D42A27DB-BD31-4B8C-83A1-F6EECF244321}">
                <p14:modId xmlns:p14="http://schemas.microsoft.com/office/powerpoint/2010/main" val="2515835274"/>
              </p:ext>
            </p:extLst>
          </p:nvPr>
        </p:nvGraphicFramePr>
        <p:xfrm>
          <a:off x="1776413" y="2484438"/>
          <a:ext cx="4140200" cy="3240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Platshållare för innehåll 9">
            <a:extLst>
              <a:ext uri="{FF2B5EF4-FFF2-40B4-BE49-F238E27FC236}">
                <a16:creationId xmlns:a16="http://schemas.microsoft.com/office/drawing/2014/main" id="{53C57088-83B2-159D-AC58-E0E612E897B1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276975" y="2484438"/>
          <a:ext cx="4140200" cy="32400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91041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79CD8B75-E569-706C-0A2F-63D3DEDB40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6809" y="1477692"/>
            <a:ext cx="4140001" cy="422129"/>
          </a:xfrm>
        </p:spPr>
        <p:txBody>
          <a:bodyPr/>
          <a:lstStyle/>
          <a:p>
            <a:r>
              <a:rPr lang="sv-SE" dirty="0"/>
              <a:t>Årskurs 9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5E9AEAEC-BDE2-48D0-A317-FA89817F1B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6809" y="1481733"/>
            <a:ext cx="4140000" cy="418088"/>
          </a:xfrm>
        </p:spPr>
        <p:txBody>
          <a:bodyPr/>
          <a:lstStyle/>
          <a:p>
            <a:r>
              <a:rPr lang="sv-SE" dirty="0"/>
              <a:t>Gymnasiet år 2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8E32E3F3-C9E7-F85B-6D5C-620760D938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808" y="585044"/>
            <a:ext cx="8785025" cy="710252"/>
          </a:xfrm>
        </p:spPr>
        <p:txBody>
          <a:bodyPr/>
          <a:lstStyle/>
          <a:p>
            <a:r>
              <a:rPr lang="sv-SE" sz="2400" dirty="0"/>
              <a:t>Andel elever som snusar, Värmland och riket år 2015 - 2023</a:t>
            </a:r>
          </a:p>
        </p:txBody>
      </p:sp>
      <p:graphicFrame>
        <p:nvGraphicFramePr>
          <p:cNvPr id="7" name="Platshållare för innehåll 6">
            <a:extLst>
              <a:ext uri="{FF2B5EF4-FFF2-40B4-BE49-F238E27FC236}">
                <a16:creationId xmlns:a16="http://schemas.microsoft.com/office/drawing/2014/main" id="{2C7F321F-6C2D-D4A3-531D-8FB6D15E5401}"/>
              </a:ext>
            </a:extLst>
          </p:cNvPr>
          <p:cNvGraphicFramePr>
            <a:graphicFrameLocks noGrp="1"/>
          </p:cNvGraphicFramePr>
          <p:nvPr>
            <p:ph sz="half" idx="13"/>
            <p:extLst>
              <p:ext uri="{D42A27DB-BD31-4B8C-83A1-F6EECF244321}">
                <p14:modId xmlns:p14="http://schemas.microsoft.com/office/powerpoint/2010/main" val="1466747213"/>
              </p:ext>
            </p:extLst>
          </p:nvPr>
        </p:nvGraphicFramePr>
        <p:xfrm>
          <a:off x="1562470" y="2082218"/>
          <a:ext cx="4429957" cy="3642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Platshållare för innehåll 7">
            <a:extLst>
              <a:ext uri="{FF2B5EF4-FFF2-40B4-BE49-F238E27FC236}">
                <a16:creationId xmlns:a16="http://schemas.microsoft.com/office/drawing/2014/main" id="{88DDD504-9CBD-2916-8FDD-3734873A271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99766699"/>
              </p:ext>
            </p:extLst>
          </p:nvPr>
        </p:nvGraphicFramePr>
        <p:xfrm>
          <a:off x="6276975" y="2082218"/>
          <a:ext cx="4140200" cy="36423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6494232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AC9C639-D8FF-DCAA-B0CA-39D2129EC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Andel elever i årskurs 9 som snusat vid 13 års ålder Värmland och riket år 2013 - 2023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2B6ACFB-9454-EE94-B498-1652CA46EB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A1182A6C-6243-FE10-6F85-4FEC2FD07216}"/>
              </a:ext>
            </a:extLst>
          </p:cNvPr>
          <p:cNvGraphicFramePr>
            <a:graphicFrameLocks/>
          </p:cNvGraphicFramePr>
          <p:nvPr/>
        </p:nvGraphicFramePr>
        <p:xfrm>
          <a:off x="2495191" y="2482849"/>
          <a:ext cx="72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41798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B8E48D10-13FD-4292-8A8B-367080EC1332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sv-SE" cap="none"/>
              <a:t>Alkoholkonsumtion</a:t>
            </a:r>
            <a:endParaRPr lang="sv-SE"/>
          </a:p>
        </p:txBody>
      </p:sp>
      <p:sp>
        <p:nvSpPr>
          <p:cNvPr id="14" name="Platshållare för text 13">
            <a:extLst>
              <a:ext uri="{FF2B5EF4-FFF2-40B4-BE49-F238E27FC236}">
                <a16:creationId xmlns:a16="http://schemas.microsoft.com/office/drawing/2014/main" id="{CD7AA7E9-08CE-9643-B185-325A5E1175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6" name="Bildobjekt 5" descr="Illustration av två unga personer i samtal.">
            <a:extLst>
              <a:ext uri="{FF2B5EF4-FFF2-40B4-BE49-F238E27FC236}">
                <a16:creationId xmlns:a16="http://schemas.microsoft.com/office/drawing/2014/main" id="{4F80A43C-3758-3E4D-BD4D-837183AE54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136" y="730782"/>
            <a:ext cx="6808026" cy="331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4283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D1F2047A-6D38-F2FA-0724-8DCF12F78C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6809" y="1477692"/>
            <a:ext cx="4140001" cy="519274"/>
          </a:xfrm>
        </p:spPr>
        <p:txBody>
          <a:bodyPr/>
          <a:lstStyle/>
          <a:p>
            <a:r>
              <a:rPr lang="sv-SE" dirty="0"/>
              <a:t>Årskurs 9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89D63AD-8267-FC12-AE3E-4D8B631FC3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6809" y="1481733"/>
            <a:ext cx="4140000" cy="515233"/>
          </a:xfrm>
        </p:spPr>
        <p:txBody>
          <a:bodyPr/>
          <a:lstStyle/>
          <a:p>
            <a:r>
              <a:rPr lang="sv-SE" dirty="0"/>
              <a:t>Gymnasiet år 2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890E78A5-983F-85A7-1142-580FE7E4A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808" y="585044"/>
            <a:ext cx="8949411" cy="710252"/>
          </a:xfrm>
        </p:spPr>
        <p:txBody>
          <a:bodyPr/>
          <a:lstStyle/>
          <a:p>
            <a:r>
              <a:rPr lang="sv-SE" sz="2400" dirty="0"/>
              <a:t>Andel alkoholkonsumenter, Värmland och riket år 2013-2023</a:t>
            </a:r>
          </a:p>
        </p:txBody>
      </p:sp>
      <p:graphicFrame>
        <p:nvGraphicFramePr>
          <p:cNvPr id="9" name="Platshållare för innehåll 8">
            <a:extLst>
              <a:ext uri="{FF2B5EF4-FFF2-40B4-BE49-F238E27FC236}">
                <a16:creationId xmlns:a16="http://schemas.microsoft.com/office/drawing/2014/main" id="{AE15D76D-430F-715C-3784-9A23AD48FBE7}"/>
              </a:ext>
            </a:extLst>
          </p:cNvPr>
          <p:cNvGraphicFramePr>
            <a:graphicFrameLocks noGrp="1"/>
          </p:cNvGraphicFramePr>
          <p:nvPr>
            <p:ph sz="half" idx="13"/>
            <p:extLst>
              <p:ext uri="{D42A27DB-BD31-4B8C-83A1-F6EECF244321}">
                <p14:modId xmlns:p14="http://schemas.microsoft.com/office/powerpoint/2010/main" val="2824272342"/>
              </p:ext>
            </p:extLst>
          </p:nvPr>
        </p:nvGraphicFramePr>
        <p:xfrm>
          <a:off x="1776413" y="2179638"/>
          <a:ext cx="4140200" cy="3544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Platshållare för innehåll 9">
            <a:extLst>
              <a:ext uri="{FF2B5EF4-FFF2-40B4-BE49-F238E27FC236}">
                <a16:creationId xmlns:a16="http://schemas.microsoft.com/office/drawing/2014/main" id="{1D379AA5-3AB2-E032-08C9-91428E4BD4DC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276975" y="2179638"/>
          <a:ext cx="4140200" cy="3544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77467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694384B2-C868-10FD-36CD-983DA44612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6809" y="1477692"/>
            <a:ext cx="4140001" cy="494212"/>
          </a:xfrm>
        </p:spPr>
        <p:txBody>
          <a:bodyPr/>
          <a:lstStyle/>
          <a:p>
            <a:r>
              <a:rPr lang="sv-SE" dirty="0"/>
              <a:t>Årskurs 9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D56359D-81CD-8A8E-DEC8-00D996CB0E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6809" y="1481733"/>
            <a:ext cx="4140000" cy="494212"/>
          </a:xfrm>
        </p:spPr>
        <p:txBody>
          <a:bodyPr/>
          <a:lstStyle/>
          <a:p>
            <a:r>
              <a:rPr lang="sv-SE" dirty="0"/>
              <a:t>Gymnasiet år 2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BA9740E0-9307-CAA3-C69F-47F537460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808" y="585044"/>
            <a:ext cx="9017315" cy="710252"/>
          </a:xfrm>
        </p:spPr>
        <p:txBody>
          <a:bodyPr/>
          <a:lstStyle/>
          <a:p>
            <a:r>
              <a:rPr lang="sv-SE" sz="2400" dirty="0"/>
              <a:t>Andel elever som </a:t>
            </a:r>
            <a:r>
              <a:rPr lang="sv-SE" sz="2400" dirty="0" err="1"/>
              <a:t>intensivkonsumerat</a:t>
            </a:r>
            <a:r>
              <a:rPr lang="sv-SE" sz="2400" dirty="0"/>
              <a:t> alkohol </a:t>
            </a:r>
            <a:br>
              <a:rPr lang="sv-SE" sz="2400" dirty="0"/>
            </a:br>
            <a:r>
              <a:rPr lang="sv-SE" sz="2400" dirty="0"/>
              <a:t>minst 1 gång/månad, Värmland och riket år 2013 - 2023</a:t>
            </a:r>
          </a:p>
        </p:txBody>
      </p:sp>
      <p:graphicFrame>
        <p:nvGraphicFramePr>
          <p:cNvPr id="7" name="Platshållare för innehåll 6">
            <a:extLst>
              <a:ext uri="{FF2B5EF4-FFF2-40B4-BE49-F238E27FC236}">
                <a16:creationId xmlns:a16="http://schemas.microsoft.com/office/drawing/2014/main" id="{BE05704C-52EA-3EBE-49AA-BA4216C08F3F}"/>
              </a:ext>
            </a:extLst>
          </p:cNvPr>
          <p:cNvGraphicFramePr>
            <a:graphicFrameLocks noGrp="1"/>
          </p:cNvGraphicFramePr>
          <p:nvPr>
            <p:ph sz="half" idx="13"/>
            <p:extLst>
              <p:ext uri="{D42A27DB-BD31-4B8C-83A1-F6EECF244321}">
                <p14:modId xmlns:p14="http://schemas.microsoft.com/office/powerpoint/2010/main" val="4177461442"/>
              </p:ext>
            </p:extLst>
          </p:nvPr>
        </p:nvGraphicFramePr>
        <p:xfrm>
          <a:off x="1776413" y="2154300"/>
          <a:ext cx="4140200" cy="3570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Platshållare för innehåll 7">
            <a:extLst>
              <a:ext uri="{FF2B5EF4-FFF2-40B4-BE49-F238E27FC236}">
                <a16:creationId xmlns:a16="http://schemas.microsoft.com/office/drawing/2014/main" id="{45FBBF2A-D66C-ED90-65D8-3B9BAB45847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10686817"/>
              </p:ext>
            </p:extLst>
          </p:nvPr>
        </p:nvGraphicFramePr>
        <p:xfrm>
          <a:off x="6276975" y="2154300"/>
          <a:ext cx="4140200" cy="3570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16519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4231644-00BB-E319-EA1D-E6EE622AD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Andel elever i årskurs 9 som druckit alkohol vid 13 års ålder, Värmland och riket år 2013 - 2023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3A75B7D-B0B8-44C3-3566-5B3BED5347F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D1F9519D-0D79-F84A-8DAD-C338B9AEE8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32619250"/>
              </p:ext>
            </p:extLst>
          </p:nvPr>
        </p:nvGraphicFramePr>
        <p:xfrm>
          <a:off x="2495191" y="2482850"/>
          <a:ext cx="72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513012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012B349-B4EB-264D-246F-9342D0159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Andel elever i årskurs 9 som varit berusade vid 13 års ålder, Värmland och riket år 2013 - 2023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194F84C-440F-A848-7E12-14E8CF1D2E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F51D990-476A-CEBC-9E41-A6FC401DD5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1180493"/>
              </p:ext>
            </p:extLst>
          </p:nvPr>
        </p:nvGraphicFramePr>
        <p:xfrm>
          <a:off x="2495191" y="2482848"/>
          <a:ext cx="7200000" cy="3240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33287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B8E48D10-13FD-4292-8A8B-367080EC1332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sv-SE" cap="none"/>
              <a:t>Narkotika, läkemedel och anabola steroider</a:t>
            </a:r>
            <a:endParaRPr lang="sv-SE"/>
          </a:p>
        </p:txBody>
      </p:sp>
      <p:sp>
        <p:nvSpPr>
          <p:cNvPr id="15" name="Platshållare för text 14">
            <a:extLst>
              <a:ext uri="{FF2B5EF4-FFF2-40B4-BE49-F238E27FC236}">
                <a16:creationId xmlns:a16="http://schemas.microsoft.com/office/drawing/2014/main" id="{ED9A582F-5FFE-DB46-BAEF-D21C2485CB6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 descr="Illustration av en ung person som håller i en skateboard.">
            <a:extLst>
              <a:ext uri="{FF2B5EF4-FFF2-40B4-BE49-F238E27FC236}">
                <a16:creationId xmlns:a16="http://schemas.microsoft.com/office/drawing/2014/main" id="{5FA7F7B4-19E3-9947-BD50-EF1801A636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73155"/>
            <a:ext cx="5643124" cy="3423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8437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9C02C7B-6A1B-5512-19D6-539F537018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6809" y="1477692"/>
            <a:ext cx="4140001" cy="442317"/>
          </a:xfrm>
        </p:spPr>
        <p:txBody>
          <a:bodyPr/>
          <a:lstStyle/>
          <a:p>
            <a:r>
              <a:rPr lang="sv-SE" dirty="0"/>
              <a:t>Årskurs 9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51C05655-D5EC-D681-2EBF-E98F25B271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6809" y="1481733"/>
            <a:ext cx="4140000" cy="442317"/>
          </a:xfrm>
        </p:spPr>
        <p:txBody>
          <a:bodyPr/>
          <a:lstStyle/>
          <a:p>
            <a:r>
              <a:rPr lang="sv-SE" dirty="0"/>
              <a:t>Gymnasiet år 2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1F303465-CEEC-5578-F110-2BED5F083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809" y="585044"/>
            <a:ext cx="8824516" cy="710252"/>
          </a:xfrm>
        </p:spPr>
        <p:txBody>
          <a:bodyPr/>
          <a:lstStyle/>
          <a:p>
            <a:r>
              <a:rPr lang="sv-SE" sz="2400" dirty="0"/>
              <a:t>Andel elever som blivit erbjudna narkotika senaste 12 månaderna, Värmland och riket 2013 - 2023</a:t>
            </a:r>
          </a:p>
        </p:txBody>
      </p:sp>
      <p:graphicFrame>
        <p:nvGraphicFramePr>
          <p:cNvPr id="9" name="Platshållare för innehåll 8">
            <a:extLst>
              <a:ext uri="{FF2B5EF4-FFF2-40B4-BE49-F238E27FC236}">
                <a16:creationId xmlns:a16="http://schemas.microsoft.com/office/drawing/2014/main" id="{3D8D5576-E008-4B88-A481-A2B9C5A10632}"/>
              </a:ext>
            </a:extLst>
          </p:cNvPr>
          <p:cNvGraphicFramePr>
            <a:graphicFrameLocks noGrp="1"/>
          </p:cNvGraphicFramePr>
          <p:nvPr>
            <p:ph sz="half" idx="13"/>
            <p:extLst>
              <p:ext uri="{D42A27DB-BD31-4B8C-83A1-F6EECF244321}">
                <p14:modId xmlns:p14="http://schemas.microsoft.com/office/powerpoint/2010/main" val="263086689"/>
              </p:ext>
            </p:extLst>
          </p:nvPr>
        </p:nvGraphicFramePr>
        <p:xfrm>
          <a:off x="1776413" y="2101850"/>
          <a:ext cx="4140200" cy="36226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Platshållare för innehåll 9">
            <a:extLst>
              <a:ext uri="{FF2B5EF4-FFF2-40B4-BE49-F238E27FC236}">
                <a16:creationId xmlns:a16="http://schemas.microsoft.com/office/drawing/2014/main" id="{8DF13799-723D-ECCC-4EF5-4E8EA655D859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276975" y="2109788"/>
          <a:ext cx="4140200" cy="36147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59653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B8E48D10-13FD-4292-8A8B-367080EC1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5" y="3600748"/>
            <a:ext cx="6302419" cy="1790699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sv-SE" cap="none"/>
              <a:t>Undersökningen Elevers drogvanor</a:t>
            </a:r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0929A8D-E464-4D3A-B52B-2E76EB0F4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sv-SE">
                <a:solidFill>
                  <a:schemeClr val="tx1"/>
                </a:solidFill>
              </a:rPr>
              <a:t>Ett kunskapsunderlag</a:t>
            </a:r>
          </a:p>
        </p:txBody>
      </p:sp>
      <p:pic>
        <p:nvPicPr>
          <p:cNvPr id="3" name="Bildobjekt 2" descr="Illustration av sex unga personer på en skolgård.">
            <a:extLst>
              <a:ext uri="{FF2B5EF4-FFF2-40B4-BE49-F238E27FC236}">
                <a16:creationId xmlns:a16="http://schemas.microsoft.com/office/drawing/2014/main" id="{05848429-2423-AF4F-B209-CE8950E785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337" y="628761"/>
            <a:ext cx="6240694" cy="368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0108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54883BD8-CDEB-6A3E-CCCF-F3438181E0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6809" y="1477692"/>
            <a:ext cx="4140001" cy="389208"/>
          </a:xfrm>
        </p:spPr>
        <p:txBody>
          <a:bodyPr/>
          <a:lstStyle/>
          <a:p>
            <a:r>
              <a:rPr lang="sv-SE" dirty="0"/>
              <a:t>Årskurs 9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9B74F64-67FC-D646-4ACB-04C1263DC6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6809" y="1481733"/>
            <a:ext cx="4140000" cy="385167"/>
          </a:xfrm>
        </p:spPr>
        <p:txBody>
          <a:bodyPr/>
          <a:lstStyle/>
          <a:p>
            <a:r>
              <a:rPr lang="sv-SE" dirty="0"/>
              <a:t>Gymnasiet år 2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DC72AA2F-FC2E-DBF8-B1B4-A9A04DA247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Andel elever som någon gång har använt narkotika Värmland och riket år 2013 - 2023</a:t>
            </a:r>
          </a:p>
        </p:txBody>
      </p:sp>
      <p:graphicFrame>
        <p:nvGraphicFramePr>
          <p:cNvPr id="7" name="Platshållare för innehåll 6">
            <a:extLst>
              <a:ext uri="{FF2B5EF4-FFF2-40B4-BE49-F238E27FC236}">
                <a16:creationId xmlns:a16="http://schemas.microsoft.com/office/drawing/2014/main" id="{6BE36946-38CB-1EE7-7347-7307333A02F3}"/>
              </a:ext>
            </a:extLst>
          </p:cNvPr>
          <p:cNvGraphicFramePr>
            <a:graphicFrameLocks noGrp="1"/>
          </p:cNvGraphicFramePr>
          <p:nvPr>
            <p:ph sz="half" idx="13"/>
            <p:extLst>
              <p:ext uri="{D42A27DB-BD31-4B8C-83A1-F6EECF244321}">
                <p14:modId xmlns:p14="http://schemas.microsoft.com/office/powerpoint/2010/main" val="3873767073"/>
              </p:ext>
            </p:extLst>
          </p:nvPr>
        </p:nvGraphicFramePr>
        <p:xfrm>
          <a:off x="1776413" y="2049463"/>
          <a:ext cx="4140200" cy="36750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Platshållare för innehåll 7">
            <a:extLst>
              <a:ext uri="{FF2B5EF4-FFF2-40B4-BE49-F238E27FC236}">
                <a16:creationId xmlns:a16="http://schemas.microsoft.com/office/drawing/2014/main" id="{A73E3C33-DC59-3CA1-431C-AF7633B2DEE2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276975" y="2052638"/>
          <a:ext cx="4140200" cy="36718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491026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617D2EBB-61A4-422D-7C94-CFAA42C31D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6809" y="1477692"/>
            <a:ext cx="4140001" cy="379683"/>
          </a:xfrm>
        </p:spPr>
        <p:txBody>
          <a:bodyPr/>
          <a:lstStyle/>
          <a:p>
            <a:r>
              <a:rPr lang="sv-SE" dirty="0"/>
              <a:t>Årskurs 9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8ADF3C88-0575-A3C4-5A7B-081A57FF01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6809" y="1481733"/>
            <a:ext cx="4140000" cy="375642"/>
          </a:xfrm>
        </p:spPr>
        <p:txBody>
          <a:bodyPr/>
          <a:lstStyle/>
          <a:p>
            <a:r>
              <a:rPr lang="sv-SE" dirty="0"/>
              <a:t>Gymnasiet år 2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7C74FCC3-53D2-478A-B759-B809942E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808" y="585044"/>
            <a:ext cx="9329556" cy="710252"/>
          </a:xfrm>
        </p:spPr>
        <p:txBody>
          <a:bodyPr/>
          <a:lstStyle/>
          <a:p>
            <a:r>
              <a:rPr lang="sv-SE" sz="2400" dirty="0"/>
              <a:t>Andel elever som använt receptbelagda läkemedel </a:t>
            </a:r>
            <a:r>
              <a:rPr lang="sv-SE" sz="2400" u="sng" dirty="0"/>
              <a:t>utan</a:t>
            </a:r>
            <a:r>
              <a:rPr lang="sv-SE" sz="2400" dirty="0"/>
              <a:t> läkarordination senaste 12 månaderna Värmland år 2017 - 2023</a:t>
            </a:r>
          </a:p>
        </p:txBody>
      </p:sp>
      <p:graphicFrame>
        <p:nvGraphicFramePr>
          <p:cNvPr id="7" name="Platshållare för innehåll 6">
            <a:extLst>
              <a:ext uri="{FF2B5EF4-FFF2-40B4-BE49-F238E27FC236}">
                <a16:creationId xmlns:a16="http://schemas.microsoft.com/office/drawing/2014/main" id="{3D79BF8F-43EE-FCF4-A070-08F5D3E03875}"/>
              </a:ext>
            </a:extLst>
          </p:cNvPr>
          <p:cNvGraphicFramePr>
            <a:graphicFrameLocks noGrp="1"/>
          </p:cNvGraphicFramePr>
          <p:nvPr>
            <p:ph sz="half" idx="13"/>
            <p:extLst>
              <p:ext uri="{D42A27DB-BD31-4B8C-83A1-F6EECF244321}">
                <p14:modId xmlns:p14="http://schemas.microsoft.com/office/powerpoint/2010/main" val="69220251"/>
              </p:ext>
            </p:extLst>
          </p:nvPr>
        </p:nvGraphicFramePr>
        <p:xfrm>
          <a:off x="1776413" y="2039772"/>
          <a:ext cx="4140200" cy="3684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Platshållare för innehåll 7">
            <a:extLst>
              <a:ext uri="{FF2B5EF4-FFF2-40B4-BE49-F238E27FC236}">
                <a16:creationId xmlns:a16="http://schemas.microsoft.com/office/drawing/2014/main" id="{DF29FA20-9DB3-501C-2488-061B891B79F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73973039"/>
              </p:ext>
            </p:extLst>
          </p:nvPr>
        </p:nvGraphicFramePr>
        <p:xfrm>
          <a:off x="6276975" y="2039772"/>
          <a:ext cx="4140200" cy="3684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1473360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FAB8223E-0463-6DB0-461A-8B50B94B68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6809" y="1477692"/>
            <a:ext cx="4140001" cy="413742"/>
          </a:xfrm>
        </p:spPr>
        <p:txBody>
          <a:bodyPr/>
          <a:lstStyle/>
          <a:p>
            <a:r>
              <a:rPr lang="sv-SE" dirty="0"/>
              <a:t>Årskurs 9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127398A-A332-CE9A-70A4-4DDD9FA76C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6809" y="1481733"/>
            <a:ext cx="4140000" cy="413742"/>
          </a:xfrm>
        </p:spPr>
        <p:txBody>
          <a:bodyPr/>
          <a:lstStyle/>
          <a:p>
            <a:r>
              <a:rPr lang="sv-SE" dirty="0"/>
              <a:t>Gymnasiet år 2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64FA48BF-71A5-2543-DC88-D0A782D98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Andel elever som kan få tag på ANDT inom 24 timmar Värmland år 2015 - 2023</a:t>
            </a:r>
          </a:p>
        </p:txBody>
      </p:sp>
      <p:graphicFrame>
        <p:nvGraphicFramePr>
          <p:cNvPr id="7" name="Platshållare för innehåll 6">
            <a:extLst>
              <a:ext uri="{FF2B5EF4-FFF2-40B4-BE49-F238E27FC236}">
                <a16:creationId xmlns:a16="http://schemas.microsoft.com/office/drawing/2014/main" id="{A507C028-372C-905D-81B9-B05A75E5C0BC}"/>
              </a:ext>
            </a:extLst>
          </p:cNvPr>
          <p:cNvGraphicFramePr>
            <a:graphicFrameLocks noGrp="1"/>
          </p:cNvGraphicFramePr>
          <p:nvPr>
            <p:ph sz="half" idx="13"/>
            <p:extLst>
              <p:ext uri="{D42A27DB-BD31-4B8C-83A1-F6EECF244321}">
                <p14:modId xmlns:p14="http://schemas.microsoft.com/office/powerpoint/2010/main" val="1646443414"/>
              </p:ext>
            </p:extLst>
          </p:nvPr>
        </p:nvGraphicFramePr>
        <p:xfrm>
          <a:off x="1776413" y="2073275"/>
          <a:ext cx="4140200" cy="36512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Platshållare för innehåll 7">
            <a:extLst>
              <a:ext uri="{FF2B5EF4-FFF2-40B4-BE49-F238E27FC236}">
                <a16:creationId xmlns:a16="http://schemas.microsoft.com/office/drawing/2014/main" id="{66E2DD56-6BE1-D7FA-624C-11E16804D17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88590845"/>
              </p:ext>
            </p:extLst>
          </p:nvPr>
        </p:nvGraphicFramePr>
        <p:xfrm>
          <a:off x="6276975" y="2081213"/>
          <a:ext cx="4140200" cy="3643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5887783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B8E48D10-13FD-4292-8A8B-367080EC1332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sv-SE" cap="none"/>
              <a:t>Spel om pengar</a:t>
            </a:r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0929A8D-E464-4D3A-B52B-2E76EB0F4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buNone/>
            </a:pPr>
            <a:br>
              <a:rPr lang="sv-SE">
                <a:solidFill>
                  <a:schemeClr val="tx1"/>
                </a:solidFill>
              </a:rPr>
            </a:br>
            <a:endParaRPr lang="sv-SE">
              <a:solidFill>
                <a:schemeClr val="tx1"/>
              </a:solidFill>
            </a:endParaRPr>
          </a:p>
        </p:txBody>
      </p:sp>
      <p:pic>
        <p:nvPicPr>
          <p:cNvPr id="11" name="Bildobjekt 10" descr="Illustration av två unga personer i samtal.">
            <a:extLst>
              <a:ext uri="{FF2B5EF4-FFF2-40B4-BE49-F238E27FC236}">
                <a16:creationId xmlns:a16="http://schemas.microsoft.com/office/drawing/2014/main" id="{E6E8F94C-B513-3349-9A72-ED16EF6568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4338" y="319708"/>
            <a:ext cx="6112403" cy="4639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1048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0911C0F-A09E-11AF-BDBA-16CD46DD76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6809" y="1477692"/>
            <a:ext cx="4140001" cy="341583"/>
          </a:xfrm>
        </p:spPr>
        <p:txBody>
          <a:bodyPr/>
          <a:lstStyle/>
          <a:p>
            <a:r>
              <a:rPr lang="sv-SE" dirty="0"/>
              <a:t>Årskurs 9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AD38021-0D00-B056-BAFD-294CC2140D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6809" y="1481733"/>
            <a:ext cx="4140000" cy="337542"/>
          </a:xfrm>
        </p:spPr>
        <p:txBody>
          <a:bodyPr/>
          <a:lstStyle/>
          <a:p>
            <a:r>
              <a:rPr lang="sv-SE" dirty="0"/>
              <a:t>Gymnasiet år 2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34CA9EC6-C9DC-C223-542A-D9FB50A49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Andel elever som spelat om pengar de senaste </a:t>
            </a:r>
            <a:br>
              <a:rPr lang="sv-SE" sz="2400" dirty="0"/>
            </a:br>
            <a:r>
              <a:rPr lang="sv-SE" sz="2400" dirty="0"/>
              <a:t>12 månaderna, Värmland och riket år 2019 - 2023</a:t>
            </a:r>
          </a:p>
        </p:txBody>
      </p:sp>
      <p:graphicFrame>
        <p:nvGraphicFramePr>
          <p:cNvPr id="9" name="Platshållare för innehåll 8">
            <a:extLst>
              <a:ext uri="{FF2B5EF4-FFF2-40B4-BE49-F238E27FC236}">
                <a16:creationId xmlns:a16="http://schemas.microsoft.com/office/drawing/2014/main" id="{6F0C8A69-1260-11FA-A68E-0FF2C56A60AA}"/>
              </a:ext>
            </a:extLst>
          </p:cNvPr>
          <p:cNvGraphicFramePr>
            <a:graphicFrameLocks noGrp="1"/>
          </p:cNvGraphicFramePr>
          <p:nvPr>
            <p:ph sz="half" idx="13"/>
            <p:extLst>
              <p:ext uri="{D42A27DB-BD31-4B8C-83A1-F6EECF244321}">
                <p14:modId xmlns:p14="http://schemas.microsoft.com/office/powerpoint/2010/main" val="3325001180"/>
              </p:ext>
            </p:extLst>
          </p:nvPr>
        </p:nvGraphicFramePr>
        <p:xfrm>
          <a:off x="1776413" y="2001838"/>
          <a:ext cx="4140200" cy="3722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Platshållare för innehåll 9">
            <a:extLst>
              <a:ext uri="{FF2B5EF4-FFF2-40B4-BE49-F238E27FC236}">
                <a16:creationId xmlns:a16="http://schemas.microsoft.com/office/drawing/2014/main" id="{7894E225-165F-2C15-2109-CE8B227B433F}"/>
              </a:ext>
            </a:extLst>
          </p:cNvPr>
          <p:cNvGraphicFramePr>
            <a:graphicFrameLocks noGrp="1"/>
          </p:cNvGraphicFramePr>
          <p:nvPr>
            <p:ph sz="half" idx="2"/>
          </p:nvPr>
        </p:nvGraphicFramePr>
        <p:xfrm>
          <a:off x="6276975" y="2005013"/>
          <a:ext cx="4140200" cy="3719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840728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B8E48D10-13FD-4292-8A8B-367080EC1332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sv-SE" cap="none"/>
              <a:t>Attityder</a:t>
            </a:r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0929A8D-E464-4D3A-B52B-2E76EB0F4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3086" y="2084851"/>
            <a:ext cx="5667768" cy="1500188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sv-SE">
                <a:solidFill>
                  <a:schemeClr val="tx1"/>
                </a:solidFill>
              </a:rPr>
              <a:t>Hur riskabel är ANDT-användningen enligt elever?</a:t>
            </a:r>
          </a:p>
        </p:txBody>
      </p:sp>
      <p:pic>
        <p:nvPicPr>
          <p:cNvPr id="6" name="Bildobjekt 5" descr="Illustration av två unga personer i samtal.">
            <a:extLst>
              <a:ext uri="{FF2B5EF4-FFF2-40B4-BE49-F238E27FC236}">
                <a16:creationId xmlns:a16="http://schemas.microsoft.com/office/drawing/2014/main" id="{3BD27239-08DD-5344-8144-C10F46AAF0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4849" y="1868556"/>
            <a:ext cx="6484088" cy="3478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9685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5F63B17-E66B-25CF-69EC-CCCD47160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000" dirty="0"/>
              <a:t>Andel elever i åk 9 och gymnasiet år 2 som tycker det är </a:t>
            </a:r>
            <a:r>
              <a:rPr lang="sv-SE" sz="2000" u="sng" dirty="0"/>
              <a:t>stor risk för hälsan </a:t>
            </a:r>
            <a:r>
              <a:rPr lang="sv-SE" sz="2000" dirty="0"/>
              <a:t>att röka varje dag och snusa varje dag</a:t>
            </a:r>
            <a:br>
              <a:rPr lang="sv-SE" sz="2000" dirty="0"/>
            </a:br>
            <a:r>
              <a:rPr lang="sv-SE" sz="2000" dirty="0"/>
              <a:t>Värmland år 2015 - 2023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41D1872-FB57-75CF-9251-E1692C1202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5F4C8FA5-7FBC-DFE4-5F03-A0CA445540B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95129887"/>
              </p:ext>
            </p:extLst>
          </p:nvPr>
        </p:nvGraphicFramePr>
        <p:xfrm>
          <a:off x="2495191" y="2482850"/>
          <a:ext cx="7200000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3988152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290E5E6-D824-509F-CA21-C3E8115B5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000" dirty="0"/>
              <a:t>Andel elever i åk 9 och gymnasiet år 2 som tycker det är </a:t>
            </a:r>
            <a:r>
              <a:rPr lang="sv-SE" sz="2000" u="sng" dirty="0"/>
              <a:t>stor risk för hälsan </a:t>
            </a:r>
            <a:r>
              <a:rPr lang="sv-SE" sz="2000" dirty="0"/>
              <a:t>att vara berusad varje helg</a:t>
            </a:r>
            <a:br>
              <a:rPr lang="sv-SE" sz="2000" dirty="0"/>
            </a:br>
            <a:r>
              <a:rPr lang="sv-SE" sz="2000" dirty="0"/>
              <a:t>Värmland 2015 - 2023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4FEAC9C-4034-38F0-4E24-985AD653F67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68EDA55-580C-05E5-8C0D-2BFAA1F1752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7706726"/>
              </p:ext>
            </p:extLst>
          </p:nvPr>
        </p:nvGraphicFramePr>
        <p:xfrm>
          <a:off x="2495191" y="2482848"/>
          <a:ext cx="7200000" cy="3240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78908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DA6B0FA-3CB2-6AB1-63EF-46EF243A0C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000" dirty="0"/>
              <a:t>Andel elever i åk 9 och gymnasiet år 2 som tycker det är </a:t>
            </a:r>
            <a:r>
              <a:rPr lang="sv-SE" sz="2000" u="sng" dirty="0"/>
              <a:t>stor risk för hälsan </a:t>
            </a:r>
            <a:r>
              <a:rPr lang="sv-SE" sz="2000" dirty="0"/>
              <a:t>att prova cannabis och regelbundet använda cannabis, Värmland 2015 - 2023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1676D67-531B-90F5-371B-21DE5A9192A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BF774A40-3CC2-99EA-E9B6-A4C4C59A2A5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21971439"/>
              </p:ext>
            </p:extLst>
          </p:nvPr>
        </p:nvGraphicFramePr>
        <p:xfrm>
          <a:off x="2495191" y="2482849"/>
          <a:ext cx="7624854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401382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66CF8B8-6368-18CE-B6B1-5AECE4F4DC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dirty="0" err="1"/>
              <a:t>Andel</a:t>
            </a:r>
            <a:r>
              <a:rPr lang="en-US" sz="2000" dirty="0"/>
              <a:t> </a:t>
            </a:r>
            <a:r>
              <a:rPr lang="en-US" sz="2000" dirty="0" err="1"/>
              <a:t>elever</a:t>
            </a:r>
            <a:r>
              <a:rPr lang="en-US" sz="2000" dirty="0"/>
              <a:t> i </a:t>
            </a:r>
            <a:r>
              <a:rPr lang="en-US" sz="2000" dirty="0" err="1"/>
              <a:t>årskurs</a:t>
            </a:r>
            <a:r>
              <a:rPr lang="en-US" sz="2000" dirty="0"/>
              <a:t> 9 </a:t>
            </a:r>
            <a:r>
              <a:rPr lang="en-US" sz="2000" dirty="0" err="1"/>
              <a:t>som</a:t>
            </a:r>
            <a:r>
              <a:rPr lang="en-US" sz="2000" dirty="0"/>
              <a:t> säger </a:t>
            </a:r>
            <a:r>
              <a:rPr lang="en-US" sz="2000" dirty="0" err="1"/>
              <a:t>troligen</a:t>
            </a:r>
            <a:r>
              <a:rPr lang="en-US" sz="2000" dirty="0"/>
              <a:t> </a:t>
            </a:r>
            <a:r>
              <a:rPr lang="en-US" sz="2000" dirty="0" err="1"/>
              <a:t>nej</a:t>
            </a:r>
            <a:r>
              <a:rPr lang="en-US" sz="2000" dirty="0"/>
              <a:t> </a:t>
            </a:r>
            <a:r>
              <a:rPr lang="en-US" sz="2000" dirty="0" err="1"/>
              <a:t>eller</a:t>
            </a:r>
            <a:r>
              <a:rPr lang="en-US" sz="2000" dirty="0"/>
              <a:t> </a:t>
            </a:r>
            <a:r>
              <a:rPr lang="en-US" sz="2000" dirty="0" err="1"/>
              <a:t>bestämt</a:t>
            </a:r>
            <a:r>
              <a:rPr lang="en-US" sz="2000" dirty="0"/>
              <a:t> </a:t>
            </a:r>
            <a:r>
              <a:rPr lang="en-US" sz="2000" dirty="0" err="1"/>
              <a:t>nej</a:t>
            </a:r>
            <a:r>
              <a:rPr lang="en-US" sz="2000" dirty="0"/>
              <a:t> om de blir </a:t>
            </a:r>
            <a:r>
              <a:rPr lang="en-US" sz="2000" dirty="0" err="1"/>
              <a:t>erbjudna</a:t>
            </a:r>
            <a:r>
              <a:rPr lang="en-US" sz="2000" dirty="0"/>
              <a:t> narkotika</a:t>
            </a:r>
            <a:br>
              <a:rPr lang="en-US" sz="2000" dirty="0"/>
            </a:br>
            <a:r>
              <a:rPr lang="en-US" sz="2000" dirty="0"/>
              <a:t>Värmland </a:t>
            </a:r>
            <a:r>
              <a:rPr lang="en-US" sz="2000" dirty="0" err="1"/>
              <a:t>år</a:t>
            </a:r>
            <a:r>
              <a:rPr lang="en-US" sz="2000" dirty="0"/>
              <a:t> 2013 - 2023</a:t>
            </a:r>
            <a:endParaRPr lang="sv-SE" sz="2000" dirty="0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7F39DCB-D31A-0BCB-D05C-F025DBC2D3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05C75A26-CFBD-5045-8E10-A8623ED0801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14438551"/>
              </p:ext>
            </p:extLst>
          </p:nvPr>
        </p:nvGraphicFramePr>
        <p:xfrm>
          <a:off x="2495190" y="2482849"/>
          <a:ext cx="7199999" cy="324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9290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1753BA2-DC96-4E41-BAE2-0EBF8F16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510" y="972001"/>
            <a:ext cx="8506093" cy="1041626"/>
          </a:xfrm>
        </p:spPr>
        <p:txBody>
          <a:bodyPr/>
          <a:lstStyle/>
          <a:p>
            <a:r>
              <a:rPr lang="sv-SE" sz="3200" dirty="0"/>
              <a:t>Bidrar med aktuell kunskap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4E5BCB8-F0D5-5546-B06F-ED10C17FB0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96291" y="2169268"/>
            <a:ext cx="9985664" cy="3553582"/>
          </a:xfrm>
        </p:spPr>
        <p:txBody>
          <a:bodyPr/>
          <a:lstStyle/>
          <a:p>
            <a:pPr lvl="0"/>
            <a:r>
              <a:rPr lang="sv-SE" dirty="0"/>
              <a:t>Om elevers attityder till och erfarenhet av alkohol, narkotika, dopning, tobak och spel om pengar (ANDTS)</a:t>
            </a:r>
          </a:p>
          <a:p>
            <a:pPr lvl="0"/>
            <a:r>
              <a:rPr lang="sv-SE" dirty="0"/>
              <a:t>För planering och beslut av främjande och förebyggande ANDTS-insatser på läns-, kommun- och skolnivå</a:t>
            </a:r>
          </a:p>
          <a:p>
            <a:r>
              <a:rPr lang="sv-SE" dirty="0"/>
              <a:t>För att över tid kunna följa utvecklingen av ungdomars attityd till och erfarenhet av ANDTS </a:t>
            </a:r>
          </a:p>
          <a:p>
            <a:r>
              <a:rPr lang="sv-SE" dirty="0">
                <a:ea typeface="Times New Roman"/>
              </a:rPr>
              <a:t>För jämförelser av resultat i länet och kommunen med resultat på nationell nivå</a:t>
            </a:r>
          </a:p>
          <a:p>
            <a:r>
              <a:rPr lang="sv-SE" dirty="0"/>
              <a:t>För att samla olika aktörer i det förebyggande ANDTS-arbetet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013059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84D2F40-3D65-53C1-17EC-E8B074B778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6809" y="1477692"/>
            <a:ext cx="4140001" cy="351108"/>
          </a:xfrm>
        </p:spPr>
        <p:txBody>
          <a:bodyPr/>
          <a:lstStyle/>
          <a:p>
            <a:r>
              <a:rPr lang="sv-SE" dirty="0"/>
              <a:t>Årskurs 9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8F6E5EE-1488-89E2-0A55-F41C1FE97E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6809" y="1481733"/>
            <a:ext cx="4140000" cy="347067"/>
          </a:xfrm>
        </p:spPr>
        <p:txBody>
          <a:bodyPr/>
          <a:lstStyle/>
          <a:p>
            <a:r>
              <a:rPr lang="sv-SE" dirty="0"/>
              <a:t>Gymnasiet år 2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A17327AE-5935-3B24-B45E-B27B56F78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Var sätter du gränsen när det gäller cannabis?</a:t>
            </a:r>
            <a:br>
              <a:rPr lang="sv-SE" sz="2400" dirty="0"/>
            </a:br>
            <a:r>
              <a:rPr lang="sv-SE" sz="2400" dirty="0"/>
              <a:t>Andel elever i Värmland, år 2013 - 2023</a:t>
            </a:r>
          </a:p>
        </p:txBody>
      </p:sp>
      <p:graphicFrame>
        <p:nvGraphicFramePr>
          <p:cNvPr id="12" name="Platshållare för innehåll 8">
            <a:extLst>
              <a:ext uri="{FF2B5EF4-FFF2-40B4-BE49-F238E27FC236}">
                <a16:creationId xmlns:a16="http://schemas.microsoft.com/office/drawing/2014/main" id="{E0E20E5F-F96B-78C6-A7F3-F0B3BE63409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76400453"/>
              </p:ext>
            </p:extLst>
          </p:nvPr>
        </p:nvGraphicFramePr>
        <p:xfrm>
          <a:off x="6276975" y="2014538"/>
          <a:ext cx="4140200" cy="37099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Platshållare för innehåll 12">
            <a:extLst>
              <a:ext uri="{FF2B5EF4-FFF2-40B4-BE49-F238E27FC236}">
                <a16:creationId xmlns:a16="http://schemas.microsoft.com/office/drawing/2014/main" id="{CA290290-372E-7EB8-A839-ABB6CC008C8C}"/>
              </a:ext>
            </a:extLst>
          </p:cNvPr>
          <p:cNvGraphicFramePr>
            <a:graphicFrameLocks noGrp="1"/>
          </p:cNvGraphicFramePr>
          <p:nvPr>
            <p:ph sz="half" idx="13"/>
            <p:extLst>
              <p:ext uri="{D42A27DB-BD31-4B8C-83A1-F6EECF244321}">
                <p14:modId xmlns:p14="http://schemas.microsoft.com/office/powerpoint/2010/main" val="177422117"/>
              </p:ext>
            </p:extLst>
          </p:nvPr>
        </p:nvGraphicFramePr>
        <p:xfrm>
          <a:off x="1776413" y="2011196"/>
          <a:ext cx="4140200" cy="3713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9372130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0911C0F-A09E-11AF-BDBA-16CD46DD76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6809" y="1477692"/>
            <a:ext cx="4140001" cy="341583"/>
          </a:xfrm>
        </p:spPr>
        <p:txBody>
          <a:bodyPr/>
          <a:lstStyle/>
          <a:p>
            <a:r>
              <a:rPr lang="sv-SE" dirty="0"/>
              <a:t>Årskurs 9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7AD38021-0D00-B056-BAFD-294CC2140D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6809" y="1481733"/>
            <a:ext cx="4140000" cy="337542"/>
          </a:xfrm>
        </p:spPr>
        <p:txBody>
          <a:bodyPr/>
          <a:lstStyle/>
          <a:p>
            <a:r>
              <a:rPr lang="sv-SE" dirty="0"/>
              <a:t>Gymnasiet år 2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34CA9EC6-C9DC-C223-542A-D9FB50A49E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Andel elever i Värmland, år 2015 - 2023 </a:t>
            </a:r>
            <a:br>
              <a:rPr lang="sv-SE" sz="2400" dirty="0"/>
            </a:br>
            <a:r>
              <a:rPr lang="sv-SE" sz="2400" dirty="0"/>
              <a:t>Det är upp till var och en om man vill använda cannabis. Jag håller…</a:t>
            </a:r>
          </a:p>
        </p:txBody>
      </p:sp>
      <p:graphicFrame>
        <p:nvGraphicFramePr>
          <p:cNvPr id="6" name="Platshållare för innehåll 5">
            <a:extLst>
              <a:ext uri="{FF2B5EF4-FFF2-40B4-BE49-F238E27FC236}">
                <a16:creationId xmlns:a16="http://schemas.microsoft.com/office/drawing/2014/main" id="{3D63A725-6354-01E9-B92F-E905F93D70A3}"/>
              </a:ext>
            </a:extLst>
          </p:cNvPr>
          <p:cNvGraphicFramePr>
            <a:graphicFrameLocks noGrp="1"/>
          </p:cNvGraphicFramePr>
          <p:nvPr>
            <p:ph sz="half" idx="13"/>
            <p:extLst>
              <p:ext uri="{D42A27DB-BD31-4B8C-83A1-F6EECF244321}">
                <p14:modId xmlns:p14="http://schemas.microsoft.com/office/powerpoint/2010/main" val="2246146572"/>
              </p:ext>
            </p:extLst>
          </p:nvPr>
        </p:nvGraphicFramePr>
        <p:xfrm>
          <a:off x="1776413" y="2001672"/>
          <a:ext cx="4140200" cy="3722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Platshållare för innehåll 11">
            <a:extLst>
              <a:ext uri="{FF2B5EF4-FFF2-40B4-BE49-F238E27FC236}">
                <a16:creationId xmlns:a16="http://schemas.microsoft.com/office/drawing/2014/main" id="{3002254E-93DB-DDFC-5A04-B46D5B80840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97290283"/>
              </p:ext>
            </p:extLst>
          </p:nvPr>
        </p:nvGraphicFramePr>
        <p:xfrm>
          <a:off x="6276975" y="2001672"/>
          <a:ext cx="4140200" cy="37228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777600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B8E48D10-13FD-4292-8A8B-367080EC1332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sv-SE" cap="none"/>
              <a:t>Kosttillskott </a:t>
            </a:r>
            <a:br>
              <a:rPr lang="sv-SE" cap="none"/>
            </a:br>
            <a:r>
              <a:rPr lang="sv-SE" cap="none"/>
              <a:t>och energidryck</a:t>
            </a:r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0929A8D-E464-4D3A-B52B-2E76EB0F4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buNone/>
            </a:pPr>
            <a:br>
              <a:rPr lang="sv-SE">
                <a:solidFill>
                  <a:schemeClr val="tx1"/>
                </a:solidFill>
              </a:rPr>
            </a:br>
            <a:endParaRPr lang="sv-SE">
              <a:solidFill>
                <a:schemeClr val="tx1"/>
              </a:solidFill>
            </a:endParaRPr>
          </a:p>
        </p:txBody>
      </p:sp>
      <p:pic>
        <p:nvPicPr>
          <p:cNvPr id="3" name="Bildobjekt 2" descr="Illustration av två unga personer i samtal.">
            <a:extLst>
              <a:ext uri="{FF2B5EF4-FFF2-40B4-BE49-F238E27FC236}">
                <a16:creationId xmlns:a16="http://schemas.microsoft.com/office/drawing/2014/main" id="{909D0FEB-ABD9-F348-9307-8D2712BCC2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394" y="528154"/>
            <a:ext cx="6641758" cy="4332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4713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84D2F40-3D65-53C1-17EC-E8B074B778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6809" y="1477692"/>
            <a:ext cx="4140001" cy="351108"/>
          </a:xfrm>
        </p:spPr>
        <p:txBody>
          <a:bodyPr/>
          <a:lstStyle/>
          <a:p>
            <a:r>
              <a:rPr lang="sv-SE" dirty="0"/>
              <a:t>Årskurs 9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8F6E5EE-1488-89E2-0A55-F41C1FE97E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6809" y="1481733"/>
            <a:ext cx="4140000" cy="347067"/>
          </a:xfrm>
        </p:spPr>
        <p:txBody>
          <a:bodyPr/>
          <a:lstStyle/>
          <a:p>
            <a:r>
              <a:rPr lang="sv-SE" dirty="0"/>
              <a:t>Gymnasiet år 2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A17327AE-5935-3B24-B45E-B27B56F78F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Andel elever som dricker energidryck varje eller nästan varje dag, Värmland, år 2017 - 2023</a:t>
            </a:r>
          </a:p>
        </p:txBody>
      </p:sp>
      <p:graphicFrame>
        <p:nvGraphicFramePr>
          <p:cNvPr id="10" name="Platshållare för innehåll 9">
            <a:extLst>
              <a:ext uri="{FF2B5EF4-FFF2-40B4-BE49-F238E27FC236}">
                <a16:creationId xmlns:a16="http://schemas.microsoft.com/office/drawing/2014/main" id="{78CD177E-FC6F-8D2E-2BEE-1A01DD35A80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05180246"/>
              </p:ext>
            </p:extLst>
          </p:nvPr>
        </p:nvGraphicFramePr>
        <p:xfrm>
          <a:off x="6276975" y="2015238"/>
          <a:ext cx="4140200" cy="3709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Platshållare för innehåll 13">
            <a:extLst>
              <a:ext uri="{FF2B5EF4-FFF2-40B4-BE49-F238E27FC236}">
                <a16:creationId xmlns:a16="http://schemas.microsoft.com/office/drawing/2014/main" id="{60AE2DAF-E194-06D5-BC8A-9E001701BF58}"/>
              </a:ext>
            </a:extLst>
          </p:cNvPr>
          <p:cNvGraphicFramePr>
            <a:graphicFrameLocks noGrp="1"/>
          </p:cNvGraphicFramePr>
          <p:nvPr>
            <p:ph sz="half" idx="13"/>
            <p:extLst>
              <p:ext uri="{D42A27DB-BD31-4B8C-83A1-F6EECF244321}">
                <p14:modId xmlns:p14="http://schemas.microsoft.com/office/powerpoint/2010/main" val="3660943266"/>
              </p:ext>
            </p:extLst>
          </p:nvPr>
        </p:nvGraphicFramePr>
        <p:xfrm>
          <a:off x="1776413" y="2011196"/>
          <a:ext cx="4140200" cy="3713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269034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B8E48D10-13FD-4292-8A8B-367080EC13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086" y="3600748"/>
            <a:ext cx="10221480" cy="1790699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sv-SE" cap="none"/>
              <a:t>Samverkan i </a:t>
            </a:r>
            <a:br>
              <a:rPr lang="sv-SE" cap="none"/>
            </a:br>
            <a:r>
              <a:rPr lang="sv-SE" cap="none"/>
              <a:t>planering och genomförande</a:t>
            </a:r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0929A8D-E464-4D3A-B52B-2E76EB0F4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buNone/>
            </a:pPr>
            <a:br>
              <a:rPr lang="sv-SE">
                <a:solidFill>
                  <a:schemeClr val="tx1"/>
                </a:solidFill>
              </a:rPr>
            </a:br>
            <a:endParaRPr lang="sv-SE">
              <a:solidFill>
                <a:schemeClr val="tx1"/>
              </a:solidFill>
            </a:endParaRPr>
          </a:p>
        </p:txBody>
      </p:sp>
      <p:pic>
        <p:nvPicPr>
          <p:cNvPr id="10" name="Bildobjekt 9" descr="Illustration av sex unga personer på en skolgård.">
            <a:extLst>
              <a:ext uri="{FF2B5EF4-FFF2-40B4-BE49-F238E27FC236}">
                <a16:creationId xmlns:a16="http://schemas.microsoft.com/office/drawing/2014/main" id="{07D1CDFD-C4A3-C04F-BB2F-ECD44F7A3D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3337" y="628761"/>
            <a:ext cx="6240694" cy="368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66388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0C9ED4B-DBB7-4AFF-9B27-49F16C91E3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/>
              <a:t>Samverkan i planering och genomförande 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E75D4F1-CBAF-49DA-94CE-0B2794F23E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2000"/>
              <a:t>Kommuner, friskolor, Länsstyrelsen Värmland och Region Värmland samverkar i planering och genomförande av undersökningen Elevers drogvanor.</a:t>
            </a:r>
          </a:p>
          <a:p>
            <a:endParaRPr lang="sv-SE" sz="2000"/>
          </a:p>
        </p:txBody>
      </p:sp>
    </p:spTree>
    <p:extLst>
      <p:ext uri="{BB962C8B-B14F-4D97-AF65-F5344CB8AC3E}">
        <p14:creationId xmlns:p14="http://schemas.microsoft.com/office/powerpoint/2010/main" val="10317858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626781" y="972000"/>
            <a:ext cx="9473609" cy="1325563"/>
          </a:xfrm>
        </p:spPr>
        <p:txBody>
          <a:bodyPr>
            <a:normAutofit/>
          </a:bodyPr>
          <a:lstStyle/>
          <a:p>
            <a:r>
              <a:rPr lang="sv-SE" sz="3200" dirty="0"/>
              <a:t>Genomförande och resultatredovisning (1)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type="body" sz="quarter" idx="13"/>
          </p:nvPr>
        </p:nvSpPr>
        <p:spPr>
          <a:xfrm>
            <a:off x="1626781" y="2482849"/>
            <a:ext cx="8804598" cy="3524545"/>
          </a:xfrm>
        </p:spPr>
        <p:txBody>
          <a:bodyPr>
            <a:normAutofit fontScale="47500" lnSpcReduction="20000"/>
          </a:bodyPr>
          <a:lstStyle/>
          <a:p>
            <a:r>
              <a:rPr lang="sv-SE" sz="3800" dirty="0">
                <a:solidFill>
                  <a:prstClr val="black"/>
                </a:solidFill>
              </a:rPr>
              <a:t>Sammanställningar efter boendekommun och skolnivå om det är minst 25 svarande elever. </a:t>
            </a:r>
          </a:p>
          <a:p>
            <a:r>
              <a:rPr lang="sv-SE" sz="3800" dirty="0">
                <a:solidFill>
                  <a:prstClr val="black"/>
                </a:solidFill>
              </a:rPr>
              <a:t>Könsuppdelade resultat redovisas på länsnivå.</a:t>
            </a:r>
          </a:p>
          <a:p>
            <a:r>
              <a:rPr lang="sv-SE" sz="3800" dirty="0">
                <a:solidFill>
                  <a:prstClr val="black"/>
                </a:solidFill>
              </a:rPr>
              <a:t>Resultat för kommuner eller skolor med få elever bör tolkas med försiktighet. </a:t>
            </a:r>
          </a:p>
          <a:p>
            <a:r>
              <a:rPr lang="sv-SE" sz="3800" dirty="0">
                <a:solidFill>
                  <a:prstClr val="black"/>
                </a:solidFill>
              </a:rPr>
              <a:t>Har en kommun färre än 25 svar inkluderas dessa svar i länsredovisningen. </a:t>
            </a:r>
            <a:br>
              <a:rPr lang="sv-SE" sz="3800" dirty="0">
                <a:solidFill>
                  <a:prstClr val="black"/>
                </a:solidFill>
              </a:rPr>
            </a:br>
            <a:r>
              <a:rPr lang="sv-SE" sz="3800" dirty="0">
                <a:solidFill>
                  <a:prstClr val="black"/>
                </a:solidFill>
              </a:rPr>
              <a:t>Har skolan färre är 25 svar inkluderas dessa i kommun- och länsredovisningen.</a:t>
            </a:r>
          </a:p>
          <a:p>
            <a:r>
              <a:rPr lang="sv-SE" sz="3800" dirty="0">
                <a:solidFill>
                  <a:prstClr val="black"/>
                </a:solidFill>
              </a:rPr>
              <a:t>Svarsfrekvensen för en skola måste vara minst 50 procent för en skolrapport. </a:t>
            </a:r>
          </a:p>
          <a:p>
            <a:r>
              <a:rPr lang="sv-SE" sz="3800" dirty="0">
                <a:solidFill>
                  <a:prstClr val="black"/>
                </a:solidFill>
              </a:rPr>
              <a:t>Sammanslagning av svarsalternativ har gjorts för att redovisa andelen rökare, snusare, alkoholkonsumenter, förklaring av vilka svarsalternativ som ingår finns vid aktuella bilder. </a:t>
            </a:r>
          </a:p>
          <a:p>
            <a:endParaRPr lang="sv-SE" dirty="0">
              <a:solidFill>
                <a:prstClr val="black"/>
              </a:solidFill>
            </a:endParaRPr>
          </a:p>
          <a:p>
            <a:endParaRPr lang="sv-SE" dirty="0">
              <a:solidFill>
                <a:prstClr val="black"/>
              </a:solidFill>
            </a:endParaRPr>
          </a:p>
          <a:p>
            <a:endParaRPr lang="sv-SE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1067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3383390-3680-4DBC-A95A-7DA5B8EF5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36970" y="972000"/>
            <a:ext cx="9601200" cy="1109719"/>
          </a:xfrm>
        </p:spPr>
        <p:txBody>
          <a:bodyPr>
            <a:normAutofit/>
          </a:bodyPr>
          <a:lstStyle/>
          <a:p>
            <a:r>
              <a:rPr lang="sv-SE" sz="3200" dirty="0"/>
              <a:t>Genomförande och resultatredovisning (2) </a:t>
            </a:r>
          </a:p>
        </p:txBody>
      </p:sp>
      <p:sp>
        <p:nvSpPr>
          <p:cNvPr id="5" name="Platshållare för innehåll 4">
            <a:extLst>
              <a:ext uri="{FF2B5EF4-FFF2-40B4-BE49-F238E27FC236}">
                <a16:creationId xmlns:a16="http://schemas.microsoft.com/office/drawing/2014/main" id="{C8B29215-D636-4BEC-867C-37612E65121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24519" y="2247900"/>
            <a:ext cx="8072290" cy="3474950"/>
          </a:xfrm>
        </p:spPr>
        <p:txBody>
          <a:bodyPr vert="horz" lIns="91440" tIns="45720" rIns="91440" bIns="45720" rtlCol="0">
            <a:normAutofit/>
          </a:bodyPr>
          <a:lstStyle/>
          <a:p>
            <a:pPr marL="252000" indent="-252000">
              <a:buFont typeface="Arial" panose="020B0604020202020204" pitchFamily="34" charset="0"/>
              <a:buChar char="•"/>
            </a:pPr>
            <a:r>
              <a:rPr lang="sv-SE" sz="1800">
                <a:solidFill>
                  <a:prstClr val="black"/>
                </a:solidFill>
              </a:rPr>
              <a:t>Oseriöst ifyllda enkäter exkluderas enligt kriterierna; ej svarat på fem eller fler av ANDT-indikatorerna, samt svarat</a:t>
            </a:r>
            <a:r>
              <a:rPr lang="sv-SE" sz="1800"/>
              <a:t> ”två gånger eller mer” på alla frågor i frågebatteriet över problem i samband med att man druckit alkohol.</a:t>
            </a:r>
            <a:r>
              <a:rPr lang="sv-SE" sz="1800">
                <a:solidFill>
                  <a:prstClr val="black"/>
                </a:solidFill>
              </a:rPr>
              <a:t> </a:t>
            </a:r>
          </a:p>
          <a:p>
            <a:pPr marL="252000" indent="-252000">
              <a:buChar char="•"/>
            </a:pPr>
            <a:r>
              <a:rPr lang="sv-SE" sz="1800">
                <a:solidFill>
                  <a:prstClr val="black"/>
                </a:solidFill>
              </a:rPr>
              <a:t>Klassbortfall - i årskurs 9 påverkas sannolikt inte resultaten lika mycket som vid individbortfall. Detta eftersom man kan anta att ej deltagande klasser inte avviker från deltagande klasser. Klassbortfall antas påverka resultaten mer i gymnasiet där klassammansättningen i högre grad speglar elevernas egenskaper och intressen.</a:t>
            </a:r>
          </a:p>
          <a:p>
            <a:pPr marL="252000" indent="-252000">
              <a:buChar char="•"/>
            </a:pPr>
            <a:r>
              <a:rPr lang="sv-SE" sz="1800">
                <a:solidFill>
                  <a:prstClr val="black"/>
                </a:solidFill>
              </a:rPr>
              <a:t>Det interna bortfallet var lågt för de frågor som ställdes till alla elever. Internt bortfall = elever besvarar inte alla frågor t.ex. hoppar över vissa frågor eller slutar efter att ha besvarat halva enkäten.</a:t>
            </a:r>
          </a:p>
        </p:txBody>
      </p:sp>
    </p:spTree>
    <p:extLst>
      <p:ext uri="{BB962C8B-B14F-4D97-AF65-F5344CB8AC3E}">
        <p14:creationId xmlns:p14="http://schemas.microsoft.com/office/powerpoint/2010/main" val="31071606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2696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1753BA2-DC96-4E41-BAE2-0EBF8F16B7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0509" y="972000"/>
            <a:ext cx="9126061" cy="1325563"/>
          </a:xfrm>
        </p:spPr>
        <p:txBody>
          <a:bodyPr/>
          <a:lstStyle/>
          <a:p>
            <a:r>
              <a:rPr lang="sv-SE" sz="3100" dirty="0"/>
              <a:t>16 700 elever har svarat på enkäten, 2013 - 2023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4E5BCB8-F0D5-5546-B06F-ED10C17FB0E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96291" y="2482850"/>
            <a:ext cx="9985664" cy="32400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Webbenkät till elever i årskurs 9 och gymnasiet år 2</a:t>
            </a:r>
          </a:p>
          <a:p>
            <a:r>
              <a:rPr lang="sv-SE" dirty="0"/>
              <a:t>Enkäten innehåller 47 frågor </a:t>
            </a:r>
          </a:p>
          <a:p>
            <a:r>
              <a:rPr lang="sv-SE" dirty="0"/>
              <a:t>Enkäten besvaras anonymt under lektionstid </a:t>
            </a:r>
          </a:p>
          <a:p>
            <a:r>
              <a:rPr lang="sv-SE" dirty="0"/>
              <a:t>Besvaras under vecka 39-42</a:t>
            </a:r>
          </a:p>
          <a:p>
            <a:pPr marL="251460" indent="-251460"/>
            <a:r>
              <a:rPr lang="sv-SE" dirty="0"/>
              <a:t>Både kommunala skolor och friskolor deltar</a:t>
            </a:r>
            <a:endParaRPr lang="sv-SE" dirty="0">
              <a:cs typeface="Raavi" panose="020B0502040204020203" pitchFamily="34" charset="0"/>
            </a:endParaRPr>
          </a:p>
          <a:p>
            <a:r>
              <a:rPr lang="sv-SE" dirty="0">
                <a:cs typeface="Raavi" panose="020B0502040204020203" pitchFamily="34" charset="0"/>
              </a:rPr>
              <a:t>Det totala antalet svar per år är mellan 2 800 – 3 900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554234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4925431-E88D-F3DF-CF80-32990ED478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3200" dirty="0"/>
              <a:t>Resultatredovisning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25C060EB-196E-3635-CD1C-B3A982ECC9E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sv-SE" dirty="0"/>
              <a:t>Resultat redovisas i procent.</a:t>
            </a:r>
          </a:p>
          <a:p>
            <a:r>
              <a:rPr lang="sv-SE" dirty="0"/>
              <a:t>Procentandelarna i diagrammen visar procent av de som svarat på den aktuella frågan.</a:t>
            </a:r>
          </a:p>
          <a:p>
            <a:r>
              <a:rPr lang="sv-SE" dirty="0"/>
              <a:t>Rikets resultat är hämtat från CANs undersökning Skolelevers drogvanor. </a:t>
            </a:r>
          </a:p>
          <a:p>
            <a:r>
              <a:rPr lang="sv-SE" sz="2400" dirty="0"/>
              <a:t>Mer information om hur undersökningen har genomförts och resultatredovisning finns sist i bildspelet.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078562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ubrik 3">
            <a:extLst>
              <a:ext uri="{FF2B5EF4-FFF2-40B4-BE49-F238E27FC236}">
                <a16:creationId xmlns:a16="http://schemas.microsoft.com/office/drawing/2014/main" id="{B8E48D10-13FD-4292-8A8B-367080EC1332}"/>
              </a:ext>
            </a:extLst>
          </p:cNvPr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sv-SE" cap="none"/>
              <a:t>Tobaksbruk</a:t>
            </a:r>
            <a:endParaRPr lang="sv-SE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40929A8D-E464-4D3A-B52B-2E76EB0F41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anchor="b">
            <a:normAutofit/>
          </a:bodyPr>
          <a:lstStyle/>
          <a:p>
            <a:pPr marL="0" indent="0">
              <a:buNone/>
            </a:pPr>
            <a:r>
              <a:rPr lang="sv-SE">
                <a:solidFill>
                  <a:schemeClr val="tx1"/>
                </a:solidFill>
              </a:rPr>
              <a:t>Cigarrettrökning, e-cigarrettrökning, </a:t>
            </a:r>
            <a:br>
              <a:rPr lang="sv-SE">
                <a:solidFill>
                  <a:schemeClr val="tx1"/>
                </a:solidFill>
              </a:rPr>
            </a:br>
            <a:r>
              <a:rPr lang="sv-SE">
                <a:solidFill>
                  <a:schemeClr val="tx1"/>
                </a:solidFill>
              </a:rPr>
              <a:t>vattenpipa och snusning</a:t>
            </a:r>
          </a:p>
        </p:txBody>
      </p:sp>
      <p:pic>
        <p:nvPicPr>
          <p:cNvPr id="9" name="Bildobjekt 8" descr="Illustration av två unga personer i samtal.">
            <a:extLst>
              <a:ext uri="{FF2B5EF4-FFF2-40B4-BE49-F238E27FC236}">
                <a16:creationId xmlns:a16="http://schemas.microsoft.com/office/drawing/2014/main" id="{7882D52B-78EF-A343-9CD3-6B40E3F089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393" y="921744"/>
            <a:ext cx="6133699" cy="4143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86746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BC00EBA5-8C8E-8A0D-43C5-4A31696CCB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6809" y="1477692"/>
            <a:ext cx="4140001" cy="429167"/>
          </a:xfrm>
        </p:spPr>
        <p:txBody>
          <a:bodyPr/>
          <a:lstStyle/>
          <a:p>
            <a:r>
              <a:rPr lang="sv-SE" dirty="0"/>
              <a:t>Årskurs 9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E475D019-35C2-4083-836C-397758659E0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6809" y="1481733"/>
            <a:ext cx="4140000" cy="425126"/>
          </a:xfrm>
        </p:spPr>
        <p:txBody>
          <a:bodyPr/>
          <a:lstStyle/>
          <a:p>
            <a:r>
              <a:rPr lang="sv-SE" dirty="0"/>
              <a:t>Gymnasiet år 2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62A43078-96BA-B28A-F064-030C775820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Andel elever som röker, Värmland och riket år 2015 - 2023</a:t>
            </a:r>
          </a:p>
        </p:txBody>
      </p:sp>
      <p:graphicFrame>
        <p:nvGraphicFramePr>
          <p:cNvPr id="9" name="Platshållare för innehåll 8">
            <a:extLst>
              <a:ext uri="{FF2B5EF4-FFF2-40B4-BE49-F238E27FC236}">
                <a16:creationId xmlns:a16="http://schemas.microsoft.com/office/drawing/2014/main" id="{660EFBA1-06AB-263D-5C69-B15F7BC8781B}"/>
              </a:ext>
            </a:extLst>
          </p:cNvPr>
          <p:cNvGraphicFramePr>
            <a:graphicFrameLocks noGrp="1"/>
          </p:cNvGraphicFramePr>
          <p:nvPr>
            <p:ph sz="half" idx="13"/>
            <p:extLst>
              <p:ext uri="{D42A27DB-BD31-4B8C-83A1-F6EECF244321}">
                <p14:modId xmlns:p14="http://schemas.microsoft.com/office/powerpoint/2010/main" val="3754436080"/>
              </p:ext>
            </p:extLst>
          </p:nvPr>
        </p:nvGraphicFramePr>
        <p:xfrm>
          <a:off x="1338146" y="1906588"/>
          <a:ext cx="4578467" cy="3817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Platshållare för innehåll 9">
            <a:extLst>
              <a:ext uri="{FF2B5EF4-FFF2-40B4-BE49-F238E27FC236}">
                <a16:creationId xmlns:a16="http://schemas.microsoft.com/office/drawing/2014/main" id="{9EC5F009-F5DE-7D8A-E151-47BC20568C2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32278002"/>
              </p:ext>
            </p:extLst>
          </p:nvPr>
        </p:nvGraphicFramePr>
        <p:xfrm>
          <a:off x="6276975" y="1906588"/>
          <a:ext cx="4140200" cy="38179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41533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AC9C639-D8FF-DCAA-B0CA-39D2129EC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z="2400" dirty="0"/>
              <a:t>Andel elever i årskurs 9 som rökt en cigarett vid 13 års ålder Värmland och riket år 2013 - 2023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12B6ACFB-9454-EE94-B498-1652CA46EB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sv-SE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83429B9C-6FBF-8EB8-00D6-AAF76353C59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93333507"/>
              </p:ext>
            </p:extLst>
          </p:nvPr>
        </p:nvGraphicFramePr>
        <p:xfrm>
          <a:off x="2495191" y="2482848"/>
          <a:ext cx="7200000" cy="32400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40063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7A563150-85B5-EC9F-BE4A-EAFCD229CE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76809" y="1477692"/>
            <a:ext cx="4140001" cy="413252"/>
          </a:xfrm>
        </p:spPr>
        <p:txBody>
          <a:bodyPr/>
          <a:lstStyle/>
          <a:p>
            <a:r>
              <a:rPr lang="sv-SE" dirty="0"/>
              <a:t>Årskurs 9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6D8C507-A2A4-33D2-6236-448865DD93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6809" y="1481733"/>
            <a:ext cx="4140000" cy="409211"/>
          </a:xfrm>
        </p:spPr>
        <p:txBody>
          <a:bodyPr/>
          <a:lstStyle/>
          <a:p>
            <a:r>
              <a:rPr lang="sv-SE" dirty="0"/>
              <a:t>Gymnasiet år 2</a:t>
            </a:r>
          </a:p>
        </p:txBody>
      </p:sp>
      <p:sp>
        <p:nvSpPr>
          <p:cNvPr id="4" name="Rubrik 3">
            <a:extLst>
              <a:ext uri="{FF2B5EF4-FFF2-40B4-BE49-F238E27FC236}">
                <a16:creationId xmlns:a16="http://schemas.microsoft.com/office/drawing/2014/main" id="{9D1627DF-97F8-B056-EFB9-831F06918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6808" y="585044"/>
            <a:ext cx="9606957" cy="710252"/>
          </a:xfrm>
        </p:spPr>
        <p:txBody>
          <a:bodyPr/>
          <a:lstStyle/>
          <a:p>
            <a:r>
              <a:rPr lang="sv-SE" sz="2400" dirty="0"/>
              <a:t>Andel elever som rökt e-cigarett (</a:t>
            </a:r>
            <a:r>
              <a:rPr lang="sv-SE" sz="2400" dirty="0" err="1"/>
              <a:t>vejp</a:t>
            </a:r>
            <a:r>
              <a:rPr lang="sv-SE" sz="2400" dirty="0"/>
              <a:t>) de senaste 12 månaderna Värmland och riket år 2015 - 2023</a:t>
            </a:r>
          </a:p>
        </p:txBody>
      </p:sp>
      <p:graphicFrame>
        <p:nvGraphicFramePr>
          <p:cNvPr id="7" name="Platshållare för innehåll 6">
            <a:extLst>
              <a:ext uri="{FF2B5EF4-FFF2-40B4-BE49-F238E27FC236}">
                <a16:creationId xmlns:a16="http://schemas.microsoft.com/office/drawing/2014/main" id="{7500FC25-79CF-8A4A-DE5C-9AAE88710873}"/>
              </a:ext>
            </a:extLst>
          </p:cNvPr>
          <p:cNvGraphicFramePr>
            <a:graphicFrameLocks noGrp="1"/>
          </p:cNvGraphicFramePr>
          <p:nvPr>
            <p:ph sz="half" idx="13"/>
            <p:extLst>
              <p:ext uri="{D42A27DB-BD31-4B8C-83A1-F6EECF244321}">
                <p14:modId xmlns:p14="http://schemas.microsoft.com/office/powerpoint/2010/main" val="2403988586"/>
              </p:ext>
            </p:extLst>
          </p:nvPr>
        </p:nvGraphicFramePr>
        <p:xfrm>
          <a:off x="1562470" y="2073340"/>
          <a:ext cx="4354143" cy="3651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Platshållare för innehåll 7">
            <a:extLst>
              <a:ext uri="{FF2B5EF4-FFF2-40B4-BE49-F238E27FC236}">
                <a16:creationId xmlns:a16="http://schemas.microsoft.com/office/drawing/2014/main" id="{3EA4B9AB-AEDF-FF10-D3E0-9B10100322C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69427121"/>
              </p:ext>
            </p:extLst>
          </p:nvPr>
        </p:nvGraphicFramePr>
        <p:xfrm>
          <a:off x="6276975" y="2073340"/>
          <a:ext cx="4140200" cy="36511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999246681"/>
      </p:ext>
    </p:extLst>
  </p:cSld>
  <p:clrMapOvr>
    <a:masterClrMapping/>
  </p:clrMapOvr>
</p:sld>
</file>

<file path=ppt/theme/theme1.xml><?xml version="1.0" encoding="utf-8"?>
<a:theme xmlns:a="http://schemas.openxmlformats.org/drawingml/2006/main" name="Region Varmland">
  <a:themeElements>
    <a:clrScheme name="Region Varmland farger">
      <a:dk1>
        <a:srgbClr val="000000"/>
      </a:dk1>
      <a:lt1>
        <a:srgbClr val="FFFFFF"/>
      </a:lt1>
      <a:dk2>
        <a:srgbClr val="6F6E68"/>
      </a:dk2>
      <a:lt2>
        <a:srgbClr val="E7E6E6"/>
      </a:lt2>
      <a:accent1>
        <a:srgbClr val="003A70"/>
      </a:accent1>
      <a:accent2>
        <a:srgbClr val="93328E"/>
      </a:accent2>
      <a:accent3>
        <a:srgbClr val="008264"/>
      </a:accent3>
      <a:accent4>
        <a:srgbClr val="F9B000"/>
      </a:accent4>
      <a:accent5>
        <a:srgbClr val="005EB8"/>
      </a:accent5>
      <a:accent6>
        <a:srgbClr val="AA112C"/>
      </a:accent6>
      <a:hlink>
        <a:srgbClr val="003A70"/>
      </a:hlink>
      <a:folHlink>
        <a:srgbClr val="93328E"/>
      </a:folHlink>
    </a:clrScheme>
    <a:fontScheme name="Region Varm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-Region Värmland" id="{D301F77F-05F8-4EAC-B0A7-77EEF84B37BE}" vid="{0349C4BF-E19F-44D1-80A2-52EBC7B72535}"/>
    </a:ext>
  </a:extLst>
</a:theme>
</file>

<file path=ppt/theme/theme2.xml><?xml version="1.0" encoding="utf-8"?>
<a:theme xmlns:a="http://schemas.openxmlformats.org/drawingml/2006/main" name="Region Varmland Grå">
  <a:themeElements>
    <a:clrScheme name="Region Varmland farger">
      <a:dk1>
        <a:srgbClr val="000000"/>
      </a:dk1>
      <a:lt1>
        <a:srgbClr val="FFFFFF"/>
      </a:lt1>
      <a:dk2>
        <a:srgbClr val="6F6E68"/>
      </a:dk2>
      <a:lt2>
        <a:srgbClr val="E7E6E6"/>
      </a:lt2>
      <a:accent1>
        <a:srgbClr val="003A70"/>
      </a:accent1>
      <a:accent2>
        <a:srgbClr val="93328E"/>
      </a:accent2>
      <a:accent3>
        <a:srgbClr val="008264"/>
      </a:accent3>
      <a:accent4>
        <a:srgbClr val="F9B000"/>
      </a:accent4>
      <a:accent5>
        <a:srgbClr val="005EB8"/>
      </a:accent5>
      <a:accent6>
        <a:srgbClr val="AA112C"/>
      </a:accent6>
      <a:hlink>
        <a:srgbClr val="003A70"/>
      </a:hlink>
      <a:folHlink>
        <a:srgbClr val="93328E"/>
      </a:folHlink>
    </a:clrScheme>
    <a:fontScheme name="Region Varm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-Region Värmland" id="{D301F77F-05F8-4EAC-B0A7-77EEF84B37BE}" vid="{BA14B6D6-CCF9-4C6F-B87B-D4013CFA3824}"/>
    </a:ext>
  </a:extLst>
</a:theme>
</file>

<file path=ppt/theme/theme3.xml><?xml version="1.0" encoding="utf-8"?>
<a:theme xmlns:a="http://schemas.openxmlformats.org/drawingml/2006/main" name="Stor rubrik">
  <a:themeElements>
    <a:clrScheme name="Region Värmland-HEX">
      <a:dk1>
        <a:srgbClr val="000000"/>
      </a:dk1>
      <a:lt1>
        <a:srgbClr val="FFFFFF"/>
      </a:lt1>
      <a:dk2>
        <a:srgbClr val="6F6E68"/>
      </a:dk2>
      <a:lt2>
        <a:srgbClr val="E7E6E6"/>
      </a:lt2>
      <a:accent1>
        <a:srgbClr val="003A70"/>
      </a:accent1>
      <a:accent2>
        <a:srgbClr val="93328E"/>
      </a:accent2>
      <a:accent3>
        <a:srgbClr val="008264"/>
      </a:accent3>
      <a:accent4>
        <a:srgbClr val="F9B000"/>
      </a:accent4>
      <a:accent5>
        <a:srgbClr val="005EB8"/>
      </a:accent5>
      <a:accent6>
        <a:srgbClr val="AA112C"/>
      </a:accent6>
      <a:hlink>
        <a:srgbClr val="003A70"/>
      </a:hlink>
      <a:folHlink>
        <a:srgbClr val="93328E"/>
      </a:folHlink>
    </a:clrScheme>
    <a:fontScheme name="Region Varmlan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-Region Värmland" id="{D301F77F-05F8-4EAC-B0A7-77EEF84B37BE}" vid="{E6EA708E-2F9B-4427-93FC-14D83DF272B5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580A6DCAED0F48994FC2F913A2C2AD" ma:contentTypeVersion="10" ma:contentTypeDescription="Create a new document." ma:contentTypeScope="" ma:versionID="71a66f9841b4ac5044a504ae3335f837">
  <xsd:schema xmlns:xsd="http://www.w3.org/2001/XMLSchema" xmlns:xs="http://www.w3.org/2001/XMLSchema" xmlns:p="http://schemas.microsoft.com/office/2006/metadata/properties" xmlns:ns2="07000e01-5f67-4023-9f2a-514e08124c62" targetNamespace="http://schemas.microsoft.com/office/2006/metadata/properties" ma:root="true" ma:fieldsID="be39e91dd3320b6e2c3f453a26505bda" ns2:_="">
    <xsd:import namespace="07000e01-5f67-4023-9f2a-514e08124c6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000e01-5f67-4023-9f2a-514e08124c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Length (seconds)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346390D-2931-472D-A1CB-B50295FD341E}">
  <ds:schemaRefs>
    <ds:schemaRef ds:uri="07000e01-5f67-4023-9f2a-514e08124c6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43B71024-886E-4868-AE1D-36F03B6F306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94C21C1-E8DB-47C2-ACAE-B63AFA5DD9D4}">
  <ds:schemaRefs>
    <ds:schemaRef ds:uri="07000e01-5f67-4023-9f2a-514e08124c6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Region Varmland</Template>
  <TotalTime>7627</TotalTime>
  <Words>1384</Words>
  <Application>Microsoft Office PowerPoint</Application>
  <PresentationFormat>Bredbild</PresentationFormat>
  <Paragraphs>250</Paragraphs>
  <Slides>38</Slides>
  <Notes>12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3</vt:i4>
      </vt:variant>
      <vt:variant>
        <vt:lpstr>Bildrubriker</vt:lpstr>
      </vt:variant>
      <vt:variant>
        <vt:i4>38</vt:i4>
      </vt:variant>
    </vt:vector>
  </HeadingPairs>
  <TitlesOfParts>
    <vt:vector size="45" baseType="lpstr">
      <vt:lpstr>Arial</vt:lpstr>
      <vt:lpstr>Calibri</vt:lpstr>
      <vt:lpstr>Courier New</vt:lpstr>
      <vt:lpstr>WordVisi_MSFontService</vt:lpstr>
      <vt:lpstr>Region Varmland</vt:lpstr>
      <vt:lpstr>Region Varmland Grå</vt:lpstr>
      <vt:lpstr>Stor rubrik</vt:lpstr>
      <vt:lpstr>Elevers drogvanor i Värmland år 2013 - 2023</vt:lpstr>
      <vt:lpstr>Undersökningen Elevers drogvanor</vt:lpstr>
      <vt:lpstr>Bidrar med aktuell kunskap</vt:lpstr>
      <vt:lpstr>16 700 elever har svarat på enkäten, 2013 - 2023</vt:lpstr>
      <vt:lpstr>Resultatredovisning</vt:lpstr>
      <vt:lpstr>Tobaksbruk</vt:lpstr>
      <vt:lpstr>Andel elever som röker, Värmland och riket år 2015 - 2023</vt:lpstr>
      <vt:lpstr>Andel elever i årskurs 9 som rökt en cigarett vid 13 års ålder Värmland och riket år 2013 - 2023</vt:lpstr>
      <vt:lpstr>Andel elever som rökt e-cigarett (vejp) de senaste 12 månaderna Värmland och riket år 2015 - 2023</vt:lpstr>
      <vt:lpstr>Andel elever som rökt vattenpipa senaste 12 månaderna Värmland och riket år 2013 – 2023</vt:lpstr>
      <vt:lpstr>Andel elever som snusar, Värmland och riket år 2015 - 2023</vt:lpstr>
      <vt:lpstr>Andel elever i årskurs 9 som snusat vid 13 års ålder Värmland och riket år 2013 - 2023</vt:lpstr>
      <vt:lpstr>Alkoholkonsumtion</vt:lpstr>
      <vt:lpstr>Andel alkoholkonsumenter, Värmland och riket år 2013-2023</vt:lpstr>
      <vt:lpstr>Andel elever som intensivkonsumerat alkohol  minst 1 gång/månad, Värmland och riket år 2013 - 2023</vt:lpstr>
      <vt:lpstr>Andel elever i årskurs 9 som druckit alkohol vid 13 års ålder, Värmland och riket år 2013 - 2023</vt:lpstr>
      <vt:lpstr>Andel elever i årskurs 9 som varit berusade vid 13 års ålder, Värmland och riket år 2013 - 2023</vt:lpstr>
      <vt:lpstr>Narkotika, läkemedel och anabola steroider</vt:lpstr>
      <vt:lpstr>Andel elever som blivit erbjudna narkotika senaste 12 månaderna, Värmland och riket 2013 - 2023</vt:lpstr>
      <vt:lpstr>Andel elever som någon gång har använt narkotika Värmland och riket år 2013 - 2023</vt:lpstr>
      <vt:lpstr>Andel elever som använt receptbelagda läkemedel utan läkarordination senaste 12 månaderna Värmland år 2017 - 2023</vt:lpstr>
      <vt:lpstr>Andel elever som kan få tag på ANDT inom 24 timmar Värmland år 2015 - 2023</vt:lpstr>
      <vt:lpstr>Spel om pengar</vt:lpstr>
      <vt:lpstr>Andel elever som spelat om pengar de senaste  12 månaderna, Värmland och riket år 2019 - 2023</vt:lpstr>
      <vt:lpstr>Attityder</vt:lpstr>
      <vt:lpstr>Andel elever i åk 9 och gymnasiet år 2 som tycker det är stor risk för hälsan att röka varje dag och snusa varje dag Värmland år 2015 - 2023</vt:lpstr>
      <vt:lpstr>Andel elever i åk 9 och gymnasiet år 2 som tycker det är stor risk för hälsan att vara berusad varje helg Värmland 2015 - 2023 </vt:lpstr>
      <vt:lpstr>Andel elever i åk 9 och gymnasiet år 2 som tycker det är stor risk för hälsan att prova cannabis och regelbundet använda cannabis, Värmland 2015 - 2023 </vt:lpstr>
      <vt:lpstr>Andel elever i årskurs 9 som säger troligen nej eller bestämt nej om de blir erbjudna narkotika Värmland år 2013 - 2023</vt:lpstr>
      <vt:lpstr>Var sätter du gränsen när det gäller cannabis? Andel elever i Värmland, år 2013 - 2023</vt:lpstr>
      <vt:lpstr>Andel elever i Värmland, år 2015 - 2023  Det är upp till var och en om man vill använda cannabis. Jag håller…</vt:lpstr>
      <vt:lpstr>Kosttillskott  och energidryck</vt:lpstr>
      <vt:lpstr>Andel elever som dricker energidryck varje eller nästan varje dag, Värmland, år 2017 - 2023</vt:lpstr>
      <vt:lpstr>Samverkan i  planering och genomförande</vt:lpstr>
      <vt:lpstr>Samverkan i planering och genomförande </vt:lpstr>
      <vt:lpstr>Genomförande och resultatredovisning (1)</vt:lpstr>
      <vt:lpstr>Genomförande och resultatredovisning (2) </vt:lpstr>
      <vt:lpstr>PowerPoint-presentation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Rapport elevers drogvanor 2021</dc:title>
  <dc:subject>Rapport elevers drogvanor 2021</dc:subject>
  <dc:creator>Region Värmland</dc:creator>
  <cp:keywords/>
  <dc:description/>
  <cp:lastModifiedBy>Elisabeth Petersson</cp:lastModifiedBy>
  <cp:revision>2</cp:revision>
  <dcterms:created xsi:type="dcterms:W3CDTF">2021-08-18T12:03:23Z</dcterms:created>
  <dcterms:modified xsi:type="dcterms:W3CDTF">2024-03-11T14:18:38Z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0x01010011580A6DCAED0F48994FC2F913A2C2AD</vt:lpwstr>
  </property>
</Properties>
</file>