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  <p:sldMasterId id="2147483684" r:id="rId6"/>
  </p:sldMasterIdLst>
  <p:notesMasterIdLst>
    <p:notesMasterId r:id="rId16"/>
  </p:notesMasterIdLst>
  <p:sldIdLst>
    <p:sldId id="2146846940" r:id="rId7"/>
    <p:sldId id="2146846938" r:id="rId8"/>
    <p:sldId id="266" r:id="rId9"/>
    <p:sldId id="2146846930" r:id="rId10"/>
    <p:sldId id="2146846922" r:id="rId11"/>
    <p:sldId id="2146846937" r:id="rId12"/>
    <p:sldId id="2146846939" r:id="rId13"/>
    <p:sldId id="258" r:id="rId14"/>
    <p:sldId id="2146846924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49E7A-D4E0-47DF-BA03-1D8F8D853C6E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523392-3896-4106-A4A3-97842E48471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8973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andreas.berggren@regionvarmland.se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F7390A-692B-4F15-B7FD-476653BFC416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3036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F7390A-692B-4F15-B7FD-476653BFC416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5293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sv-SE"/>
          </a:p>
          <a:p>
            <a:pPr rtl="0">
              <a:buFont typeface="Arial" panose="020B0604020202020204" pitchFamily="34" charset="0"/>
              <a:buChar char="•"/>
            </a:pPr>
            <a:r>
              <a:rPr lang="sv-SE"/>
              <a:t>Varje områdeschef ansvarar för att till </a:t>
            </a:r>
            <a:r>
              <a:rPr lang="sv-SE">
                <a:hlinkClick r:id="rId3" tooltip="mailto:andreas.berggren@regionvarmland.se"/>
              </a:rPr>
              <a:t>andreas.berggren@regionvarmland.se</a:t>
            </a:r>
            <a:r>
              <a:rPr lang="sv-SE"/>
              <a:t> anmäla en kontaktperson för sitt område för projektinformation och dialog. senast 2024-09-26. Innebär inte ett åtagande att sitta i någon gruppering.</a:t>
            </a:r>
          </a:p>
          <a:p>
            <a:pPr rtl="0">
              <a:buFont typeface="Arial" panose="020B0604020202020204" pitchFamily="34" charset="0"/>
              <a:buChar char="•"/>
            </a:pPr>
            <a:endParaRPr lang="sv-SE"/>
          </a:p>
          <a:p>
            <a:pPr rtl="0">
              <a:buFont typeface="Arial" panose="020B0604020202020204" pitchFamily="34" charset="0"/>
              <a:buChar char="•"/>
            </a:pPr>
            <a:r>
              <a:rPr lang="sv-SE"/>
              <a:t>Projektgruppsdeltagare ska preliminärt utses inom Område regionservice, Område vårdkvalitet och något av "Vårdområdena". Områdeschefer tar fram förslag på namn om möjligt till HSL 2024-09-23. Möten sker fysiskt varannan fredag två timmar.</a:t>
            </a:r>
          </a:p>
          <a:p>
            <a:pPr rtl="0">
              <a:buFont typeface="Arial" panose="020B0604020202020204" pitchFamily="34" charset="0"/>
              <a:buChar char="•"/>
            </a:pPr>
            <a:endParaRPr lang="sv-SE"/>
          </a:p>
          <a:p>
            <a:pPr rtl="0">
              <a:buFont typeface="Arial" panose="020B0604020202020204" pitchFamily="34" charset="0"/>
              <a:buChar char="•"/>
            </a:pPr>
            <a:r>
              <a:rPr lang="sv-SE"/>
              <a:t>En aktivitet i projektet är att värdera </a:t>
            </a:r>
            <a:r>
              <a:rPr lang="sv-SE" err="1"/>
              <a:t>vilen</a:t>
            </a:r>
            <a:r>
              <a:rPr lang="sv-SE"/>
              <a:t> verksamhet som är totalförsvarsviktig, vad som kan prioriteras lägre och vad som faktiskt i kris/krig skulle kunna pausas i upp till 90 dagar. Analysen ska göras per Verksamhetsområde. Ett metodstöd finns och stöd från projektet i själva analysen. </a:t>
            </a:r>
          </a:p>
          <a:p>
            <a:pPr rtl="0">
              <a:buFont typeface="Arial" panose="020B0604020202020204" pitchFamily="34" charset="0"/>
              <a:buNone/>
            </a:pPr>
            <a:r>
              <a:rPr lang="sv-SE"/>
              <a:t>Tidplan och mer detaljer kommer inom kort!</a:t>
            </a:r>
          </a:p>
          <a:p>
            <a:pPr rtl="0">
              <a:buFont typeface="Arial" panose="020B0604020202020204" pitchFamily="34" charset="0"/>
              <a:buNone/>
            </a:pPr>
            <a:endParaRPr lang="sv-SE"/>
          </a:p>
          <a:p>
            <a:pPr rtl="0">
              <a:buFont typeface="Arial" panose="020B0604020202020204" pitchFamily="34" charset="0"/>
              <a:buChar char="•"/>
            </a:pPr>
            <a:r>
              <a:rPr lang="sv-SE"/>
              <a:t>Horisontell prioritering mellan verksamheter ned till olika diagnosområden behöver arbetas fram. Ett arbete genomfördes under pandemin. Det underlaget ska nu vidare bearbetas. Område vårdkvalitet med sina chefsläkare har fått i uppdrag att planera för </a:t>
            </a:r>
            <a:r>
              <a:rPr lang="sv-SE" i="1"/>
              <a:t>hur</a:t>
            </a:r>
            <a:r>
              <a:rPr lang="sv-SE"/>
              <a:t> detta kan genomföras. Arbetet är tänkt att primärt göras områdesvis i någon sorts workshopsformat. Område medicinska specialiteter är utsedd att vara pilot för metoden. Tidplan och mer om metodik kan förväntas under oktober</a:t>
            </a:r>
          </a:p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F7390A-692B-4F15-B7FD-476653BFC416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998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F7390A-692B-4F15-B7FD-476653BFC416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22688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523392-3896-4106-A4A3-97842E484719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2888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C858E219-4E6D-4932-AA5D-6A3481107E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-1" y="0"/>
            <a:ext cx="4121077" cy="342899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3628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sv-SE"/>
              <a:t>Rubrik på en eller </a:t>
            </a:r>
            <a:br>
              <a:rPr lang="sv-SE"/>
            </a:br>
            <a:r>
              <a:rPr lang="sv-SE"/>
              <a:t>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7CDCF15-ABC8-4682-83AF-D8634F151B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Underrubrik/Namn, Datum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C45BB37F-78FC-4AA5-BA09-60B3473C57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4113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BF7BF05E-0759-41B0-A771-97D723EF6EC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80860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8302B766-1A21-4681-B97B-01C97262C00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710450C-1CB8-48CB-BBC9-7DC124B22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466EFA4-20AE-4AD4-B435-6B0C7A76D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7F53102-507D-4A65-80DF-48F934CE2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1505DD5-2D9F-4AA5-8E4B-961FE767E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713" y="2898400"/>
            <a:ext cx="3422574" cy="99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657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C858E219-4E6D-4932-AA5D-6A3481107E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-1" y="0"/>
            <a:ext cx="4121077" cy="342899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3628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sv-SE"/>
              <a:t>Rubrik på en eller </a:t>
            </a:r>
            <a:br>
              <a:rPr lang="sv-SE"/>
            </a:br>
            <a:r>
              <a:rPr lang="sv-SE"/>
              <a:t>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7CDCF15-ABC8-4682-83AF-D8634F151B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Underrubrik/Namn, Datum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C45BB37F-78FC-4AA5-BA09-60B3473C57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5706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4800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2"/>
                </a:solidFill>
              </a:defRPr>
            </a:lvl1pPr>
          </a:lstStyle>
          <a:p>
            <a:r>
              <a:rPr lang="sv-SE"/>
              <a:t>Kapitelrubrik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Underrubrik 2">
            <a:extLst>
              <a:ext uri="{FF2B5EF4-FFF2-40B4-BE49-F238E27FC236}">
                <a16:creationId xmlns:a16="http://schemas.microsoft.com/office/drawing/2014/main" id="{4E603FF1-A2AA-4DFA-A81C-56517907015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4654C601-3316-4300-8504-A56E141014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33" t="28855"/>
          <a:stretch/>
        </p:blipFill>
        <p:spPr>
          <a:xfrm>
            <a:off x="-1" y="0"/>
            <a:ext cx="4121077" cy="342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6289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6000" y="2433976"/>
            <a:ext cx="5760000" cy="131112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sv-SE"/>
              <a:t>Rubrik på en eller </a:t>
            </a:r>
            <a:br>
              <a:rPr lang="sv-SE"/>
            </a:br>
            <a:r>
              <a:rPr lang="sv-SE"/>
              <a:t>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FFF31AE7-D880-407A-9C88-13783A4EC04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96808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35114-FF72-44A1-A510-3F846FC92C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6809" y="972000"/>
            <a:ext cx="720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/>
              <a:t>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8FA8A6-E8AD-49AE-8A02-8E0135A4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28B042-CD46-459F-B15F-9CD51445A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2B9B4-3EFB-4D25-A6FF-2C335D0E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2074D27-2532-4EB4-AA8D-F347C8462D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96809" y="2482850"/>
            <a:ext cx="7200000" cy="3240000"/>
          </a:xfrm>
        </p:spPr>
        <p:txBody>
          <a:bodyPr>
            <a:noAutofit/>
          </a:bodyPr>
          <a:lstStyle/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E3DB552-76B5-45DA-A7BF-518537E7553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5960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n 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3496" y="972000"/>
            <a:ext cx="864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/>
              <a:t>Rubrik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92B27C-79B3-42A9-ADBC-D4CB29DF52F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/>
              <a:t>Lägg till innehåll eller skriv 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/>
              <a:t>Lägg till innehåll eller skriv 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40086D-4C59-4640-B415-83D1F560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C430EC2-426A-4AEF-9877-11E250564623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9569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vå under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2DF18E-7E8D-4A71-890C-3CFB2327709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76809" y="1477692"/>
            <a:ext cx="4140001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Rubrik på en eller två rader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46B3D42-77C7-4FA8-AA30-92017FA612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6809" y="1481733"/>
            <a:ext cx="4140000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Rubrik på en eller två rader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CDCC492-7BCC-4ED9-B2C6-C005B30C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2A9FDD7-8709-4118-8A52-E0DB7693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AC5545E-7744-463D-8795-8ACFFF91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01EF920-89B6-43FE-BC82-D3F3F4E24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6809" y="585044"/>
            <a:ext cx="8640000" cy="710252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/>
              <a:t>Rubrik på en rad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D4D9B012-53D8-4F15-8B22-2FDE176255A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17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/>
              <a:t>Lägg till innehåll eller skriv 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C670D3A9-CE21-4ECA-B331-6CD15F9616B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/>
              <a:t>Lägg till innehåll eller skriv 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F6ACE35-4E6C-49D8-A224-4BBC04C4696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31977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03175" y="972000"/>
            <a:ext cx="414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/>
              <a:t>Rubrik på en eller två rader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03175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/>
              <a:t>Lägg till innehåll eller skriv 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0E395B5-3017-4735-BEE7-B3DEC703BA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5750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/>
              <a:t>Klicka på ikonen för att </a:t>
            </a:r>
            <a:br>
              <a:rPr lang="sv-SE"/>
            </a:br>
            <a:r>
              <a:rPr lang="sv-SE"/>
              <a:t>lägga till en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831E66-BE42-4C10-8590-C12E77B62EBA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46195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437C3FB-B590-43F3-8686-17D11169DEC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11846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/>
              <a:t>Klicka på ikonen för att </a:t>
            </a:r>
            <a:br>
              <a:rPr lang="sv-SE"/>
            </a:br>
            <a:r>
              <a:rPr lang="sv-SE"/>
              <a:t>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C0FFDE-20E1-4E05-AD5B-876993A1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C658C64-0CC7-478A-AC17-3021025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D27019-FF78-4832-9008-F432E9C3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118C7873-AD9A-4598-BEE2-3ED782562B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8465" y="617055"/>
            <a:ext cx="549507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/>
              <a:t>Rubrik i svart/vit/blå placeras fritt på bilden där den passar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BBAB7C4-34CF-4F5D-8C3D-27B38F9E8CF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0298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4800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sv-SE"/>
              <a:t>Kapitelrubrik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Underrubrik 2">
            <a:extLst>
              <a:ext uri="{FF2B5EF4-FFF2-40B4-BE49-F238E27FC236}">
                <a16:creationId xmlns:a16="http://schemas.microsoft.com/office/drawing/2014/main" id="{4E603FF1-A2AA-4DFA-A81C-56517907015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4654C601-3316-4300-8504-A56E141014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0" y="0"/>
            <a:ext cx="4121077" cy="342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7913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ör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7055415-C399-4877-B646-A2D63B23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62413D-730B-4EBD-B9C6-E6B147E9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D275AC-7ABB-49A4-BADA-267D495A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241C9948-CE84-42C5-B2F5-861912055175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1800000" y="1134737"/>
            <a:ext cx="8640000" cy="4589261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sv-SE"/>
              <a:t>Innehåll med grafik som t ex tabell eller diagram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BC50C73-2857-465E-A01E-727A200B1112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79550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BF7BF05E-0759-41B0-A771-97D723EF6EC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69960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8302B766-1A21-4681-B97B-01C97262C00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710450C-1CB8-48CB-BBC9-7DC124B22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466EFA4-20AE-4AD4-B435-6B0C7A76D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7F53102-507D-4A65-80DF-48F934CE2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1505DD5-2D9F-4AA5-8E4B-961FE767E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713" y="2898400"/>
            <a:ext cx="3422574" cy="99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6545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2024-09-26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3622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l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2024-09-26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478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ö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2024-09-26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7502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ul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tx1"/>
                </a:solidFill>
              </a:defRPr>
            </a:lvl1pPr>
          </a:lstStyle>
          <a:p>
            <a:r>
              <a:rPr lang="sv-SE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B2360C-C35F-5040-8F82-49517619CE55}" type="datetime1">
              <a:rPr lang="sv-SE" smtClean="0"/>
              <a:pPr/>
              <a:t>2024-09-26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27005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jus blå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2024-09-26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8152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ö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2024-09-26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470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2024-09-26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6478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6000" y="2433976"/>
            <a:ext cx="5760000" cy="131112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sv-SE"/>
              <a:t>Rubrik på en eller </a:t>
            </a:r>
            <a:br>
              <a:rPr lang="sv-SE"/>
            </a:br>
            <a:r>
              <a:rPr lang="sv-SE"/>
              <a:t>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FFF31AE7-D880-407A-9C88-13783A4EC04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17048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35114-FF72-44A1-A510-3F846FC92C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6809" y="972000"/>
            <a:ext cx="720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/>
              <a:t>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8FA8A6-E8AD-49AE-8A02-8E0135A4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28B042-CD46-459F-B15F-9CD51445A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2B9B4-3EFB-4D25-A6FF-2C335D0E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2074D27-2532-4EB4-AA8D-F347C8462D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96809" y="2482850"/>
            <a:ext cx="7200000" cy="3240000"/>
          </a:xfrm>
        </p:spPr>
        <p:txBody>
          <a:bodyPr>
            <a:noAutofit/>
          </a:bodyPr>
          <a:lstStyle/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E3DB552-76B5-45DA-A7BF-518537E7553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9770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n 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3496" y="972000"/>
            <a:ext cx="864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/>
              <a:t>Rubrik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92B27C-79B3-42A9-ADBC-D4CB29DF52F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/>
              <a:t>Lägg till innehåll eller skriv 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/>
              <a:t>Lägg till innehåll eller skriv 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40086D-4C59-4640-B415-83D1F560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C430EC2-426A-4AEF-9877-11E250564623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5571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vå under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2DF18E-7E8D-4A71-890C-3CFB2327709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76809" y="1477692"/>
            <a:ext cx="4140001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Rubrik på en eller två rader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46B3D42-77C7-4FA8-AA30-92017FA612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6809" y="1481733"/>
            <a:ext cx="4140000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Rubrik på en eller två rader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CDCC492-7BCC-4ED9-B2C6-C005B30C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2A9FDD7-8709-4118-8A52-E0DB7693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AC5545E-7744-463D-8795-8ACFFF91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01EF920-89B6-43FE-BC82-D3F3F4E24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6809" y="585044"/>
            <a:ext cx="8640000" cy="710252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/>
              <a:t>Rubrik på en rad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D4D9B012-53D8-4F15-8B22-2FDE176255A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17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/>
              <a:t>Lägg till innehåll eller skriv 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C670D3A9-CE21-4ECA-B331-6CD15F9616B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/>
              <a:t>Lägg till innehåll eller skriv 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F6ACE35-4E6C-49D8-A224-4BBC04C4696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3301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03175" y="972000"/>
            <a:ext cx="414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/>
              <a:t>Rubrik på en eller två rader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03175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/>
              <a:t>Lägg till innehåll eller skriv 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0E395B5-3017-4735-BEE7-B3DEC703BA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5750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/>
              <a:t>Klicka på ikonen för att </a:t>
            </a:r>
            <a:br>
              <a:rPr lang="sv-SE"/>
            </a:br>
            <a:r>
              <a:rPr lang="sv-SE"/>
              <a:t>lägga till en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831E66-BE42-4C10-8590-C12E77B62EBA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6830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437C3FB-B590-43F3-8686-17D11169DEC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11846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/>
              <a:t>Klicka på ikonen för att </a:t>
            </a:r>
            <a:br>
              <a:rPr lang="sv-SE"/>
            </a:br>
            <a:r>
              <a:rPr lang="sv-SE"/>
              <a:t>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C0FFDE-20E1-4E05-AD5B-876993A1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C658C64-0CC7-478A-AC17-3021025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D27019-FF78-4832-9008-F432E9C3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118C7873-AD9A-4598-BEE2-3ED782562B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8465" y="617055"/>
            <a:ext cx="549507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/>
              <a:t>Rubrik i svart/vit/blå placeras fritt på bilden där den passar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BBAB7C4-34CF-4F5D-8C3D-27B38F9E8CF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9380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ör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7055415-C399-4877-B646-A2D63B23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62413D-730B-4EBD-B9C6-E6B147E9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D275AC-7ABB-49A4-BADA-267D495A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241C9948-CE84-42C5-B2F5-861912055175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1800000" y="1134737"/>
            <a:ext cx="8640000" cy="4589261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sv-SE"/>
              <a:t>Innehåll med grafik som t ex tabell eller diagram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BC50C73-2857-465E-A01E-727A200B1112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745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18CA09C7-587A-4657-81D5-AC0FD131658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055200"/>
            <a:ext cx="1665480" cy="482611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3107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18CA09C7-587A-4657-81D5-AC0FD131658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055200"/>
            <a:ext cx="1665480" cy="482611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507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18CA09C7-587A-4657-81D5-AC0FD131658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055200"/>
            <a:ext cx="1665480" cy="482611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17961DE-70CA-1949-9072-9D2A38C11419}" type="datetime1">
              <a:rPr lang="sv-SE" smtClean="0"/>
              <a:t>2024-09-26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585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intranat.regionvarmland.se/5.362ebd7519104f506481420f.html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ionvarmland.se/vardgivarwebben/service-och-it/medicinsk-teknik/nrfit-ny-standardkoppling-for-spinal-epidural-och-nervblocka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A990C8-E9E9-46DD-967B-9AF072764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55644" y="2493628"/>
            <a:ext cx="6213722" cy="1311128"/>
          </a:xfrm>
        </p:spPr>
        <p:txBody>
          <a:bodyPr/>
          <a:lstStyle/>
          <a:p>
            <a:r>
              <a:rPr lang="sv-SE" dirty="0"/>
              <a:t>Vårdvalsråd</a:t>
            </a:r>
            <a:br>
              <a:rPr lang="sv-SE" dirty="0"/>
            </a:br>
            <a:r>
              <a:rPr lang="sv-SE" dirty="0"/>
              <a:t>Ledningsinformation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57E94A7-75EC-44CE-9410-C23957DC3D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/>
              <a:t>20240926</a:t>
            </a:r>
          </a:p>
        </p:txBody>
      </p:sp>
    </p:spTree>
    <p:extLst>
      <p:ext uri="{BB962C8B-B14F-4D97-AF65-F5344CB8AC3E}">
        <p14:creationId xmlns:p14="http://schemas.microsoft.com/office/powerpoint/2010/main" val="1204258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1CAC30-2D97-AF0D-E304-24E4722FB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Nya på jobbet: Lars och Henrik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821052C-918F-8DAC-417B-6847F371BE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8" y="2482850"/>
            <a:ext cx="7987719" cy="94615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51460" indent="-251460"/>
            <a:r>
              <a:rPr lang="sv-SE">
                <a:hlinkClick r:id="rId2"/>
              </a:rPr>
              <a:t>Ta del av presentationen på intranätet från förra veckan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4B501FA-340E-0E18-EBC7-2C4F5DE9CE01}"/>
              </a:ext>
            </a:extLst>
          </p:cNvPr>
          <p:cNvSpPr/>
          <p:nvPr/>
        </p:nvSpPr>
        <p:spPr>
          <a:xfrm>
            <a:off x="9414932" y="0"/>
            <a:ext cx="2777067" cy="415636"/>
          </a:xfrm>
          <a:prstGeom prst="rect">
            <a:avLst/>
          </a:prstGeom>
          <a:solidFill>
            <a:srgbClr val="003A70">
              <a:alpha val="2039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08000" rtlCol="0" anchor="b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Hälso- och sjukvårdsledning</a:t>
            </a: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490A5184-42E0-A372-4A2E-35F63816FA8A}"/>
              </a:ext>
            </a:extLst>
          </p:cNvPr>
          <p:cNvSpPr/>
          <p:nvPr/>
        </p:nvSpPr>
        <p:spPr>
          <a:xfrm>
            <a:off x="9208800" y="0"/>
            <a:ext cx="415636" cy="415636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NeueLT Pro 55 Roman" panose="020B0604020202020204" pitchFamily="34" charset="77"/>
                <a:ea typeface="+mn-ea"/>
                <a:cs typeface="+mn-cs"/>
              </a:rPr>
              <a:t>i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DD79615-F264-ECD8-B47E-C52578369D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6668" y="3178205"/>
            <a:ext cx="6332623" cy="277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846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0EBA81-2086-FEB7-DC2D-A22755A7C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8" y="972000"/>
            <a:ext cx="8084105" cy="1325563"/>
          </a:xfrm>
        </p:spPr>
        <p:txBody>
          <a:bodyPr/>
          <a:lstStyle/>
          <a:p>
            <a:r>
              <a:rPr lang="sv-SE" err="1"/>
              <a:t>NRFit</a:t>
            </a:r>
            <a:r>
              <a:rPr lang="sv-SE"/>
              <a:t> – Ny standardkoppling för spinal, epidural och nervblockad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803B89A-C4D3-341A-171C-A958F84349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9" y="2482850"/>
            <a:ext cx="8587958" cy="3240000"/>
          </a:xfrm>
        </p:spPr>
        <p:txBody>
          <a:bodyPr/>
          <a:lstStyle/>
          <a:p>
            <a:r>
              <a:rPr lang="sv-SE"/>
              <a:t>Sprid infon till alla som jobbar med detta! </a:t>
            </a:r>
          </a:p>
          <a:p>
            <a:r>
              <a:rPr lang="sv-SE"/>
              <a:t>Nationellt införande, i Värmland  21 oktober 2024. Flera regioner inför innan oss – observera det vid överlämning.</a:t>
            </a:r>
          </a:p>
          <a:p>
            <a:r>
              <a:rPr lang="sv-SE"/>
              <a:t>Använd presentation – ta del av vad som finns att göra. </a:t>
            </a:r>
          </a:p>
          <a:p>
            <a:r>
              <a:rPr lang="sv-SE"/>
              <a:t>Länk till presentationen och mer information på vårdgivarwebben:</a:t>
            </a:r>
          </a:p>
          <a:p>
            <a:r>
              <a:rPr lang="sv-SE" err="1">
                <a:hlinkClick r:id="rId3"/>
              </a:rPr>
              <a:t>NRFit</a:t>
            </a:r>
            <a:r>
              <a:rPr lang="sv-SE">
                <a:hlinkClick r:id="rId3"/>
              </a:rPr>
              <a:t> ny standardkoppling för spinal, epidural och nervblockad - Region Värmland (regionvarmland.se)</a:t>
            </a:r>
            <a:endParaRPr lang="sv-SE"/>
          </a:p>
          <a:p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60A65F8-C702-E265-CCC1-529BD1FE04F6}"/>
              </a:ext>
            </a:extLst>
          </p:cNvPr>
          <p:cNvSpPr/>
          <p:nvPr/>
        </p:nvSpPr>
        <p:spPr>
          <a:xfrm>
            <a:off x="9414932" y="-8878"/>
            <a:ext cx="2777067" cy="415636"/>
          </a:xfrm>
          <a:prstGeom prst="rect">
            <a:avLst/>
          </a:prstGeom>
          <a:solidFill>
            <a:srgbClr val="003A70">
              <a:alpha val="2039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08000" rtlCol="0" anchor="b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Hälso- och sjukvårdsledning</a:t>
            </a: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C8AE433E-9EF7-10D7-03D5-2AC2EF33A5EB}"/>
              </a:ext>
            </a:extLst>
          </p:cNvPr>
          <p:cNvSpPr/>
          <p:nvPr/>
        </p:nvSpPr>
        <p:spPr>
          <a:xfrm>
            <a:off x="9208800" y="-8878"/>
            <a:ext cx="415636" cy="415636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NeueLT Pro 55 Roman" panose="020B0604020202020204" pitchFamily="34" charset="77"/>
                <a:ea typeface="+mn-ea"/>
                <a:cs typeface="+mn-cs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2412525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0EBA81-2086-FEB7-DC2D-A22755A7C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509" y="762450"/>
            <a:ext cx="9047850" cy="1325563"/>
          </a:xfrm>
        </p:spPr>
        <p:txBody>
          <a:bodyPr/>
          <a:lstStyle/>
          <a:p>
            <a:r>
              <a:rPr lang="sv-SE">
                <a:cs typeface="Arial"/>
              </a:rPr>
              <a:t>Plan för verksamhetsanknuten och central bastjänstgöring (BT)</a:t>
            </a:r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803B89A-C4D3-341A-171C-A958F84349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01508" y="2273300"/>
            <a:ext cx="8575366" cy="324000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51460" indent="-251460"/>
            <a:r>
              <a:rPr lang="sv-SE" sz="2000">
                <a:cs typeface="Arial"/>
              </a:rPr>
              <a:t>Hela sjukvårdssverige står inför en omfattande förändring då utbildningsläkarnas AT-tjänstgöring kommer att ersättas med så kallad BT-tjänstgöring.</a:t>
            </a:r>
          </a:p>
          <a:p>
            <a:pPr marL="251460" indent="-251460"/>
            <a:r>
              <a:rPr lang="sv-SE" sz="2000">
                <a:cs typeface="Arial"/>
              </a:rPr>
              <a:t>Inriktningsbeslut har fattas om att planera för 48 centrala BT-platser samt 12 verksamhetsanknutna BT-platser i regionen från 2027. </a:t>
            </a:r>
          </a:p>
          <a:p>
            <a:pPr marL="251460" indent="-251460"/>
            <a:r>
              <a:rPr lang="sv-SE" sz="2000">
                <a:cs typeface="Arial"/>
              </a:rPr>
              <a:t>Utbildningsläkarchef tillsammans med BT studierektorer har fått uppdrag att i samråd med referensgrupp bestående av utvalda verksamhetschefer utforma struktur för blockplaceringar och återkomma till hälso- och sjukvårdsledningen för beslut i mitten av HT 2024. Referensgruppen är ännu inte utsedd. 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60A65F8-C702-E265-CCC1-529BD1FE04F6}"/>
              </a:ext>
            </a:extLst>
          </p:cNvPr>
          <p:cNvSpPr/>
          <p:nvPr/>
        </p:nvSpPr>
        <p:spPr>
          <a:xfrm>
            <a:off x="9414932" y="-8878"/>
            <a:ext cx="2777067" cy="415636"/>
          </a:xfrm>
          <a:prstGeom prst="rect">
            <a:avLst/>
          </a:prstGeom>
          <a:solidFill>
            <a:srgbClr val="003A70">
              <a:alpha val="2039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08000" rtlCol="0" anchor="b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Hälso- och sjukvårdsledning</a:t>
            </a: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C8AE433E-9EF7-10D7-03D5-2AC2EF33A5EB}"/>
              </a:ext>
            </a:extLst>
          </p:cNvPr>
          <p:cNvSpPr/>
          <p:nvPr/>
        </p:nvSpPr>
        <p:spPr>
          <a:xfrm>
            <a:off x="9208800" y="-8878"/>
            <a:ext cx="415636" cy="415636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NeueLT Pro 55 Roman" panose="020B0604020202020204" pitchFamily="34" charset="77"/>
                <a:ea typeface="+mn-ea"/>
                <a:cs typeface="+mn-cs"/>
              </a:rPr>
              <a:t>i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F3B67533-6D0A-7FB1-B366-ADD13C9850EC}"/>
              </a:ext>
            </a:extLst>
          </p:cNvPr>
          <p:cNvSpPr txBox="1"/>
          <p:nvPr/>
        </p:nvSpPr>
        <p:spPr>
          <a:xfrm rot="21269807">
            <a:off x="655355" y="333288"/>
            <a:ext cx="2692826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2400" b="1">
                <a:solidFill>
                  <a:srgbClr val="F8AB10"/>
                </a:solidFill>
                <a:latin typeface="Ink Free"/>
              </a:rPr>
              <a:t>Inriktningsbeslut</a:t>
            </a:r>
            <a:endParaRPr kumimoji="0" lang="sv-SE" sz="2400" b="1" i="0" u="none" strike="noStrike" kern="1200" cap="none" spc="0" normalizeH="0" baseline="0" noProof="0">
              <a:ln>
                <a:noFill/>
              </a:ln>
              <a:solidFill>
                <a:srgbClr val="F8AB10"/>
              </a:solidFill>
              <a:effectLst/>
              <a:uLnTx/>
              <a:uFillTx/>
              <a:latin typeface="Ink Free" panose="03080402000500000000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4797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0EBA81-2086-FEB7-DC2D-A22755A7C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Projekt Krigsorganisation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803B89A-C4D3-341A-171C-A958F84349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8" y="2482850"/>
            <a:ext cx="8616669" cy="352575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51460" indent="-251460"/>
            <a:r>
              <a:rPr lang="sv-SE" sz="1800">
                <a:cs typeface="Arial"/>
              </a:rPr>
              <a:t>Stort fokus i frågan – regiongemensamt projekt. En aktivitet i projektet är att </a:t>
            </a:r>
            <a:r>
              <a:rPr lang="sv-SE" sz="1800" b="1">
                <a:cs typeface="Arial"/>
              </a:rPr>
              <a:t>värdera vilken verksamhet som är totalförsvarsviktig, </a:t>
            </a:r>
            <a:r>
              <a:rPr lang="sv-SE" sz="1800">
                <a:cs typeface="Arial"/>
              </a:rPr>
              <a:t>vad som kan prioriteras lägre och vad som faktiskt i kris/krig skulle kunna pausas i upp till 90 dagar. </a:t>
            </a:r>
            <a:r>
              <a:rPr lang="sv-SE" sz="1800" b="1">
                <a:cs typeface="Arial"/>
              </a:rPr>
              <a:t>Analysen ska göras per verksamhetsområde</a:t>
            </a:r>
            <a:r>
              <a:rPr lang="sv-SE" sz="1800">
                <a:cs typeface="Arial"/>
              </a:rPr>
              <a:t>. Ett metodstöd finns och stöd från projektet i själva analysen. Tidplan och mer detaljer kommer inom kort.</a:t>
            </a:r>
            <a:endParaRPr lang="sv-SE"/>
          </a:p>
          <a:p>
            <a:pPr marL="251460" indent="-251460"/>
            <a:r>
              <a:rPr lang="sv-SE" sz="1800">
                <a:cs typeface="Arial"/>
              </a:rPr>
              <a:t>Horisontell prioritering mellan verksamheter ned till olika diagnosområden behöver arbetas fram. Ett arbete genomfördes under pandemin underlaget ska nu vidare bearbetas. Område vårdkvalitet med sina chefsläkare kommer att få i uppdrag att planera för hur detta kan genomföras. </a:t>
            </a:r>
            <a:endParaRPr lang="sv-SE">
              <a:cs typeface="Arial"/>
            </a:endParaRPr>
          </a:p>
          <a:p>
            <a:pPr marL="251460" indent="-251460"/>
            <a:r>
              <a:rPr lang="sv-SE" sz="1800">
                <a:cs typeface="Arial"/>
              </a:rPr>
              <a:t>Arbetet är tänkt att primärt göras områdesvis i någon sorts workshopsformat. Område medicinska specialiteter är utsedd att vara pilot för metoden. Tidplan och mer om metodik kan förväntas under oktober.</a:t>
            </a:r>
            <a:endParaRPr lang="sv-SE">
              <a:cs typeface="Arial"/>
            </a:endParaRPr>
          </a:p>
          <a:p>
            <a:pPr marL="251460" indent="-251460"/>
            <a:endParaRPr lang="sv-SE" sz="1800">
              <a:cs typeface="Arial"/>
            </a:endParaRP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60A65F8-C702-E265-CCC1-529BD1FE04F6}"/>
              </a:ext>
            </a:extLst>
          </p:cNvPr>
          <p:cNvSpPr/>
          <p:nvPr/>
        </p:nvSpPr>
        <p:spPr>
          <a:xfrm>
            <a:off x="9414932" y="-8878"/>
            <a:ext cx="2777067" cy="415636"/>
          </a:xfrm>
          <a:prstGeom prst="rect">
            <a:avLst/>
          </a:prstGeom>
          <a:solidFill>
            <a:srgbClr val="003A70">
              <a:alpha val="2039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08000" rtlCol="0" anchor="b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Hälso- och sjukvårdsledning</a:t>
            </a: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C8AE433E-9EF7-10D7-03D5-2AC2EF33A5EB}"/>
              </a:ext>
            </a:extLst>
          </p:cNvPr>
          <p:cNvSpPr/>
          <p:nvPr/>
        </p:nvSpPr>
        <p:spPr>
          <a:xfrm>
            <a:off x="9208800" y="-8878"/>
            <a:ext cx="415636" cy="415636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NeueLT Pro 55 Roman" panose="020B0604020202020204" pitchFamily="34" charset="77"/>
                <a:ea typeface="+mn-ea"/>
                <a:cs typeface="+mn-cs"/>
              </a:rPr>
              <a:t>i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E32C696A-F9CA-2DBF-E453-B030509CFBB5}"/>
              </a:ext>
            </a:extLst>
          </p:cNvPr>
          <p:cNvSpPr txBox="1"/>
          <p:nvPr/>
        </p:nvSpPr>
        <p:spPr>
          <a:xfrm rot="21269807">
            <a:off x="583721" y="344111"/>
            <a:ext cx="30674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2400" b="1">
                <a:solidFill>
                  <a:srgbClr val="F8AB10"/>
                </a:solidFill>
                <a:latin typeface="Ink Free" panose="03080402000500000000" pitchFamily="66" charset="0"/>
              </a:rPr>
              <a:t>Projekt krigsorganisation</a:t>
            </a:r>
            <a:endParaRPr kumimoji="0" lang="sv-SE" sz="2400" b="1" i="0" u="none" strike="noStrike" kern="1200" cap="none" spc="0" normalizeH="0" baseline="0" noProof="0">
              <a:ln>
                <a:noFill/>
              </a:ln>
              <a:solidFill>
                <a:srgbClr val="F8AB10"/>
              </a:solidFill>
              <a:effectLst/>
              <a:uLnTx/>
              <a:uFillTx/>
              <a:latin typeface="Ink Free" panose="03080402000500000000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7020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0EBA81-2086-FEB7-DC2D-A22755A7C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972001"/>
            <a:ext cx="7200000" cy="781144"/>
          </a:xfrm>
        </p:spPr>
        <p:txBody>
          <a:bodyPr/>
          <a:lstStyle/>
          <a:p>
            <a:r>
              <a:rPr lang="sv-SE"/>
              <a:t>Budgetprocessen pågår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803B89A-C4D3-341A-171C-A958F84349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9" y="2496297"/>
            <a:ext cx="7343877" cy="274805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sz="2000">
                <a:cs typeface="Arial"/>
              </a:rPr>
              <a:t>Nu diskuteras fördelningen av hälso- och sjukvårdens budgetram för 2025</a:t>
            </a:r>
          </a:p>
          <a:p>
            <a:r>
              <a:rPr lang="sv-SE" sz="2000">
                <a:cs typeface="Arial"/>
              </a:rPr>
              <a:t>Det första beslutet i budgetprocessen som ska tas av hälso- och sjukvårdsnämnden är ersättningar till vårdvalet. </a:t>
            </a:r>
          </a:p>
          <a:p>
            <a:r>
              <a:rPr lang="sv-SE" sz="2000">
                <a:cs typeface="Arial"/>
              </a:rPr>
              <a:t>Efter diskussioner i hälso- och sjukvårdsledningen kommer ett förslag till budgetfördelning mellan områdena att presenteras av hälso- och sjukvårdsdirektören inför nästa HSL  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60A65F8-C702-E265-CCC1-529BD1FE04F6}"/>
              </a:ext>
            </a:extLst>
          </p:cNvPr>
          <p:cNvSpPr/>
          <p:nvPr/>
        </p:nvSpPr>
        <p:spPr>
          <a:xfrm>
            <a:off x="9414932" y="-8878"/>
            <a:ext cx="2777067" cy="415636"/>
          </a:xfrm>
          <a:prstGeom prst="rect">
            <a:avLst/>
          </a:prstGeom>
          <a:solidFill>
            <a:srgbClr val="003A70">
              <a:alpha val="2039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08000" rtlCol="0" anchor="b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Hälso- och sjukvårdsledning</a:t>
            </a: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C8AE433E-9EF7-10D7-03D5-2AC2EF33A5EB}"/>
              </a:ext>
            </a:extLst>
          </p:cNvPr>
          <p:cNvSpPr/>
          <p:nvPr/>
        </p:nvSpPr>
        <p:spPr>
          <a:xfrm>
            <a:off x="9208800" y="-8878"/>
            <a:ext cx="415636" cy="415636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NeueLT Pro 55 Roman" panose="020B0604020202020204" pitchFamily="34" charset="77"/>
                <a:ea typeface="+mn-ea"/>
                <a:cs typeface="+mn-cs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1526759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72AA9F-73C8-796E-E764-CFE88D2B3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IV JÄRN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373C651-A2DF-CFAF-ECD5-004599B9F9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Rekvirering och hantering av intravenöst järn (</a:t>
            </a:r>
            <a:r>
              <a:rPr lang="sv-SE" b="0" i="0" dirty="0">
                <a:solidFill>
                  <a:srgbClr val="3D3D3D"/>
                </a:solidFill>
                <a:effectLst/>
                <a:highlight>
                  <a:srgbClr val="FFFFFF"/>
                </a:highlight>
                <a:latin typeface="Gotham"/>
              </a:rPr>
              <a:t>RUT-12596-v.4.0 Rekvisition/beställning av läkemedel)</a:t>
            </a:r>
          </a:p>
          <a:p>
            <a:pPr marL="0" indent="0">
              <a:buNone/>
            </a:pPr>
            <a:r>
              <a:rPr lang="sv-SE" dirty="0"/>
              <a:t>Rutinen för kostnadsansvar har fallit bort. Anvisning kommer inom kort.</a:t>
            </a:r>
          </a:p>
          <a:p>
            <a:pPr marL="0" indent="0">
              <a:buNone/>
            </a:pPr>
            <a:r>
              <a:rPr lang="sv-SE" dirty="0"/>
              <a:t>Ersättning för rekvisition av IV järn kommer att ersättas. Retroaktivt för 2023 och 2024. Oberoende av </a:t>
            </a:r>
            <a:r>
              <a:rPr lang="sv-SE" dirty="0" err="1"/>
              <a:t>ordinatör</a:t>
            </a:r>
            <a:r>
              <a:rPr lang="sv-SE" dirty="0"/>
              <a:t>.</a:t>
            </a:r>
          </a:p>
          <a:p>
            <a:pPr marL="0" indent="0">
              <a:buNone/>
            </a:pPr>
            <a:r>
              <a:rPr lang="sv-SE" dirty="0"/>
              <a:t>Översyn av rutin inför 2025.</a:t>
            </a:r>
          </a:p>
        </p:txBody>
      </p:sp>
    </p:spTree>
    <p:extLst>
      <p:ext uri="{BB962C8B-B14F-4D97-AF65-F5344CB8AC3E}">
        <p14:creationId xmlns:p14="http://schemas.microsoft.com/office/powerpoint/2010/main" val="2576632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120F59-A2C3-65B7-6F8B-BCB35E5F0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Organisationsöversyn av Vårdvalsenheten pågår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09D00C6-45CA-5E71-CF7D-F9679F0EE6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Uppdrag till Anders Olsson att se över organisationen. </a:t>
            </a:r>
          </a:p>
        </p:txBody>
      </p:sp>
    </p:spTree>
    <p:extLst>
      <p:ext uri="{BB962C8B-B14F-4D97-AF65-F5344CB8AC3E}">
        <p14:creationId xmlns:p14="http://schemas.microsoft.com/office/powerpoint/2010/main" val="4255754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5059582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Varmland">
  <a:themeElements>
    <a:clrScheme name="Region Varmland farger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93328E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-Region Värmland" id="{D301F77F-05F8-4EAC-B0A7-77EEF84B37BE}" vid="{0349C4BF-E19F-44D1-80A2-52EBC7B72535}"/>
    </a:ext>
  </a:extLst>
</a:theme>
</file>

<file path=ppt/theme/theme2.xml><?xml version="1.0" encoding="utf-8"?>
<a:theme xmlns:a="http://schemas.openxmlformats.org/drawingml/2006/main" name="Region Varmland Grå">
  <a:themeElements>
    <a:clrScheme name="Region Varmland farger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93328E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-Region Värmland" id="{D301F77F-05F8-4EAC-B0A7-77EEF84B37BE}" vid="{BA14B6D6-CCF9-4C6F-B87B-D4013CFA3824}"/>
    </a:ext>
  </a:extLst>
</a:theme>
</file>

<file path=ppt/theme/theme3.xml><?xml version="1.0" encoding="utf-8"?>
<a:theme xmlns:a="http://schemas.openxmlformats.org/drawingml/2006/main" name="Stor rubrik">
  <a:themeElements>
    <a:clrScheme name="Region Värmland-HEX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93328E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-Region Värmland" id="{D301F77F-05F8-4EAC-B0A7-77EEF84B37BE}" vid="{E6EA708E-2F9B-4427-93FC-14D83DF272B5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1FF69021296543BF77243204103C8E" ma:contentTypeVersion="19" ma:contentTypeDescription="Create a new document." ma:contentTypeScope="" ma:versionID="16c8ab817d9b377a2535aceefb2b69ce">
  <xsd:schema xmlns:xsd="http://www.w3.org/2001/XMLSchema" xmlns:xs="http://www.w3.org/2001/XMLSchema" xmlns:p="http://schemas.microsoft.com/office/2006/metadata/properties" xmlns:ns1="http://schemas.microsoft.com/sharepoint/v3" xmlns:ns2="a60f1317-1738-4f2f-8b1d-1f9749478021" xmlns:ns3="d5d3d422-4b31-4ec8-9696-721f2c373cbd" targetNamespace="http://schemas.microsoft.com/office/2006/metadata/properties" ma:root="true" ma:fieldsID="4bf90dbb7762acd5e87b209ea36ce52c" ns1:_="" ns2:_="" ns3:_="">
    <xsd:import namespace="http://schemas.microsoft.com/sharepoint/v3"/>
    <xsd:import namespace="a60f1317-1738-4f2f-8b1d-1f9749478021"/>
    <xsd:import namespace="d5d3d422-4b31-4ec8-9696-721f2c373c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0f1317-1738-4f2f-8b1d-1f97494780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256c666c-3d86-41dd-931b-6486b2d8a6b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d3d422-4b31-4ec8-9696-721f2c373cb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07695a59-cbd3-41d4-8dcd-7a074d8c0b10}" ma:internalName="TaxCatchAll" ma:showField="CatchAllData" ma:web="d5d3d422-4b31-4ec8-9696-721f2c373c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d5d3d422-4b31-4ec8-9696-721f2c373cbd" xsi:nil="true"/>
    <lcf76f155ced4ddcb4097134ff3c332f xmlns="a60f1317-1738-4f2f-8b1d-1f9749478021">
      <Terms xmlns="http://schemas.microsoft.com/office/infopath/2007/PartnerControls"/>
    </lcf76f155ced4ddcb4097134ff3c332f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5D2326-4A42-49A4-BC3C-752BEAB36972}">
  <ds:schemaRefs>
    <ds:schemaRef ds:uri="a60f1317-1738-4f2f-8b1d-1f9749478021"/>
    <ds:schemaRef ds:uri="d5d3d422-4b31-4ec8-9696-721f2c373cb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9CDD15F-3D3F-4260-91BA-E064E99B29C0}">
  <ds:schemaRefs>
    <ds:schemaRef ds:uri="http://schemas.microsoft.com/office/2006/documentManagement/types"/>
    <ds:schemaRef ds:uri="http://schemas.microsoft.com/sharepoint/v3"/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purl.org/dc/dcmitype/"/>
    <ds:schemaRef ds:uri="http://www.w3.org/XML/1998/namespace"/>
    <ds:schemaRef ds:uri="a60f1317-1738-4f2f-8b1d-1f9749478021"/>
    <ds:schemaRef ds:uri="http://schemas.openxmlformats.org/package/2006/metadata/core-properties"/>
    <ds:schemaRef ds:uri="d5d3d422-4b31-4ec8-9696-721f2c373cbd"/>
  </ds:schemaRefs>
</ds:datastoreItem>
</file>

<file path=customXml/itemProps3.xml><?xml version="1.0" encoding="utf-8"?>
<ds:datastoreItem xmlns:ds="http://schemas.openxmlformats.org/officeDocument/2006/customXml" ds:itemID="{0544510B-188D-4DC8-A267-0A365C2AA5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Powerpoint-Region Värmland</Template>
  <TotalTime>4</TotalTime>
  <Words>688</Words>
  <Application>Microsoft Office PowerPoint</Application>
  <PresentationFormat>Bredbild</PresentationFormat>
  <Paragraphs>55</Paragraphs>
  <Slides>9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9</vt:i4>
      </vt:variant>
    </vt:vector>
  </HeadingPairs>
  <TitlesOfParts>
    <vt:vector size="18" baseType="lpstr">
      <vt:lpstr>Aptos</vt:lpstr>
      <vt:lpstr>Arial</vt:lpstr>
      <vt:lpstr>Courier New</vt:lpstr>
      <vt:lpstr>Gotham</vt:lpstr>
      <vt:lpstr>HelveticaNeueLT Pro 55 Roman</vt:lpstr>
      <vt:lpstr>Ink Free</vt:lpstr>
      <vt:lpstr>Region Varmland</vt:lpstr>
      <vt:lpstr>Region Varmland Grå</vt:lpstr>
      <vt:lpstr>Stor rubrik</vt:lpstr>
      <vt:lpstr>Vårdvalsråd Ledningsinformation</vt:lpstr>
      <vt:lpstr>Nya på jobbet: Lars och Henrik</vt:lpstr>
      <vt:lpstr>NRFit – Ny standardkoppling för spinal, epidural och nervblockad </vt:lpstr>
      <vt:lpstr>Plan för verksamhetsanknuten och central bastjänstgöring (BT)</vt:lpstr>
      <vt:lpstr>Projekt Krigsorganisation </vt:lpstr>
      <vt:lpstr>Budgetprocessen pågår</vt:lpstr>
      <vt:lpstr>IV JÄRN </vt:lpstr>
      <vt:lpstr>Organisationsöversyn av Vårdvalsenheten pågår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Annika Magnusson</dc:creator>
  <cp:lastModifiedBy>Anders Olsson</cp:lastModifiedBy>
  <cp:revision>4</cp:revision>
  <dcterms:created xsi:type="dcterms:W3CDTF">2024-09-23T08:08:05Z</dcterms:created>
  <dcterms:modified xsi:type="dcterms:W3CDTF">2024-09-26T12:57:44Z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0x010100441FF69021296543BF77243204103C8E</vt:lpwstr>
  </property>
  <property fmtid="{D5CDD505-2E9C-101B-9397-08002B2CF9AE}" pid="3" name="MediaServiceImageTags">
    <vt:lpwstr/>
  </property>
</Properties>
</file>