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781" r:id="rId2"/>
    <p:sldId id="295" r:id="rId3"/>
    <p:sldId id="303" r:id="rId4"/>
    <p:sldId id="351" r:id="rId5"/>
    <p:sldId id="354" r:id="rId6"/>
    <p:sldId id="341" r:id="rId7"/>
    <p:sldId id="779" r:id="rId8"/>
    <p:sldId id="344" r:id="rId9"/>
    <p:sldId id="345" r:id="rId10"/>
    <p:sldId id="352" r:id="rId11"/>
    <p:sldId id="750" r:id="rId12"/>
    <p:sldId id="776" r:id="rId13"/>
    <p:sldId id="261" r:id="rId14"/>
    <p:sldId id="780" r:id="rId15"/>
    <p:sldId id="259"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E4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901" autoAdjust="0"/>
  </p:normalViewPr>
  <p:slideViewPr>
    <p:cSldViewPr snapToGrid="0">
      <p:cViewPr varScale="1">
        <p:scale>
          <a:sx n="90" d="100"/>
          <a:sy n="90" d="100"/>
        </p:scale>
        <p:origin x="3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EBEF1-F7AC-4872-931B-BBFA73DCF4AE}" type="datetimeFigureOut">
              <a:rPr lang="sv-SE" smtClean="0"/>
              <a:t>2025-05-20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28A1D-5948-4A2A-BBE8-6ED3F0A150A3}" type="slidenum">
              <a:rPr lang="sv-SE" smtClean="0"/>
              <a:t>‹#›</a:t>
            </a:fld>
            <a:endParaRPr lang="sv-SE"/>
          </a:p>
        </p:txBody>
      </p:sp>
    </p:spTree>
    <p:extLst>
      <p:ext uri="{BB962C8B-B14F-4D97-AF65-F5344CB8AC3E}">
        <p14:creationId xmlns:p14="http://schemas.microsoft.com/office/powerpoint/2010/main" val="3875575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0000"/>
              </a:lnSpc>
              <a:spcAft>
                <a:spcPts val="600"/>
              </a:spcAft>
            </a:pPr>
            <a:endParaRPr lang="sv-SE" sz="1600" dirty="0"/>
          </a:p>
        </p:txBody>
      </p:sp>
      <p:sp>
        <p:nvSpPr>
          <p:cNvPr id="4" name="Platshållare för bildnummer 3"/>
          <p:cNvSpPr>
            <a:spLocks noGrp="1"/>
          </p:cNvSpPr>
          <p:nvPr>
            <p:ph type="sldNum" sz="quarter" idx="10"/>
          </p:nvPr>
        </p:nvSpPr>
        <p:spPr/>
        <p:txBody>
          <a:bodyPr/>
          <a:lstStyle/>
          <a:p>
            <a:fld id="{AC0C8635-0972-4A8E-AE40-2CFFE87E9FFD}" type="slidenum">
              <a:rPr lang="sv-SE" smtClean="0"/>
              <a:t>2</a:t>
            </a:fld>
            <a:endParaRPr lang="sv-SE"/>
          </a:p>
        </p:txBody>
      </p:sp>
    </p:spTree>
    <p:extLst>
      <p:ext uri="{BB962C8B-B14F-4D97-AF65-F5344CB8AC3E}">
        <p14:creationId xmlns:p14="http://schemas.microsoft.com/office/powerpoint/2010/main" val="166303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AU ser till att arbetsgrupperna bemannas och drar nytta av befintliga grupperingar, samt tar fram uppdragsbeskrivningar tillsammans med grupperna</a:t>
            </a:r>
          </a:p>
        </p:txBody>
      </p:sp>
      <p:sp>
        <p:nvSpPr>
          <p:cNvPr id="4" name="Platshållare för bildnummer 3"/>
          <p:cNvSpPr>
            <a:spLocks noGrp="1"/>
          </p:cNvSpPr>
          <p:nvPr>
            <p:ph type="sldNum" sz="quarter" idx="5"/>
          </p:nvPr>
        </p:nvSpPr>
        <p:spPr/>
        <p:txBody>
          <a:bodyPr/>
          <a:lstStyle/>
          <a:p>
            <a:fld id="{C7B661F9-21B9-439B-90D0-2EF02CC7D23C}" type="slidenum">
              <a:rPr lang="sv-SE" smtClean="0"/>
              <a:t>11</a:t>
            </a:fld>
            <a:endParaRPr lang="sv-SE"/>
          </a:p>
        </p:txBody>
      </p:sp>
    </p:spTree>
    <p:extLst>
      <p:ext uri="{BB962C8B-B14F-4D97-AF65-F5344CB8AC3E}">
        <p14:creationId xmlns:p14="http://schemas.microsoft.com/office/powerpoint/2010/main" val="252598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C28A1D-5948-4A2A-BBE8-6ED3F0A150A3}" type="slidenum">
              <a:rPr lang="sv-SE" smtClean="0"/>
              <a:t>12</a:t>
            </a:fld>
            <a:endParaRPr lang="sv-SE"/>
          </a:p>
        </p:txBody>
      </p:sp>
    </p:spTree>
    <p:extLst>
      <p:ext uri="{BB962C8B-B14F-4D97-AF65-F5344CB8AC3E}">
        <p14:creationId xmlns:p14="http://schemas.microsoft.com/office/powerpoint/2010/main" val="33907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6 ledamöter, arbetsutskott </a:t>
            </a:r>
          </a:p>
        </p:txBody>
      </p:sp>
      <p:sp>
        <p:nvSpPr>
          <p:cNvPr id="4" name="Platshållare för bildnummer 3"/>
          <p:cNvSpPr>
            <a:spLocks noGrp="1"/>
          </p:cNvSpPr>
          <p:nvPr>
            <p:ph type="sldNum" sz="quarter" idx="5"/>
          </p:nvPr>
        </p:nvSpPr>
        <p:spPr/>
        <p:txBody>
          <a:bodyPr/>
          <a:lstStyle/>
          <a:p>
            <a:fld id="{A1B63068-4E6D-4784-B3DF-6286FBEA2F91}" type="slidenum">
              <a:rPr lang="sv-SE" smtClean="0"/>
              <a:t>13</a:t>
            </a:fld>
            <a:endParaRPr lang="sv-SE"/>
          </a:p>
        </p:txBody>
      </p:sp>
    </p:spTree>
    <p:extLst>
      <p:ext uri="{BB962C8B-B14F-4D97-AF65-F5344CB8AC3E}">
        <p14:creationId xmlns:p14="http://schemas.microsoft.com/office/powerpoint/2010/main" val="3354956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Huvudmannagrupperna är navet och kommunikationen med arbetsutskottet</a:t>
            </a:r>
            <a:br>
              <a:rPr lang="sv-SE" dirty="0"/>
            </a:br>
            <a:endParaRPr lang="sv-SE" dirty="0"/>
          </a:p>
        </p:txBody>
      </p:sp>
      <p:sp>
        <p:nvSpPr>
          <p:cNvPr id="4" name="Platshållare för bildnummer 3"/>
          <p:cNvSpPr>
            <a:spLocks noGrp="1"/>
          </p:cNvSpPr>
          <p:nvPr>
            <p:ph type="sldNum" sz="quarter" idx="5"/>
          </p:nvPr>
        </p:nvSpPr>
        <p:spPr/>
        <p:txBody>
          <a:bodyPr/>
          <a:lstStyle/>
          <a:p>
            <a:fld id="{4CC28A1D-5948-4A2A-BBE8-6ED3F0A150A3}" type="slidenum">
              <a:rPr lang="sv-SE" smtClean="0"/>
              <a:t>14</a:t>
            </a:fld>
            <a:endParaRPr lang="sv-SE"/>
          </a:p>
        </p:txBody>
      </p:sp>
    </p:spTree>
    <p:extLst>
      <p:ext uri="{BB962C8B-B14F-4D97-AF65-F5344CB8AC3E}">
        <p14:creationId xmlns:p14="http://schemas.microsoft.com/office/powerpoint/2010/main" val="254373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4D5156"/>
                </a:solidFill>
                <a:effectLst/>
                <a:latin typeface="arial" panose="020B0604020202020204" pitchFamily="34" charset="0"/>
              </a:rPr>
              <a:t>Sveriges universitets- och högskoleförbund (SUHF)</a:t>
            </a:r>
            <a:br>
              <a:rPr lang="sv-SE" b="0" i="0" dirty="0">
                <a:solidFill>
                  <a:srgbClr val="4D5156"/>
                </a:solidFill>
                <a:effectLst/>
                <a:latin typeface="arial" panose="020B0604020202020204" pitchFamily="34" charset="0"/>
              </a:rPr>
            </a:br>
            <a:endParaRPr lang="sv-SE" dirty="0"/>
          </a:p>
          <a:p>
            <a:r>
              <a:rPr lang="sv-SE" dirty="0"/>
              <a:t>Ordförandemöten övriga RVKR och NVKR</a:t>
            </a:r>
            <a:br>
              <a:rPr lang="sv-SE" dirty="0"/>
            </a:br>
            <a:r>
              <a:rPr lang="sv-SE" dirty="0"/>
              <a:t>Kanslimöten med övrig RVKR och NVKR kansli</a:t>
            </a:r>
          </a:p>
          <a:p>
            <a:endParaRPr lang="sv-SE" dirty="0"/>
          </a:p>
          <a:p>
            <a:r>
              <a:rPr lang="sv-SE" dirty="0"/>
              <a:t>NVKR 14 ledamöter</a:t>
            </a:r>
          </a:p>
          <a:p>
            <a:r>
              <a:rPr lang="sv-SE" dirty="0"/>
              <a:t>4 region</a:t>
            </a:r>
          </a:p>
          <a:p>
            <a:r>
              <a:rPr lang="sv-SE" dirty="0"/>
              <a:t>5 lärosäte</a:t>
            </a:r>
          </a:p>
          <a:p>
            <a:r>
              <a:rPr lang="sv-SE" dirty="0"/>
              <a:t>2 kommuner</a:t>
            </a:r>
          </a:p>
          <a:p>
            <a:r>
              <a:rPr lang="sv-SE" dirty="0"/>
              <a:t>1 sjukvårdsregion</a:t>
            </a:r>
          </a:p>
          <a:p>
            <a:r>
              <a:rPr lang="sv-SE" dirty="0"/>
              <a:t>1 Socialstyrelsen</a:t>
            </a:r>
          </a:p>
          <a:p>
            <a:r>
              <a:rPr lang="sv-SE" dirty="0"/>
              <a:t>1 UKÄ</a:t>
            </a:r>
          </a:p>
          <a:p>
            <a:endParaRPr lang="sv-SE" dirty="0"/>
          </a:p>
        </p:txBody>
      </p:sp>
      <p:sp>
        <p:nvSpPr>
          <p:cNvPr id="4" name="Platshållare för bildnummer 3"/>
          <p:cNvSpPr>
            <a:spLocks noGrp="1"/>
          </p:cNvSpPr>
          <p:nvPr>
            <p:ph type="sldNum" sz="quarter" idx="5"/>
          </p:nvPr>
        </p:nvSpPr>
        <p:spPr/>
        <p:txBody>
          <a:bodyPr/>
          <a:lstStyle/>
          <a:p>
            <a:fld id="{4CC28A1D-5948-4A2A-BBE8-6ED3F0A150A3}" type="slidenum">
              <a:rPr lang="sv-SE" smtClean="0"/>
              <a:t>15</a:t>
            </a:fld>
            <a:endParaRPr lang="sv-SE"/>
          </a:p>
        </p:txBody>
      </p:sp>
    </p:spTree>
    <p:extLst>
      <p:ext uri="{BB962C8B-B14F-4D97-AF65-F5344CB8AC3E}">
        <p14:creationId xmlns:p14="http://schemas.microsoft.com/office/powerpoint/2010/main" val="403969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0C8635-0972-4A8E-AE40-2CFFE87E9FFD}" type="slidenum">
              <a:rPr lang="sv-SE" smtClean="0"/>
              <a:t>3</a:t>
            </a:fld>
            <a:endParaRPr lang="sv-SE"/>
          </a:p>
        </p:txBody>
      </p:sp>
    </p:spTree>
    <p:extLst>
      <p:ext uri="{BB962C8B-B14F-4D97-AF65-F5344CB8AC3E}">
        <p14:creationId xmlns:p14="http://schemas.microsoft.com/office/powerpoint/2010/main" val="314862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dirty="0"/>
            </a:br>
            <a:endParaRPr lang="sv-SE" dirty="0"/>
          </a:p>
        </p:txBody>
      </p:sp>
      <p:sp>
        <p:nvSpPr>
          <p:cNvPr id="4" name="Platshållare för bildnummer 3"/>
          <p:cNvSpPr>
            <a:spLocks noGrp="1"/>
          </p:cNvSpPr>
          <p:nvPr>
            <p:ph type="sldNum" sz="quarter" idx="5"/>
          </p:nvPr>
        </p:nvSpPr>
        <p:spPr/>
        <p:txBody>
          <a:bodyPr/>
          <a:lstStyle/>
          <a:p>
            <a:fld id="{4CC28A1D-5948-4A2A-BBE8-6ED3F0A150A3}" type="slidenum">
              <a:rPr lang="sv-SE" smtClean="0"/>
              <a:t>4</a:t>
            </a:fld>
            <a:endParaRPr lang="sv-SE"/>
          </a:p>
        </p:txBody>
      </p:sp>
    </p:spTree>
    <p:extLst>
      <p:ext uri="{BB962C8B-B14F-4D97-AF65-F5344CB8AC3E}">
        <p14:creationId xmlns:p14="http://schemas.microsoft.com/office/powerpoint/2010/main" val="176173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latin typeface="CIDFont+F4"/>
              </a:rPr>
              <a:t>Rådet har sitt konstituerande möte den 7 maj 2021, efter att alla parter deltagit uppstartsarbetet under 2020</a:t>
            </a:r>
            <a:endParaRPr lang="sv-SE" dirty="0"/>
          </a:p>
        </p:txBody>
      </p:sp>
      <p:sp>
        <p:nvSpPr>
          <p:cNvPr id="4" name="Platshållare för bildnummer 3"/>
          <p:cNvSpPr>
            <a:spLocks noGrp="1"/>
          </p:cNvSpPr>
          <p:nvPr>
            <p:ph type="sldNum" sz="quarter" idx="5"/>
          </p:nvPr>
        </p:nvSpPr>
        <p:spPr/>
        <p:txBody>
          <a:bodyPr/>
          <a:lstStyle/>
          <a:p>
            <a:fld id="{4CC28A1D-5948-4A2A-BBE8-6ED3F0A150A3}" type="slidenum">
              <a:rPr lang="sv-SE" smtClean="0"/>
              <a:t>5</a:t>
            </a:fld>
            <a:endParaRPr lang="sv-SE"/>
          </a:p>
        </p:txBody>
      </p:sp>
    </p:spTree>
    <p:extLst>
      <p:ext uri="{BB962C8B-B14F-4D97-AF65-F5344CB8AC3E}">
        <p14:creationId xmlns:p14="http://schemas.microsoft.com/office/powerpoint/2010/main" val="1062733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BA4E675B-F562-42A1-909C-7BE46F3E8741}" type="slidenum">
              <a:rPr lang="sv-SE" smtClean="0"/>
              <a:pPr>
                <a:defRPr/>
              </a:pPr>
              <a:t>6</a:t>
            </a:fld>
            <a:endParaRPr lang="sv-SE"/>
          </a:p>
        </p:txBody>
      </p:sp>
    </p:spTree>
    <p:extLst>
      <p:ext uri="{BB962C8B-B14F-4D97-AF65-F5344CB8AC3E}">
        <p14:creationId xmlns:p14="http://schemas.microsoft.com/office/powerpoint/2010/main" val="334730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a:effectLst/>
                <a:latin typeface="Calibri" panose="020F0502020204030204" pitchFamily="34" charset="0"/>
                <a:ea typeface="Calibri" panose="020F0502020204030204" pitchFamily="34" charset="0"/>
                <a:cs typeface="Times New Roman" panose="02020603050405020304" pitchFamily="18" charset="0"/>
              </a:rPr>
              <a:t>Ledamöterna </a:t>
            </a:r>
            <a:r>
              <a:rPr lang="sv-SE" sz="1800" dirty="0">
                <a:effectLst/>
                <a:latin typeface="Calibri" panose="020F0502020204030204" pitchFamily="34" charset="0"/>
                <a:ea typeface="Calibri" panose="020F0502020204030204" pitchFamily="34" charset="0"/>
                <a:cs typeface="Times New Roman" panose="02020603050405020304" pitchFamily="18" charset="0"/>
              </a:rPr>
              <a:t>utses av respektive lärosäte, region och kommuner. Ledamöterna ska ha en stark förankring i region-, kommun- och högskoleledningen.</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Rådet utser bland de ordinarie ledamöterna en ordförande, och en ställföreträdande ordförande, för en period av två år.</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Till rådets möten adjungeras representanter från Nationella vårdkompetensrådet. </a:t>
            </a:r>
          </a:p>
          <a:p>
            <a:pPr>
              <a:lnSpc>
                <a:spcPct val="107000"/>
              </a:lnSpc>
              <a:spcAft>
                <a:spcPts val="800"/>
              </a:spcAft>
            </a:pP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Till Regionala vårdkompetensrådet kopplas ett arbetsutskott. Arbetsutskottet består av två representanter från regionerna, två från lärosätena och två från kommunerna. Regionala vårdkompetensrådet utser arbetsutskottets ledamöter bland ledamöterna i rådet.</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Arbetsutskottet förbereder rådets möten, fungerar som kontakt för utsedda arbetsgrupper, samt håller kontakten med nationella vårdkompetensrådet och övriga regionala vårdkompetensråd.</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Regionala vårdkompetensrådet får administrativt stöd från sjukvårdsregion Mellansveriges kanslifunktion.</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Arbetsformer</a:t>
            </a:r>
            <a:br>
              <a:rPr lang="sv-SE"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Ledamöter i Regionala vårdkompetensrådet ansvarar för att förankra lokalt och samverka lokalt mellan regioner, kommuner och lärosäten. Rådet sammanträder en gång per termin. På vårmötet följs arbetet föregående år upp och på höstmötet beslutas om aktivitetsplan för kommande år. </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Regionala vårdkompetensrådet tillsätter vid behov arbetsgrupper. Arbetsgrupper ska utgå från befintliga samverkansytor när sådana finns.</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sv-S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Kostnader</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Deltagarnas hemmaorganisation står för rese- och lönekostnader för arbete i Regionala vårdkompetensrådet och tillhörande arbetsgrupper. </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sv-S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Rapportering</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Regionala vårdkompetensrådet ska under första kvartalet varje år fastställa en aktivitetsplan. </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Rapportering sker fortlöpande och i en skriftlig årlig rapport till nationella vårdkompetensrådet, lärosäten, regioner och kommuner.</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1B63068-4E6D-4784-B3DF-6286FBEA2F91}" type="slidenum">
              <a:rPr lang="sv-SE" smtClean="0"/>
              <a:t>7</a:t>
            </a:fld>
            <a:endParaRPr lang="sv-SE"/>
          </a:p>
        </p:txBody>
      </p:sp>
    </p:spTree>
    <p:extLst>
      <p:ext uri="{BB962C8B-B14F-4D97-AF65-F5344CB8AC3E}">
        <p14:creationId xmlns:p14="http://schemas.microsoft.com/office/powerpoint/2010/main" val="237069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latin typeface="Calibri" panose="020F0502020204030204" pitchFamily="34" charset="0"/>
                <a:ea typeface="Calibri" panose="020F0502020204030204" pitchFamily="34" charset="0"/>
                <a:cs typeface="Times New Roman" panose="02020603050405020304" pitchFamily="18" charset="0"/>
              </a:rPr>
              <a:t>Regioner, lärosäten och kommuner ansvarar gemensamt för ett regionalt vårdkompetensråd. Regionala vårdkompetensrådet Mellansverige ska initialt rikta sitt arbete mot de yrken som kräver högskoleutbildning. Vid förändring av uppdraget för det nationella vårdkompetensrådet anpassas uppdraget för det regionala vårdkompetensrådet. </a:t>
            </a:r>
            <a:br>
              <a:rPr lang="sv-SE" sz="1200" i="1"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4" name="Platshållare för bildnummer 3"/>
          <p:cNvSpPr>
            <a:spLocks noGrp="1"/>
          </p:cNvSpPr>
          <p:nvPr>
            <p:ph type="sldNum" sz="quarter" idx="5"/>
          </p:nvPr>
        </p:nvSpPr>
        <p:spPr/>
        <p:txBody>
          <a:bodyPr/>
          <a:lstStyle/>
          <a:p>
            <a:fld id="{A1B63068-4E6D-4784-B3DF-6286FBEA2F91}" type="slidenum">
              <a:rPr lang="sv-SE" smtClean="0"/>
              <a:t>8</a:t>
            </a:fld>
            <a:endParaRPr lang="sv-SE"/>
          </a:p>
        </p:txBody>
      </p:sp>
    </p:spTree>
    <p:extLst>
      <p:ext uri="{BB962C8B-B14F-4D97-AF65-F5344CB8AC3E}">
        <p14:creationId xmlns:p14="http://schemas.microsoft.com/office/powerpoint/2010/main" val="235790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07000"/>
              </a:lnSpc>
              <a:spcAft>
                <a:spcPts val="800"/>
              </a:spcAft>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Regionala vårdkompetensrådet ska bidra till målet att effektivisera kompetensförsörjningen i hälso- och sjukvården och tandvården, genom att:</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främja dialog och samverkan mellan berörda aktörer på regional nivå</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samla och föra dialog om huvudmännens kompetensbehov och om kompetensförsörjning på både lång och kort sikt till lärosätena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föra dialog om planerade förändringar av utbildningar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samverka kring strategiska framtidsfrågor inom kompetensförsörjning</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samordna arbetet med det gemensamma utbildnings-uppdraget (VFU) för alla relevanta utbildningar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samverka och föra dialog med det nationella vårdkompetensrådet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länka samman det nationella vårdkompetensrådet med arbetet på regional och lokal nivå</a:t>
            </a:r>
          </a:p>
          <a:p>
            <a:pPr marL="342900" lvl="0" indent="-342900">
              <a:lnSpc>
                <a:spcPct val="107000"/>
              </a:lnSpc>
              <a:spcAft>
                <a:spcPts val="80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främja att nationella förslag på åtgärder realiseras och att det skapas tryck i arbetet regionalt och lokalt</a:t>
            </a:r>
          </a:p>
          <a:p>
            <a:r>
              <a:rPr lang="sv-SE" sz="1200" dirty="0">
                <a:effectLst/>
                <a:latin typeface="Calibri" panose="020F0502020204030204" pitchFamily="34" charset="0"/>
                <a:ea typeface="Calibri" panose="020F0502020204030204" pitchFamily="34" charset="0"/>
                <a:cs typeface="Times New Roman" panose="02020603050405020304" pitchFamily="18" charset="0"/>
              </a:rPr>
              <a:t>samverka med övriga regionala vårdkompetensråd</a:t>
            </a:r>
            <a:endParaRPr lang="sv-SE" sz="1100" dirty="0">
              <a:latin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1B63068-4E6D-4784-B3DF-6286FBEA2F91}" type="slidenum">
              <a:rPr lang="sv-SE" smtClean="0"/>
              <a:t>9</a:t>
            </a:fld>
            <a:endParaRPr lang="sv-SE"/>
          </a:p>
        </p:txBody>
      </p:sp>
    </p:spTree>
    <p:extLst>
      <p:ext uri="{BB962C8B-B14F-4D97-AF65-F5344CB8AC3E}">
        <p14:creationId xmlns:p14="http://schemas.microsoft.com/office/powerpoint/2010/main" val="519537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07000"/>
              </a:lnSpc>
              <a:spcAft>
                <a:spcPts val="800"/>
              </a:spcAft>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Regionala vårdkompetensrådet ska bidra till målet att effektivisera kompetensförsörjningen i hälso- och sjukvården och tandvården, genom att:</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främja dialog och samverkan mellan berörda aktörer på regional nivå</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samla och föra dialog om huvudmännens kompetensbehov och om kompetensförsörjning på både lång och kort sikt till lärosätena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föra dialog om planerade förändringar av utbildningar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samverka kring strategiska framtidsfrågor inom kompetensförsörjning</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samordna arbetet med det gemensamma utbildnings-uppdraget (VFU) för alla relevanta utbildningar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samverka och föra dialog med det nationella vårdkompetensrådet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länka samman det nationella vårdkompetensrådet med arbetet på regional och lokal nivå</a:t>
            </a:r>
          </a:p>
          <a:p>
            <a:pPr marL="342900" lvl="0" indent="-342900">
              <a:lnSpc>
                <a:spcPct val="107000"/>
              </a:lnSpc>
              <a:spcAft>
                <a:spcPts val="80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främja att nationella förslag på åtgärder realiseras och att det skapas tryck i arbetet regionalt och lokalt</a:t>
            </a:r>
          </a:p>
          <a:p>
            <a:r>
              <a:rPr lang="sv-SE" sz="1200" dirty="0">
                <a:effectLst/>
                <a:latin typeface="Calibri" panose="020F0502020204030204" pitchFamily="34" charset="0"/>
                <a:ea typeface="Calibri" panose="020F0502020204030204" pitchFamily="34" charset="0"/>
                <a:cs typeface="Times New Roman" panose="02020603050405020304" pitchFamily="18" charset="0"/>
              </a:rPr>
              <a:t>samverka med övriga regionala vårdkompetensråd</a:t>
            </a:r>
            <a:endParaRPr lang="sv-SE" sz="1100" dirty="0">
              <a:latin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1B63068-4E6D-4784-B3DF-6286FBEA2F91}" type="slidenum">
              <a:rPr lang="sv-SE" smtClean="0"/>
              <a:t>10</a:t>
            </a:fld>
            <a:endParaRPr lang="sv-SE"/>
          </a:p>
        </p:txBody>
      </p:sp>
    </p:spTree>
    <p:extLst>
      <p:ext uri="{BB962C8B-B14F-4D97-AF65-F5344CB8AC3E}">
        <p14:creationId xmlns:p14="http://schemas.microsoft.com/office/powerpoint/2010/main" val="2543324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3B7850-88D8-4831-87EA-8F5EB9E41CD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A3F442D-F9AF-4A7F-88E2-78B951CF1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27A5616-D553-4512-AF14-DDF050318EE0}"/>
              </a:ext>
            </a:extLst>
          </p:cNvPr>
          <p:cNvSpPr>
            <a:spLocks noGrp="1"/>
          </p:cNvSpPr>
          <p:nvPr>
            <p:ph type="dt" sz="half" idx="10"/>
          </p:nvPr>
        </p:nvSpPr>
        <p:spPr/>
        <p:txBody>
          <a:bodyPr/>
          <a:lstStyle/>
          <a:p>
            <a:fld id="{3A3E1E4A-74B5-4B84-9E80-E8E0C260DFF8}" type="datetimeFigureOut">
              <a:rPr lang="sv-SE" smtClean="0"/>
              <a:t>2025-05-20</a:t>
            </a:fld>
            <a:endParaRPr lang="sv-SE"/>
          </a:p>
        </p:txBody>
      </p:sp>
      <p:sp>
        <p:nvSpPr>
          <p:cNvPr id="5" name="Platshållare för sidfot 4">
            <a:extLst>
              <a:ext uri="{FF2B5EF4-FFF2-40B4-BE49-F238E27FC236}">
                <a16:creationId xmlns:a16="http://schemas.microsoft.com/office/drawing/2014/main" id="{23AB726E-7898-48DF-8B1F-56DC8600F5C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5C48F9C-5820-48AB-B3E6-A06A638ECF81}"/>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177943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B9F118-D8AC-450E-931E-E2D4DC7F53F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7161C05-2EE0-4209-9EBE-9A7DCF992C2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51036D7-51EA-4325-951D-0E9BE953E812}"/>
              </a:ext>
            </a:extLst>
          </p:cNvPr>
          <p:cNvSpPr>
            <a:spLocks noGrp="1"/>
          </p:cNvSpPr>
          <p:nvPr>
            <p:ph type="dt" sz="half" idx="10"/>
          </p:nvPr>
        </p:nvSpPr>
        <p:spPr/>
        <p:txBody>
          <a:bodyPr/>
          <a:lstStyle/>
          <a:p>
            <a:fld id="{3A3E1E4A-74B5-4B84-9E80-E8E0C260DFF8}" type="datetimeFigureOut">
              <a:rPr lang="sv-SE" smtClean="0"/>
              <a:t>2025-05-20</a:t>
            </a:fld>
            <a:endParaRPr lang="sv-SE"/>
          </a:p>
        </p:txBody>
      </p:sp>
      <p:sp>
        <p:nvSpPr>
          <p:cNvPr id="5" name="Platshållare för sidfot 4">
            <a:extLst>
              <a:ext uri="{FF2B5EF4-FFF2-40B4-BE49-F238E27FC236}">
                <a16:creationId xmlns:a16="http://schemas.microsoft.com/office/drawing/2014/main" id="{56EC35B9-1206-457A-B9A9-F739F4CBDEA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6C444B1-CAAE-4791-93E6-0129395B2E1A}"/>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251101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CFF138F-BE72-42C2-AB72-A6431DD4B38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8C0D801-E659-442D-A603-102FDB1492A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57D6F05-CD29-4DC7-AD11-3CCFA53A0DE4}"/>
              </a:ext>
            </a:extLst>
          </p:cNvPr>
          <p:cNvSpPr>
            <a:spLocks noGrp="1"/>
          </p:cNvSpPr>
          <p:nvPr>
            <p:ph type="dt" sz="half" idx="10"/>
          </p:nvPr>
        </p:nvSpPr>
        <p:spPr/>
        <p:txBody>
          <a:bodyPr/>
          <a:lstStyle/>
          <a:p>
            <a:fld id="{3A3E1E4A-74B5-4B84-9E80-E8E0C260DFF8}" type="datetimeFigureOut">
              <a:rPr lang="sv-SE" smtClean="0"/>
              <a:t>2025-05-20</a:t>
            </a:fld>
            <a:endParaRPr lang="sv-SE"/>
          </a:p>
        </p:txBody>
      </p:sp>
      <p:sp>
        <p:nvSpPr>
          <p:cNvPr id="5" name="Platshållare för sidfot 4">
            <a:extLst>
              <a:ext uri="{FF2B5EF4-FFF2-40B4-BE49-F238E27FC236}">
                <a16:creationId xmlns:a16="http://schemas.microsoft.com/office/drawing/2014/main" id="{3008896E-550B-4A6D-BD17-2E98F7AC96F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13CE73-B50F-4B11-B91C-D1CFAC338E78}"/>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3066908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2 spalter">
    <p:spTree>
      <p:nvGrpSpPr>
        <p:cNvPr id="1" name=""/>
        <p:cNvGrpSpPr/>
        <p:nvPr/>
      </p:nvGrpSpPr>
      <p:grpSpPr>
        <a:xfrm>
          <a:off x="0" y="0"/>
          <a:ext cx="0" cy="0"/>
          <a:chOff x="0" y="0"/>
          <a:chExt cx="0" cy="0"/>
        </a:xfrm>
      </p:grpSpPr>
      <p:sp>
        <p:nvSpPr>
          <p:cNvPr id="2" name="Rubrik 1"/>
          <p:cNvSpPr>
            <a:spLocks noGrp="1"/>
          </p:cNvSpPr>
          <p:nvPr>
            <p:ph type="title"/>
          </p:nvPr>
        </p:nvSpPr>
        <p:spPr>
          <a:xfrm>
            <a:off x="863601" y="406818"/>
            <a:ext cx="10395527" cy="1103169"/>
          </a:xfrm>
        </p:spPr>
        <p:txBody>
          <a:bodyPr/>
          <a:lstStyle/>
          <a:p>
            <a:r>
              <a:rPr lang="sv-SE"/>
              <a:t>Klicka här för att ändra format</a:t>
            </a:r>
          </a:p>
        </p:txBody>
      </p:sp>
      <p:sp>
        <p:nvSpPr>
          <p:cNvPr id="3" name="Platshållare för innehåll 2"/>
          <p:cNvSpPr>
            <a:spLocks noGrp="1"/>
          </p:cNvSpPr>
          <p:nvPr>
            <p:ph idx="1"/>
          </p:nvPr>
        </p:nvSpPr>
        <p:spPr>
          <a:xfrm>
            <a:off x="863600" y="1798818"/>
            <a:ext cx="4927599" cy="3754388"/>
          </a:xfrm>
        </p:spPr>
        <p:txBody>
          <a:bodyPr/>
          <a:lstStyle>
            <a:lvl1pPr>
              <a:lnSpc>
                <a:spcPts val="2933"/>
              </a:lnSpc>
              <a:spcAft>
                <a:spcPts val="1333"/>
              </a:spcAft>
              <a:defRPr/>
            </a:lvl1pPr>
            <a:lvl2pPr>
              <a:lnSpc>
                <a:spcPts val="2933"/>
              </a:lnSpc>
              <a:spcAft>
                <a:spcPts val="1333"/>
              </a:spcAft>
              <a:defRPr/>
            </a:lvl2pPr>
            <a:lvl3pPr>
              <a:lnSpc>
                <a:spcPts val="2933"/>
              </a:lnSpc>
              <a:spcAft>
                <a:spcPts val="1333"/>
              </a:spcAft>
              <a:buClr>
                <a:schemeClr val="tx2"/>
              </a:buClr>
              <a:defRPr/>
            </a:lvl3pPr>
          </a:lstStyle>
          <a:p>
            <a:pPr lvl="0"/>
            <a:r>
              <a:rPr lang="sv-SE"/>
              <a:t>Redigera format för bakgrundstext</a:t>
            </a:r>
          </a:p>
          <a:p>
            <a:pPr lvl="1"/>
            <a:r>
              <a:rPr lang="sv-SE"/>
              <a:t>Nivå två</a:t>
            </a:r>
          </a:p>
          <a:p>
            <a:pPr lvl="2"/>
            <a:r>
              <a:rPr lang="sv-SE"/>
              <a:t>Nivå tre</a:t>
            </a:r>
          </a:p>
        </p:txBody>
      </p:sp>
      <p:sp>
        <p:nvSpPr>
          <p:cNvPr id="4" name="Platshållare för innehåll 2"/>
          <p:cNvSpPr>
            <a:spLocks noGrp="1"/>
          </p:cNvSpPr>
          <p:nvPr>
            <p:ph idx="10"/>
          </p:nvPr>
        </p:nvSpPr>
        <p:spPr>
          <a:xfrm>
            <a:off x="6354619" y="1798818"/>
            <a:ext cx="4922984" cy="3754388"/>
          </a:xfrm>
        </p:spPr>
        <p:txBody>
          <a:bodyPr/>
          <a:lstStyle>
            <a:lvl1pPr>
              <a:lnSpc>
                <a:spcPts val="2933"/>
              </a:lnSpc>
              <a:spcAft>
                <a:spcPts val="1333"/>
              </a:spcAft>
              <a:defRPr/>
            </a:lvl1pPr>
            <a:lvl2pPr>
              <a:lnSpc>
                <a:spcPts val="2933"/>
              </a:lnSpc>
              <a:spcAft>
                <a:spcPts val="1333"/>
              </a:spcAft>
              <a:defRPr/>
            </a:lvl2pPr>
            <a:lvl3pPr>
              <a:lnSpc>
                <a:spcPts val="2933"/>
              </a:lnSpc>
              <a:spcAft>
                <a:spcPts val="1333"/>
              </a:spcAft>
              <a:buClr>
                <a:schemeClr val="tx2"/>
              </a:buClr>
              <a:defRPr/>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108154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696E23-C9B3-4499-BECB-DDD07CFA572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55B2A18-16B6-4F2F-B02E-0E72701F685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BD051AC-A0DE-45D9-9569-480C60369FEE}"/>
              </a:ext>
            </a:extLst>
          </p:cNvPr>
          <p:cNvSpPr>
            <a:spLocks noGrp="1"/>
          </p:cNvSpPr>
          <p:nvPr>
            <p:ph type="dt" sz="half" idx="10"/>
          </p:nvPr>
        </p:nvSpPr>
        <p:spPr/>
        <p:txBody>
          <a:bodyPr/>
          <a:lstStyle/>
          <a:p>
            <a:fld id="{3A3E1E4A-74B5-4B84-9E80-E8E0C260DFF8}" type="datetimeFigureOut">
              <a:rPr lang="sv-SE" smtClean="0"/>
              <a:t>2025-05-20</a:t>
            </a:fld>
            <a:endParaRPr lang="sv-SE"/>
          </a:p>
        </p:txBody>
      </p:sp>
      <p:sp>
        <p:nvSpPr>
          <p:cNvPr id="5" name="Platshållare för sidfot 4">
            <a:extLst>
              <a:ext uri="{FF2B5EF4-FFF2-40B4-BE49-F238E27FC236}">
                <a16:creationId xmlns:a16="http://schemas.microsoft.com/office/drawing/2014/main" id="{B957AF72-4D67-4BF9-8F61-5DB1A3D8C35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2B245B8-5155-4DC4-BE20-B38E9FCEE5CD}"/>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99812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962C10-B530-4308-89B2-F0491F09305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9CC1320-3DCE-4A4B-9A67-124782EA09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4BB25FE-4938-47F5-AF97-25071B93A4EE}"/>
              </a:ext>
            </a:extLst>
          </p:cNvPr>
          <p:cNvSpPr>
            <a:spLocks noGrp="1"/>
          </p:cNvSpPr>
          <p:nvPr>
            <p:ph type="dt" sz="half" idx="10"/>
          </p:nvPr>
        </p:nvSpPr>
        <p:spPr/>
        <p:txBody>
          <a:bodyPr/>
          <a:lstStyle/>
          <a:p>
            <a:fld id="{3A3E1E4A-74B5-4B84-9E80-E8E0C260DFF8}" type="datetimeFigureOut">
              <a:rPr lang="sv-SE" smtClean="0"/>
              <a:t>2025-05-20</a:t>
            </a:fld>
            <a:endParaRPr lang="sv-SE"/>
          </a:p>
        </p:txBody>
      </p:sp>
      <p:sp>
        <p:nvSpPr>
          <p:cNvPr id="5" name="Platshållare för sidfot 4">
            <a:extLst>
              <a:ext uri="{FF2B5EF4-FFF2-40B4-BE49-F238E27FC236}">
                <a16:creationId xmlns:a16="http://schemas.microsoft.com/office/drawing/2014/main" id="{D145EB86-3218-40FC-B0C5-0F14ECD9033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BA91DB-96E4-4870-BCE2-1F93EBB8350E}"/>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354651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5E40A9-A17F-4E57-B03A-011C9188336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F5CEAD-8A47-441A-BE94-247B4557F66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B416D91-FAA5-4E40-BAEE-BAC1F2AE5DF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A4102DD-DE45-4B92-9652-5DD1AC7B3561}"/>
              </a:ext>
            </a:extLst>
          </p:cNvPr>
          <p:cNvSpPr>
            <a:spLocks noGrp="1"/>
          </p:cNvSpPr>
          <p:nvPr>
            <p:ph type="dt" sz="half" idx="10"/>
          </p:nvPr>
        </p:nvSpPr>
        <p:spPr/>
        <p:txBody>
          <a:bodyPr/>
          <a:lstStyle/>
          <a:p>
            <a:fld id="{3A3E1E4A-74B5-4B84-9E80-E8E0C260DFF8}" type="datetimeFigureOut">
              <a:rPr lang="sv-SE" smtClean="0"/>
              <a:t>2025-05-20</a:t>
            </a:fld>
            <a:endParaRPr lang="sv-SE"/>
          </a:p>
        </p:txBody>
      </p:sp>
      <p:sp>
        <p:nvSpPr>
          <p:cNvPr id="6" name="Platshållare för sidfot 5">
            <a:extLst>
              <a:ext uri="{FF2B5EF4-FFF2-40B4-BE49-F238E27FC236}">
                <a16:creationId xmlns:a16="http://schemas.microsoft.com/office/drawing/2014/main" id="{F6E065D2-0DE4-488B-9443-712B15447E1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2B34169-D87E-41BC-ABEC-055C4E4B1C34}"/>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9417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E72A7A-BE96-4AAE-A6C3-85EBF3C9849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C6BA359-983D-4433-8E62-2CB514CBA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7670251-AFEF-44BA-AB7A-9D44C12CC13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B5021CC-D079-44AE-B332-B0B33F6B7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E93E887-CA15-4539-8FB0-C4CA498EE8D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E6C30D6-423A-451E-9BE8-9204D3439DFE}"/>
              </a:ext>
            </a:extLst>
          </p:cNvPr>
          <p:cNvSpPr>
            <a:spLocks noGrp="1"/>
          </p:cNvSpPr>
          <p:nvPr>
            <p:ph type="dt" sz="half" idx="10"/>
          </p:nvPr>
        </p:nvSpPr>
        <p:spPr/>
        <p:txBody>
          <a:bodyPr/>
          <a:lstStyle/>
          <a:p>
            <a:fld id="{3A3E1E4A-74B5-4B84-9E80-E8E0C260DFF8}" type="datetimeFigureOut">
              <a:rPr lang="sv-SE" smtClean="0"/>
              <a:t>2025-05-20</a:t>
            </a:fld>
            <a:endParaRPr lang="sv-SE"/>
          </a:p>
        </p:txBody>
      </p:sp>
      <p:sp>
        <p:nvSpPr>
          <p:cNvPr id="8" name="Platshållare för sidfot 7">
            <a:extLst>
              <a:ext uri="{FF2B5EF4-FFF2-40B4-BE49-F238E27FC236}">
                <a16:creationId xmlns:a16="http://schemas.microsoft.com/office/drawing/2014/main" id="{736E50EE-9CFF-41FC-809D-F8DEBA4B0FF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058FCC7-78C7-4A00-8F53-5C214F6FA687}"/>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145149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746221-7272-4D03-84CF-477072D16E0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8980130-B165-4313-851D-08C95F69F7B3}"/>
              </a:ext>
            </a:extLst>
          </p:cNvPr>
          <p:cNvSpPr>
            <a:spLocks noGrp="1"/>
          </p:cNvSpPr>
          <p:nvPr>
            <p:ph type="dt" sz="half" idx="10"/>
          </p:nvPr>
        </p:nvSpPr>
        <p:spPr/>
        <p:txBody>
          <a:bodyPr/>
          <a:lstStyle/>
          <a:p>
            <a:fld id="{3A3E1E4A-74B5-4B84-9E80-E8E0C260DFF8}" type="datetimeFigureOut">
              <a:rPr lang="sv-SE" smtClean="0"/>
              <a:t>2025-05-20</a:t>
            </a:fld>
            <a:endParaRPr lang="sv-SE"/>
          </a:p>
        </p:txBody>
      </p:sp>
      <p:sp>
        <p:nvSpPr>
          <p:cNvPr id="4" name="Platshållare för sidfot 3">
            <a:extLst>
              <a:ext uri="{FF2B5EF4-FFF2-40B4-BE49-F238E27FC236}">
                <a16:creationId xmlns:a16="http://schemas.microsoft.com/office/drawing/2014/main" id="{0C6997FF-D5B6-433F-989D-C53B4379FD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314590D-90F5-477C-ACD4-060429F5C594}"/>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215363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4481670-2B53-4C34-A246-0B6F13655239}"/>
              </a:ext>
            </a:extLst>
          </p:cNvPr>
          <p:cNvSpPr>
            <a:spLocks noGrp="1"/>
          </p:cNvSpPr>
          <p:nvPr>
            <p:ph type="dt" sz="half" idx="10"/>
          </p:nvPr>
        </p:nvSpPr>
        <p:spPr/>
        <p:txBody>
          <a:bodyPr/>
          <a:lstStyle/>
          <a:p>
            <a:fld id="{3A3E1E4A-74B5-4B84-9E80-E8E0C260DFF8}" type="datetimeFigureOut">
              <a:rPr lang="sv-SE" smtClean="0"/>
              <a:t>2025-05-20</a:t>
            </a:fld>
            <a:endParaRPr lang="sv-SE"/>
          </a:p>
        </p:txBody>
      </p:sp>
      <p:sp>
        <p:nvSpPr>
          <p:cNvPr id="3" name="Platshållare för sidfot 2">
            <a:extLst>
              <a:ext uri="{FF2B5EF4-FFF2-40B4-BE49-F238E27FC236}">
                <a16:creationId xmlns:a16="http://schemas.microsoft.com/office/drawing/2014/main" id="{D3D553C0-3B9E-42C6-9B75-CAED74B56D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54C36AD-351C-4C8C-B593-54AD3799EA83}"/>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360665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B1E591-4046-46B6-999B-E32A05956C3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E2A0181-EB66-4584-AEC7-339BF9B20E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85B0620-ECEE-48D7-A7E9-DF1ED77CD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F387743-718A-4BC5-B813-9C788709CB06}"/>
              </a:ext>
            </a:extLst>
          </p:cNvPr>
          <p:cNvSpPr>
            <a:spLocks noGrp="1"/>
          </p:cNvSpPr>
          <p:nvPr>
            <p:ph type="dt" sz="half" idx="10"/>
          </p:nvPr>
        </p:nvSpPr>
        <p:spPr/>
        <p:txBody>
          <a:bodyPr/>
          <a:lstStyle/>
          <a:p>
            <a:fld id="{3A3E1E4A-74B5-4B84-9E80-E8E0C260DFF8}" type="datetimeFigureOut">
              <a:rPr lang="sv-SE" smtClean="0"/>
              <a:t>2025-05-20</a:t>
            </a:fld>
            <a:endParaRPr lang="sv-SE"/>
          </a:p>
        </p:txBody>
      </p:sp>
      <p:sp>
        <p:nvSpPr>
          <p:cNvPr id="6" name="Platshållare för sidfot 5">
            <a:extLst>
              <a:ext uri="{FF2B5EF4-FFF2-40B4-BE49-F238E27FC236}">
                <a16:creationId xmlns:a16="http://schemas.microsoft.com/office/drawing/2014/main" id="{27A3EB07-E75B-414E-ABC3-BA757B06C9F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EB69CE7-EC85-4F2D-8173-F292C7E35C68}"/>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23310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3BA642-8345-4611-96C5-795B9EB7EB9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FFD1391-96D5-46DC-9D8D-6ED6EA00A5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1C2DE39-9F19-4534-B5BA-23574437B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69D7471-8BB6-42DC-BEFD-ADC56E298551}"/>
              </a:ext>
            </a:extLst>
          </p:cNvPr>
          <p:cNvSpPr>
            <a:spLocks noGrp="1"/>
          </p:cNvSpPr>
          <p:nvPr>
            <p:ph type="dt" sz="half" idx="10"/>
          </p:nvPr>
        </p:nvSpPr>
        <p:spPr/>
        <p:txBody>
          <a:bodyPr/>
          <a:lstStyle/>
          <a:p>
            <a:fld id="{3A3E1E4A-74B5-4B84-9E80-E8E0C260DFF8}" type="datetimeFigureOut">
              <a:rPr lang="sv-SE" smtClean="0"/>
              <a:t>2025-05-20</a:t>
            </a:fld>
            <a:endParaRPr lang="sv-SE"/>
          </a:p>
        </p:txBody>
      </p:sp>
      <p:sp>
        <p:nvSpPr>
          <p:cNvPr id="6" name="Platshållare för sidfot 5">
            <a:extLst>
              <a:ext uri="{FF2B5EF4-FFF2-40B4-BE49-F238E27FC236}">
                <a16:creationId xmlns:a16="http://schemas.microsoft.com/office/drawing/2014/main" id="{C0405A0E-7F65-4E87-8F6F-DFF23C7311C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DEEDA08-7B28-457B-960E-BBB48F7AF67B}"/>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317160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39D6005-8FD0-4C9A-8298-AFA711CC21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A0101D9-9E53-4C3B-971B-23D32EDEB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740A5A-C856-4879-A885-29AEDE474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E1E4A-74B5-4B84-9E80-E8E0C260DFF8}" type="datetimeFigureOut">
              <a:rPr lang="sv-SE" smtClean="0"/>
              <a:t>2025-05-20</a:t>
            </a:fld>
            <a:endParaRPr lang="sv-SE"/>
          </a:p>
        </p:txBody>
      </p:sp>
      <p:sp>
        <p:nvSpPr>
          <p:cNvPr id="5" name="Platshållare för sidfot 4">
            <a:extLst>
              <a:ext uri="{FF2B5EF4-FFF2-40B4-BE49-F238E27FC236}">
                <a16:creationId xmlns:a16="http://schemas.microsoft.com/office/drawing/2014/main" id="{0985B093-1C62-40C3-B353-5FFD13DEBF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056DCB9-FBB0-4CEC-8F11-9C6DC7FF1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7F55-DF5A-4041-B309-7482249087F7}" type="slidenum">
              <a:rPr lang="sv-SE" smtClean="0"/>
              <a:t>‹#›</a:t>
            </a:fld>
            <a:endParaRPr lang="sv-SE"/>
          </a:p>
        </p:txBody>
      </p:sp>
    </p:spTree>
    <p:extLst>
      <p:ext uri="{BB962C8B-B14F-4D97-AF65-F5344CB8AC3E}">
        <p14:creationId xmlns:p14="http://schemas.microsoft.com/office/powerpoint/2010/main" val="371816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http://www.sjukvardsregionmellan.se/regionala-v&#229;rdkompetensr&#229;det-mellansverig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E2D49-7F29-B217-03AD-0EEDC9975640}"/>
            </a:ext>
          </a:extLst>
        </p:cNvPr>
        <p:cNvGrpSpPr/>
        <p:nvPr/>
      </p:nvGrpSpPr>
      <p:grpSpPr>
        <a:xfrm>
          <a:off x="0" y="0"/>
          <a:ext cx="0" cy="0"/>
          <a:chOff x="0" y="0"/>
          <a:chExt cx="0" cy="0"/>
        </a:xfrm>
      </p:grpSpPr>
      <p:pic>
        <p:nvPicPr>
          <p:cNvPr id="8" name="Bildobjekt 7" descr="En bild som visar karta&#10;&#10;Automatiskt genererad beskrivning">
            <a:extLst>
              <a:ext uri="{FF2B5EF4-FFF2-40B4-BE49-F238E27FC236}">
                <a16:creationId xmlns:a16="http://schemas.microsoft.com/office/drawing/2014/main" id="{E9EE8E46-FA9F-AB6F-3095-6E959205F2F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40147" r="1" b="14475"/>
          <a:stretch/>
        </p:blipFill>
        <p:spPr>
          <a:xfrm>
            <a:off x="-305" y="-1"/>
            <a:ext cx="6423053" cy="6858001"/>
          </a:xfrm>
          <a:prstGeom prst="rect">
            <a:avLst/>
          </a:prstGeom>
        </p:spPr>
      </p:pic>
      <p:sp>
        <p:nvSpPr>
          <p:cNvPr id="7" name="Rubrik 1">
            <a:extLst>
              <a:ext uri="{FF2B5EF4-FFF2-40B4-BE49-F238E27FC236}">
                <a16:creationId xmlns:a16="http://schemas.microsoft.com/office/drawing/2014/main" id="{50D59883-7A54-877E-2A0B-CDDFDA09DFDF}"/>
              </a:ext>
            </a:extLst>
          </p:cNvPr>
          <p:cNvSpPr>
            <a:spLocks noGrp="1"/>
          </p:cNvSpPr>
          <p:nvPr>
            <p:ph type="ctrTitle"/>
          </p:nvPr>
        </p:nvSpPr>
        <p:spPr>
          <a:xfrm>
            <a:off x="5240740" y="2606703"/>
            <a:ext cx="6714699" cy="1644592"/>
          </a:xfrm>
        </p:spPr>
        <p:txBody>
          <a:bodyPr anchor="t">
            <a:noAutofit/>
          </a:bodyPr>
          <a:lstStyle/>
          <a:p>
            <a:pPr algn="l"/>
            <a:r>
              <a:rPr lang="sv-SE" sz="4000" dirty="0">
                <a:solidFill>
                  <a:srgbClr val="000000"/>
                </a:solidFill>
                <a:latin typeface="Arial" panose="020B0604020202020204" pitchFamily="34" charset="0"/>
                <a:cs typeface="Arial" panose="020B0604020202020204" pitchFamily="34" charset="0"/>
              </a:rPr>
              <a:t>Bakgrund </a:t>
            </a:r>
            <a:br>
              <a:rPr lang="sv-SE" sz="4000" dirty="0">
                <a:solidFill>
                  <a:srgbClr val="000000"/>
                </a:solidFill>
                <a:latin typeface="Arial" panose="020B0604020202020204" pitchFamily="34" charset="0"/>
                <a:cs typeface="Arial" panose="020B0604020202020204" pitchFamily="34" charset="0"/>
              </a:rPr>
            </a:br>
            <a:r>
              <a:rPr lang="sv-SE" sz="3600" dirty="0">
                <a:solidFill>
                  <a:srgbClr val="000000"/>
                </a:solidFill>
                <a:latin typeface="Arial" panose="020B0604020202020204" pitchFamily="34" charset="0"/>
                <a:cs typeface="Arial" panose="020B0604020202020204" pitchFamily="34" charset="0"/>
              </a:rPr>
              <a:t>Regionala vårdkompetensrådet Mellansverige</a:t>
            </a:r>
          </a:p>
        </p:txBody>
      </p:sp>
    </p:spTree>
    <p:extLst>
      <p:ext uri="{BB962C8B-B14F-4D97-AF65-F5344CB8AC3E}">
        <p14:creationId xmlns:p14="http://schemas.microsoft.com/office/powerpoint/2010/main" val="3735551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2ADE3881-D401-48BD-9D34-CCD39CD66799}"/>
              </a:ext>
            </a:extLst>
          </p:cNvPr>
          <p:cNvSpPr>
            <a:spLocks noGrp="1"/>
          </p:cNvSpPr>
          <p:nvPr>
            <p:ph type="title"/>
          </p:nvPr>
        </p:nvSpPr>
        <p:spPr>
          <a:xfrm>
            <a:off x="4325420" y="539294"/>
            <a:ext cx="5257800" cy="1325563"/>
          </a:xfrm>
        </p:spPr>
        <p:txBody>
          <a:bodyPr anchor="t">
            <a:noAutofit/>
          </a:bodyPr>
          <a:lstStyle/>
          <a:p>
            <a:pPr algn="l"/>
            <a:r>
              <a:rPr lang="sv-SE" sz="4000" dirty="0">
                <a:solidFill>
                  <a:srgbClr val="000000"/>
                </a:solidFill>
                <a:latin typeface="Arial" panose="020B0604020202020204" pitchFamily="34" charset="0"/>
                <a:cs typeface="Arial" panose="020B0604020202020204" pitchFamily="34" charset="0"/>
              </a:rPr>
              <a:t>Uppdragsbeskrivning</a:t>
            </a:r>
          </a:p>
        </p:txBody>
      </p:sp>
      <p:sp>
        <p:nvSpPr>
          <p:cNvPr id="2" name="Platshållare för innehåll 1">
            <a:extLst>
              <a:ext uri="{FF2B5EF4-FFF2-40B4-BE49-F238E27FC236}">
                <a16:creationId xmlns:a16="http://schemas.microsoft.com/office/drawing/2014/main" id="{331D037C-3208-4ED5-913E-C920B7A335FF}"/>
              </a:ext>
            </a:extLst>
          </p:cNvPr>
          <p:cNvSpPr>
            <a:spLocks noGrp="1"/>
          </p:cNvSpPr>
          <p:nvPr>
            <p:ph idx="1"/>
          </p:nvPr>
        </p:nvSpPr>
        <p:spPr>
          <a:xfrm>
            <a:off x="4325420" y="1202075"/>
            <a:ext cx="7028379" cy="5445304"/>
          </a:xfrm>
        </p:spPr>
        <p:txBody>
          <a:bodyPr>
            <a:normAutofit/>
          </a:bodyPr>
          <a:lstStyle/>
          <a:p>
            <a:pPr marL="0" indent="0">
              <a:buNone/>
            </a:pPr>
            <a:endParaRPr lang="sv-SE" sz="1600"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r>
              <a:rPr lang="sv-SE" sz="1800" dirty="0">
                <a:effectLst/>
                <a:latin typeface="Calibri" panose="020F0502020204030204" pitchFamily="34" charset="0"/>
                <a:ea typeface="Calibri" panose="020F0502020204030204" pitchFamily="34" charset="0"/>
                <a:cs typeface="Times New Roman" panose="02020603050405020304" pitchFamily="18" charset="0"/>
              </a:rPr>
              <a:t>Effektivisera kompetensförsörjningen i hälso- och sjukvården och tandvården, genom att:</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samverka och föra dialog med det nationella vårdkompetensrådet </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länka samman det nationella vårdkompetensrådet med arbetet på regional och lokal nivå</a:t>
            </a:r>
          </a:p>
          <a:p>
            <a:pPr marL="342900" lvl="0" indent="-342900">
              <a:lnSpc>
                <a:spcPct val="107000"/>
              </a:lnSpc>
              <a:spcAft>
                <a:spcPts val="800"/>
              </a:spcAft>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främja att nationella förslag på åtgärder realiseras och att det skapas tryck i arbetet regionalt och lokalt</a:t>
            </a:r>
          </a:p>
          <a:p>
            <a:pPr marL="342900" lvl="0" indent="-342900">
              <a:lnSpc>
                <a:spcPct val="107000"/>
              </a:lnSpc>
              <a:spcAft>
                <a:spcPts val="800"/>
              </a:spcAft>
              <a:buFont typeface="Symbol" panose="05050102010706020507" pitchFamily="18" charset="2"/>
              <a:buChar char=""/>
            </a:pPr>
            <a:r>
              <a:rPr lang="sv-SE" sz="1800" dirty="0">
                <a:latin typeface="Calibri" panose="020F0502020204030204" pitchFamily="34" charset="0"/>
                <a:cs typeface="Times New Roman" panose="02020603050405020304" pitchFamily="18" charset="0"/>
              </a:rPr>
              <a:t>samverka med övriga regionala vårdkompetensråd</a:t>
            </a:r>
          </a:p>
        </p:txBody>
      </p:sp>
      <p:pic>
        <p:nvPicPr>
          <p:cNvPr id="6" name="Bildobjekt 5" descr="En bild som visar karta&#10;&#10;Automatiskt genererad beskrivning">
            <a:extLst>
              <a:ext uri="{FF2B5EF4-FFF2-40B4-BE49-F238E27FC236}">
                <a16:creationId xmlns:a16="http://schemas.microsoft.com/office/drawing/2014/main" id="{E8B818CE-73E2-4DB5-B4F2-66A34B0D4734}"/>
              </a:ext>
            </a:extLst>
          </p:cNvPr>
          <p:cNvPicPr>
            <a:picLocks noChangeAspect="1"/>
          </p:cNvPicPr>
          <p:nvPr/>
        </p:nvPicPr>
        <p:blipFill rotWithShape="1">
          <a:blip r:embed="rId3">
            <a:extLst>
              <a:ext uri="{28A0092B-C50C-407E-A947-70E740481C1C}">
                <a14:useLocalDpi xmlns:a14="http://schemas.microsoft.com/office/drawing/2010/main" val="0"/>
              </a:ext>
            </a:extLst>
          </a:blip>
          <a:srcRect t="16807"/>
          <a:stretch/>
        </p:blipFill>
        <p:spPr>
          <a:xfrm>
            <a:off x="171939" y="0"/>
            <a:ext cx="3490192" cy="6832948"/>
          </a:xfrm>
          <a:prstGeom prst="rect">
            <a:avLst/>
          </a:prstGeom>
        </p:spPr>
      </p:pic>
      <p:pic>
        <p:nvPicPr>
          <p:cNvPr id="4" name="Bildobjekt 3">
            <a:extLst>
              <a:ext uri="{FF2B5EF4-FFF2-40B4-BE49-F238E27FC236}">
                <a16:creationId xmlns:a16="http://schemas.microsoft.com/office/drawing/2014/main" id="{CE3C658E-E96C-E8F8-116C-AA34E48AF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670" y="6340182"/>
            <a:ext cx="2615891" cy="455937"/>
          </a:xfrm>
          <a:prstGeom prst="rect">
            <a:avLst/>
          </a:prstGeom>
        </p:spPr>
      </p:pic>
    </p:spTree>
    <p:extLst>
      <p:ext uri="{BB962C8B-B14F-4D97-AF65-F5344CB8AC3E}">
        <p14:creationId xmlns:p14="http://schemas.microsoft.com/office/powerpoint/2010/main" val="355801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564D01-ED52-42D9-843C-383F031A03CF}"/>
              </a:ext>
            </a:extLst>
          </p:cNvPr>
          <p:cNvSpPr>
            <a:spLocks noGrp="1"/>
          </p:cNvSpPr>
          <p:nvPr>
            <p:ph type="title"/>
          </p:nvPr>
        </p:nvSpPr>
        <p:spPr>
          <a:xfrm>
            <a:off x="3806456" y="620307"/>
            <a:ext cx="7547344" cy="1325563"/>
          </a:xfrm>
        </p:spPr>
        <p:txBody>
          <a:bodyPr>
            <a:normAutofit fontScale="90000"/>
          </a:bodyPr>
          <a:lstStyle/>
          <a:p>
            <a:r>
              <a:rPr lang="sv-SE" sz="4000" dirty="0">
                <a:solidFill>
                  <a:srgbClr val="000000"/>
                </a:solidFill>
                <a:latin typeface="Arial" panose="020B0604020202020204" pitchFamily="34" charset="0"/>
                <a:cs typeface="Arial" panose="020B0604020202020204" pitchFamily="34" charset="0"/>
              </a:rPr>
              <a:t>Regionala vårdkompetensrådet Mellansverige</a:t>
            </a:r>
            <a:br>
              <a:rPr lang="sv-SE" sz="4000" dirty="0">
                <a:solidFill>
                  <a:srgbClr val="000000"/>
                </a:solidFill>
                <a:latin typeface="Arial" panose="020B0604020202020204" pitchFamily="34" charset="0"/>
                <a:cs typeface="Arial" panose="020B0604020202020204" pitchFamily="34" charset="0"/>
              </a:rPr>
            </a:br>
            <a:r>
              <a:rPr lang="sv-SE" sz="4000" dirty="0">
                <a:solidFill>
                  <a:srgbClr val="000000"/>
                </a:solidFill>
                <a:latin typeface="Arial" panose="020B0604020202020204" pitchFamily="34" charset="0"/>
                <a:cs typeface="Arial" panose="020B0604020202020204" pitchFamily="34" charset="0"/>
              </a:rPr>
              <a:t>Arbetsgrupper 2025</a:t>
            </a:r>
          </a:p>
        </p:txBody>
      </p:sp>
      <p:sp>
        <p:nvSpPr>
          <p:cNvPr id="3" name="Platshållare för innehåll 2">
            <a:extLst>
              <a:ext uri="{FF2B5EF4-FFF2-40B4-BE49-F238E27FC236}">
                <a16:creationId xmlns:a16="http://schemas.microsoft.com/office/drawing/2014/main" id="{EFB36F5E-96B0-4AD4-9352-9B86A0B08714}"/>
              </a:ext>
            </a:extLst>
          </p:cNvPr>
          <p:cNvSpPr>
            <a:spLocks noGrp="1"/>
          </p:cNvSpPr>
          <p:nvPr>
            <p:ph idx="1"/>
          </p:nvPr>
        </p:nvSpPr>
        <p:spPr>
          <a:xfrm>
            <a:off x="3864935" y="2466036"/>
            <a:ext cx="7430386" cy="2286717"/>
          </a:xfrm>
        </p:spPr>
        <p:txBody>
          <a:bodyPr>
            <a:normAutofit/>
          </a:bodyPr>
          <a:lstStyle/>
          <a:p>
            <a:r>
              <a:rPr lang="sv-SE" sz="1800" dirty="0">
                <a:latin typeface="Calibri" panose="020F0502020204030204" pitchFamily="34" charset="0"/>
                <a:cs typeface="Times New Roman" panose="02020603050405020304" pitchFamily="18" charset="0"/>
              </a:rPr>
              <a:t>Sjukvårdsregionalt kunskapsutbyte och samordning av utbildningstjänster för läkare på allmän- (AT) och basnivå (BT)</a:t>
            </a:r>
            <a:br>
              <a:rPr lang="sv-SE" sz="1800" dirty="0">
                <a:latin typeface="Calibri" panose="020F0502020204030204" pitchFamily="34" charset="0"/>
                <a:cs typeface="Times New Roman" panose="02020603050405020304" pitchFamily="18" charset="0"/>
              </a:rPr>
            </a:br>
            <a:endParaRPr lang="sv-SE" sz="1800" dirty="0">
              <a:latin typeface="Calibri" panose="020F0502020204030204" pitchFamily="34" charset="0"/>
              <a:cs typeface="Times New Roman" panose="02020603050405020304" pitchFamily="18" charset="0"/>
            </a:endParaRPr>
          </a:p>
          <a:p>
            <a:r>
              <a:rPr lang="sv-SE" sz="1800" dirty="0">
                <a:latin typeface="Calibri" panose="020F0502020204030204" pitchFamily="34" charset="0"/>
                <a:cs typeface="Times New Roman" panose="02020603050405020304" pitchFamily="18" charset="0"/>
              </a:rPr>
              <a:t>Samverkan specialistsjuksköterskeutbildningar</a:t>
            </a:r>
          </a:p>
          <a:p>
            <a:pPr>
              <a:spcBef>
                <a:spcPts val="100"/>
              </a:spcBef>
              <a:spcAft>
                <a:spcPts val="100"/>
              </a:spcAft>
            </a:pPr>
            <a:endParaRPr lang="sv-SE" sz="3200" dirty="0">
              <a:effectLst/>
              <a:latin typeface="Times New Roman" panose="02020603050405020304" pitchFamily="18" charset="0"/>
              <a:ea typeface="Times New Roman" panose="02020603050405020304" pitchFamily="18" charset="0"/>
            </a:endParaRPr>
          </a:p>
        </p:txBody>
      </p:sp>
      <p:pic>
        <p:nvPicPr>
          <p:cNvPr id="5" name="Bildobjekt 4">
            <a:extLst>
              <a:ext uri="{FF2B5EF4-FFF2-40B4-BE49-F238E27FC236}">
                <a16:creationId xmlns:a16="http://schemas.microsoft.com/office/drawing/2014/main" id="{5BE56908-0DBB-B78E-3564-E01DD0473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670" y="6340182"/>
            <a:ext cx="2615891" cy="455937"/>
          </a:xfrm>
          <a:prstGeom prst="rect">
            <a:avLst/>
          </a:prstGeom>
        </p:spPr>
      </p:pic>
      <p:pic>
        <p:nvPicPr>
          <p:cNvPr id="6" name="Bildobjekt 5" descr="En bild som visar karta">
            <a:extLst>
              <a:ext uri="{FF2B5EF4-FFF2-40B4-BE49-F238E27FC236}">
                <a16:creationId xmlns:a16="http://schemas.microsoft.com/office/drawing/2014/main" id="{1F6B7D04-049D-B43B-247F-DC3AB8167FDE}"/>
              </a:ext>
            </a:extLst>
          </p:cNvPr>
          <p:cNvPicPr>
            <a:picLocks noChangeAspect="1"/>
          </p:cNvPicPr>
          <p:nvPr/>
        </p:nvPicPr>
        <p:blipFill rotWithShape="1">
          <a:blip r:embed="rId4">
            <a:extLst>
              <a:ext uri="{28A0092B-C50C-407E-A947-70E740481C1C}">
                <a14:useLocalDpi xmlns:a14="http://schemas.microsoft.com/office/drawing/2010/main" val="0"/>
              </a:ext>
            </a:extLst>
          </a:blip>
          <a:srcRect t="16807"/>
          <a:stretch/>
        </p:blipFill>
        <p:spPr>
          <a:xfrm>
            <a:off x="171939" y="0"/>
            <a:ext cx="3490192" cy="6832948"/>
          </a:xfrm>
          <a:prstGeom prst="rect">
            <a:avLst/>
          </a:prstGeom>
        </p:spPr>
      </p:pic>
    </p:spTree>
    <p:extLst>
      <p:ext uri="{BB962C8B-B14F-4D97-AF65-F5344CB8AC3E}">
        <p14:creationId xmlns:p14="http://schemas.microsoft.com/office/powerpoint/2010/main" val="675729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2ADE3881-D401-48BD-9D34-CCD39CD66799}"/>
              </a:ext>
            </a:extLst>
          </p:cNvPr>
          <p:cNvSpPr>
            <a:spLocks noGrp="1"/>
          </p:cNvSpPr>
          <p:nvPr>
            <p:ph type="ctrTitle"/>
          </p:nvPr>
        </p:nvSpPr>
        <p:spPr>
          <a:xfrm>
            <a:off x="3760342" y="2215162"/>
            <a:ext cx="7397393" cy="1644592"/>
          </a:xfrm>
        </p:spPr>
        <p:txBody>
          <a:bodyPr anchor="t">
            <a:noAutofit/>
          </a:bodyPr>
          <a:lstStyle/>
          <a:p>
            <a:pPr algn="l"/>
            <a:r>
              <a:rPr lang="sv-SE" sz="4000" dirty="0">
                <a:solidFill>
                  <a:srgbClr val="000000"/>
                </a:solidFill>
                <a:latin typeface="Arial" panose="020B0604020202020204" pitchFamily="34" charset="0"/>
                <a:cs typeface="Arial" panose="020B0604020202020204" pitchFamily="34" charset="0"/>
                <a:hlinkClick r:id="rId3"/>
              </a:rPr>
              <a:t>www.sjukvardsregionmellan.se/regionala-vårdkompetensrådet-</a:t>
            </a:r>
            <a:r>
              <a:rPr lang="sv-SE" sz="4000" dirty="0" err="1">
                <a:solidFill>
                  <a:srgbClr val="000000"/>
                </a:solidFill>
                <a:latin typeface="Arial" panose="020B0604020202020204" pitchFamily="34" charset="0"/>
                <a:cs typeface="Arial" panose="020B0604020202020204" pitchFamily="34" charset="0"/>
                <a:hlinkClick r:id="rId3"/>
              </a:rPr>
              <a:t>mellansverige</a:t>
            </a:r>
            <a:r>
              <a:rPr lang="sv-SE" sz="4000" dirty="0">
                <a:solidFill>
                  <a:srgbClr val="000000"/>
                </a:solidFill>
                <a:latin typeface="Arial" panose="020B0604020202020204" pitchFamily="34" charset="0"/>
                <a:cs typeface="Arial" panose="020B0604020202020204" pitchFamily="34" charset="0"/>
                <a:hlinkClick r:id="rId3"/>
              </a:rPr>
              <a:t>/</a:t>
            </a:r>
            <a:r>
              <a:rPr lang="sv-SE" sz="4000" dirty="0">
                <a:solidFill>
                  <a:srgbClr val="000000"/>
                </a:solidFill>
                <a:latin typeface="Arial" panose="020B0604020202020204" pitchFamily="34" charset="0"/>
                <a:cs typeface="Arial" panose="020B0604020202020204" pitchFamily="34" charset="0"/>
              </a:rPr>
              <a:t>  </a:t>
            </a:r>
          </a:p>
        </p:txBody>
      </p:sp>
      <p:pic>
        <p:nvPicPr>
          <p:cNvPr id="4" name="Bildobjekt 3" descr="En bild som visar karta&#10;&#10;Automatiskt genererad beskrivning">
            <a:extLst>
              <a:ext uri="{FF2B5EF4-FFF2-40B4-BE49-F238E27FC236}">
                <a16:creationId xmlns:a16="http://schemas.microsoft.com/office/drawing/2014/main" id="{BF621CF3-DAB1-40B2-A183-01844D4714F7}"/>
              </a:ext>
            </a:extLst>
          </p:cNvPr>
          <p:cNvPicPr>
            <a:picLocks noChangeAspect="1"/>
          </p:cNvPicPr>
          <p:nvPr/>
        </p:nvPicPr>
        <p:blipFill rotWithShape="1">
          <a:blip r:embed="rId4">
            <a:extLst>
              <a:ext uri="{28A0092B-C50C-407E-A947-70E740481C1C}">
                <a14:useLocalDpi xmlns:a14="http://schemas.microsoft.com/office/drawing/2010/main" val="0"/>
              </a:ext>
            </a:extLst>
          </a:blip>
          <a:srcRect t="16807"/>
          <a:stretch/>
        </p:blipFill>
        <p:spPr>
          <a:xfrm>
            <a:off x="0" y="25053"/>
            <a:ext cx="3490192" cy="6832948"/>
          </a:xfrm>
          <a:prstGeom prst="rect">
            <a:avLst/>
          </a:prstGeom>
        </p:spPr>
      </p:pic>
      <p:pic>
        <p:nvPicPr>
          <p:cNvPr id="2" name="Bildobjekt 1">
            <a:extLst>
              <a:ext uri="{FF2B5EF4-FFF2-40B4-BE49-F238E27FC236}">
                <a16:creationId xmlns:a16="http://schemas.microsoft.com/office/drawing/2014/main" id="{B93BE5CA-5DC3-C7B5-5DD7-E6BA941172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9670" y="6340182"/>
            <a:ext cx="2615891" cy="455937"/>
          </a:xfrm>
          <a:prstGeom prst="rect">
            <a:avLst/>
          </a:prstGeom>
        </p:spPr>
      </p:pic>
    </p:spTree>
    <p:extLst>
      <p:ext uri="{BB962C8B-B14F-4D97-AF65-F5344CB8AC3E}">
        <p14:creationId xmlns:p14="http://schemas.microsoft.com/office/powerpoint/2010/main" val="238653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21B9F080-C9B7-4212-918E-04787D4CF3A6}"/>
              </a:ext>
            </a:extLst>
          </p:cNvPr>
          <p:cNvSpPr/>
          <p:nvPr/>
        </p:nvSpPr>
        <p:spPr>
          <a:xfrm>
            <a:off x="8473399" y="2744302"/>
            <a:ext cx="2134793" cy="3060088"/>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sv-SE" dirty="0"/>
              <a:t>Övriga regionala råd: Norra</a:t>
            </a:r>
          </a:p>
          <a:p>
            <a:r>
              <a:rPr lang="sv-SE" dirty="0"/>
              <a:t>Västra Sydöstra </a:t>
            </a:r>
          </a:p>
          <a:p>
            <a:r>
              <a:rPr lang="sv-SE" dirty="0"/>
              <a:t>Södra Stockholm - Gotland</a:t>
            </a:r>
          </a:p>
        </p:txBody>
      </p:sp>
      <p:sp>
        <p:nvSpPr>
          <p:cNvPr id="6" name="textruta 5">
            <a:extLst>
              <a:ext uri="{FF2B5EF4-FFF2-40B4-BE49-F238E27FC236}">
                <a16:creationId xmlns:a16="http://schemas.microsoft.com/office/drawing/2014/main" id="{C1AA9EE5-2449-43CC-8E6D-84697AA0E8F4}"/>
              </a:ext>
            </a:extLst>
          </p:cNvPr>
          <p:cNvSpPr txBox="1"/>
          <p:nvPr/>
        </p:nvSpPr>
        <p:spPr>
          <a:xfrm>
            <a:off x="1089748" y="490185"/>
            <a:ext cx="9978585" cy="707886"/>
          </a:xfrm>
          <a:prstGeom prst="rect">
            <a:avLst/>
          </a:prstGeom>
          <a:noFill/>
        </p:spPr>
        <p:txBody>
          <a:bodyPr wrap="square" rtlCol="0">
            <a:spAutoFit/>
          </a:bodyPr>
          <a:lstStyle/>
          <a:p>
            <a:r>
              <a:rPr lang="sv-SE" sz="4000" dirty="0">
                <a:solidFill>
                  <a:schemeClr val="accent1"/>
                </a:solidFill>
              </a:rPr>
              <a:t>Regionala vårdkompetensrådet Mellansverige</a:t>
            </a:r>
          </a:p>
        </p:txBody>
      </p:sp>
      <p:sp>
        <p:nvSpPr>
          <p:cNvPr id="2" name="Ellips 1">
            <a:extLst>
              <a:ext uri="{FF2B5EF4-FFF2-40B4-BE49-F238E27FC236}">
                <a16:creationId xmlns:a16="http://schemas.microsoft.com/office/drawing/2014/main" id="{5EBE6C67-B45A-4EEC-A582-F682FCD12DD3}"/>
              </a:ext>
            </a:extLst>
          </p:cNvPr>
          <p:cNvSpPr/>
          <p:nvPr/>
        </p:nvSpPr>
        <p:spPr>
          <a:xfrm>
            <a:off x="3305908" y="2040680"/>
            <a:ext cx="4657343" cy="4549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0B25270F-D78B-4C7B-8010-EA78C4F3D15B}"/>
              </a:ext>
            </a:extLst>
          </p:cNvPr>
          <p:cNvSpPr/>
          <p:nvPr/>
        </p:nvSpPr>
        <p:spPr>
          <a:xfrm>
            <a:off x="1672155" y="5298762"/>
            <a:ext cx="2299615"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solidFill>
                  <a:schemeClr val="bg1"/>
                </a:solidFill>
              </a:rPr>
              <a:t>Kanslifunktion</a:t>
            </a:r>
          </a:p>
        </p:txBody>
      </p:sp>
      <p:sp>
        <p:nvSpPr>
          <p:cNvPr id="13" name="Ellips 12">
            <a:extLst>
              <a:ext uri="{FF2B5EF4-FFF2-40B4-BE49-F238E27FC236}">
                <a16:creationId xmlns:a16="http://schemas.microsoft.com/office/drawing/2014/main" id="{D58C9934-43FE-4A57-81AB-D8A894666C47}"/>
              </a:ext>
            </a:extLst>
          </p:cNvPr>
          <p:cNvSpPr/>
          <p:nvPr/>
        </p:nvSpPr>
        <p:spPr>
          <a:xfrm>
            <a:off x="5534633" y="4011339"/>
            <a:ext cx="2162907" cy="1481838"/>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14" name="Ellips 13">
            <a:extLst>
              <a:ext uri="{FF2B5EF4-FFF2-40B4-BE49-F238E27FC236}">
                <a16:creationId xmlns:a16="http://schemas.microsoft.com/office/drawing/2014/main" id="{27CD1DD6-B713-47FA-8B8B-39825A556EE3}"/>
              </a:ext>
            </a:extLst>
          </p:cNvPr>
          <p:cNvSpPr/>
          <p:nvPr/>
        </p:nvSpPr>
        <p:spPr>
          <a:xfrm>
            <a:off x="8242130" y="1756121"/>
            <a:ext cx="2709747" cy="718898"/>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15" name="Ellips 14">
            <a:extLst>
              <a:ext uri="{FF2B5EF4-FFF2-40B4-BE49-F238E27FC236}">
                <a16:creationId xmlns:a16="http://schemas.microsoft.com/office/drawing/2014/main" id="{8CAAFF89-6E96-4C20-A139-2BB3F20A5E32}"/>
              </a:ext>
            </a:extLst>
          </p:cNvPr>
          <p:cNvSpPr/>
          <p:nvPr/>
        </p:nvSpPr>
        <p:spPr>
          <a:xfrm>
            <a:off x="4655951" y="4980516"/>
            <a:ext cx="2162907" cy="1481838"/>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80 kommuner</a:t>
            </a:r>
          </a:p>
        </p:txBody>
      </p:sp>
      <p:sp>
        <p:nvSpPr>
          <p:cNvPr id="16" name="Ellips 15">
            <a:extLst>
              <a:ext uri="{FF2B5EF4-FFF2-40B4-BE49-F238E27FC236}">
                <a16:creationId xmlns:a16="http://schemas.microsoft.com/office/drawing/2014/main" id="{113BC9ED-1F18-4B67-9476-C310A0D14B04}"/>
              </a:ext>
            </a:extLst>
          </p:cNvPr>
          <p:cNvSpPr/>
          <p:nvPr/>
        </p:nvSpPr>
        <p:spPr>
          <a:xfrm>
            <a:off x="3700645" y="4036186"/>
            <a:ext cx="2162907" cy="1481838"/>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17" name="textruta 16">
            <a:extLst>
              <a:ext uri="{FF2B5EF4-FFF2-40B4-BE49-F238E27FC236}">
                <a16:creationId xmlns:a16="http://schemas.microsoft.com/office/drawing/2014/main" id="{9F136626-12EA-46E2-BAE4-CAC633AB2D65}"/>
              </a:ext>
            </a:extLst>
          </p:cNvPr>
          <p:cNvSpPr txBox="1"/>
          <p:nvPr/>
        </p:nvSpPr>
        <p:spPr>
          <a:xfrm>
            <a:off x="4395762" y="2522224"/>
            <a:ext cx="2727594" cy="1323439"/>
          </a:xfrm>
          <a:prstGeom prst="rect">
            <a:avLst/>
          </a:prstGeom>
          <a:noFill/>
        </p:spPr>
        <p:txBody>
          <a:bodyPr wrap="square" rtlCol="0">
            <a:spAutoFit/>
          </a:bodyPr>
          <a:lstStyle/>
          <a:p>
            <a:r>
              <a:rPr lang="sv-SE" sz="2200" dirty="0">
                <a:solidFill>
                  <a:schemeClr val="bg1"/>
                </a:solidFill>
              </a:rPr>
              <a:t>Regionala vårdkompetensrådet Mellansverige </a:t>
            </a:r>
          </a:p>
          <a:p>
            <a:r>
              <a:rPr lang="sv-SE" sz="1400" dirty="0">
                <a:solidFill>
                  <a:schemeClr val="bg1"/>
                </a:solidFill>
              </a:rPr>
              <a:t>20 ledamöter</a:t>
            </a:r>
          </a:p>
        </p:txBody>
      </p:sp>
      <p:sp>
        <p:nvSpPr>
          <p:cNvPr id="18" name="textruta 17">
            <a:extLst>
              <a:ext uri="{FF2B5EF4-FFF2-40B4-BE49-F238E27FC236}">
                <a16:creationId xmlns:a16="http://schemas.microsoft.com/office/drawing/2014/main" id="{0C74078F-BDCE-4EC6-9EDD-A204FE420841}"/>
              </a:ext>
            </a:extLst>
          </p:cNvPr>
          <p:cNvSpPr txBox="1"/>
          <p:nvPr/>
        </p:nvSpPr>
        <p:spPr>
          <a:xfrm>
            <a:off x="6134528" y="4478523"/>
            <a:ext cx="1371600" cy="369332"/>
          </a:xfrm>
          <a:prstGeom prst="rect">
            <a:avLst/>
          </a:prstGeom>
          <a:noFill/>
        </p:spPr>
        <p:txBody>
          <a:bodyPr wrap="square" rtlCol="0">
            <a:spAutoFit/>
          </a:bodyPr>
          <a:lstStyle/>
          <a:p>
            <a:r>
              <a:rPr lang="sv-SE" dirty="0"/>
              <a:t>6 lärosäten</a:t>
            </a:r>
          </a:p>
        </p:txBody>
      </p:sp>
      <p:sp>
        <p:nvSpPr>
          <p:cNvPr id="19" name="textruta 18">
            <a:extLst>
              <a:ext uri="{FF2B5EF4-FFF2-40B4-BE49-F238E27FC236}">
                <a16:creationId xmlns:a16="http://schemas.microsoft.com/office/drawing/2014/main" id="{126F9353-6E98-4DCA-8F49-6EC76A8DAEAF}"/>
              </a:ext>
            </a:extLst>
          </p:cNvPr>
          <p:cNvSpPr txBox="1"/>
          <p:nvPr/>
        </p:nvSpPr>
        <p:spPr>
          <a:xfrm>
            <a:off x="4225822" y="4611184"/>
            <a:ext cx="1371600" cy="369332"/>
          </a:xfrm>
          <a:prstGeom prst="rect">
            <a:avLst/>
          </a:prstGeom>
          <a:noFill/>
        </p:spPr>
        <p:txBody>
          <a:bodyPr wrap="square" rtlCol="0">
            <a:spAutoFit/>
          </a:bodyPr>
          <a:lstStyle/>
          <a:p>
            <a:r>
              <a:rPr lang="sv-SE" dirty="0"/>
              <a:t>7 regioner</a:t>
            </a:r>
          </a:p>
        </p:txBody>
      </p:sp>
      <p:sp>
        <p:nvSpPr>
          <p:cNvPr id="20" name="textruta 19">
            <a:extLst>
              <a:ext uri="{FF2B5EF4-FFF2-40B4-BE49-F238E27FC236}">
                <a16:creationId xmlns:a16="http://schemas.microsoft.com/office/drawing/2014/main" id="{ED7CB050-CCDB-4846-8AD7-DD97515E7D2A}"/>
              </a:ext>
            </a:extLst>
          </p:cNvPr>
          <p:cNvSpPr txBox="1"/>
          <p:nvPr/>
        </p:nvSpPr>
        <p:spPr>
          <a:xfrm>
            <a:off x="8445285" y="1756121"/>
            <a:ext cx="2162907" cy="646331"/>
          </a:xfrm>
          <a:prstGeom prst="rect">
            <a:avLst/>
          </a:prstGeom>
          <a:noFill/>
        </p:spPr>
        <p:txBody>
          <a:bodyPr wrap="square" rtlCol="0">
            <a:spAutoFit/>
          </a:bodyPr>
          <a:lstStyle/>
          <a:p>
            <a:pPr algn="ctr"/>
            <a:r>
              <a:rPr lang="sv-SE" dirty="0"/>
              <a:t>Nationellt vårdkompetensråd</a:t>
            </a:r>
          </a:p>
        </p:txBody>
      </p:sp>
      <p:sp>
        <p:nvSpPr>
          <p:cNvPr id="21" name="Ellips 20">
            <a:extLst>
              <a:ext uri="{FF2B5EF4-FFF2-40B4-BE49-F238E27FC236}">
                <a16:creationId xmlns:a16="http://schemas.microsoft.com/office/drawing/2014/main" id="{7A0A870F-C2E3-4F79-82FA-2A37FF6BE73B}"/>
              </a:ext>
            </a:extLst>
          </p:cNvPr>
          <p:cNvSpPr/>
          <p:nvPr/>
        </p:nvSpPr>
        <p:spPr>
          <a:xfrm>
            <a:off x="1256252" y="3429000"/>
            <a:ext cx="2299615" cy="845346"/>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Arbetsgrupper</a:t>
            </a:r>
          </a:p>
        </p:txBody>
      </p:sp>
      <p:sp>
        <p:nvSpPr>
          <p:cNvPr id="22" name="Ellips 21">
            <a:extLst>
              <a:ext uri="{FF2B5EF4-FFF2-40B4-BE49-F238E27FC236}">
                <a16:creationId xmlns:a16="http://schemas.microsoft.com/office/drawing/2014/main" id="{E498378D-1E14-4086-913E-804F8F6FCADB}"/>
              </a:ext>
            </a:extLst>
          </p:cNvPr>
          <p:cNvSpPr/>
          <p:nvPr/>
        </p:nvSpPr>
        <p:spPr>
          <a:xfrm>
            <a:off x="1770733" y="1770414"/>
            <a:ext cx="3070350"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solidFill>
                  <a:schemeClr val="bg1"/>
                </a:solidFill>
              </a:rPr>
              <a:t>Arbetsutskott </a:t>
            </a:r>
          </a:p>
          <a:p>
            <a:pPr algn="ctr"/>
            <a:r>
              <a:rPr lang="sv-SE" sz="1400" dirty="0">
                <a:solidFill>
                  <a:schemeClr val="bg1"/>
                </a:solidFill>
              </a:rPr>
              <a:t>6 ledamöter</a:t>
            </a:r>
          </a:p>
        </p:txBody>
      </p:sp>
      <p:pic>
        <p:nvPicPr>
          <p:cNvPr id="4" name="Bildobjekt 3">
            <a:extLst>
              <a:ext uri="{FF2B5EF4-FFF2-40B4-BE49-F238E27FC236}">
                <a16:creationId xmlns:a16="http://schemas.microsoft.com/office/drawing/2014/main" id="{F3A1AA06-8C22-BC78-EBF3-2B7D99953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670" y="6329549"/>
            <a:ext cx="2615891" cy="455937"/>
          </a:xfrm>
          <a:prstGeom prst="rect">
            <a:avLst/>
          </a:prstGeom>
        </p:spPr>
      </p:pic>
    </p:spTree>
    <p:extLst>
      <p:ext uri="{BB962C8B-B14F-4D97-AF65-F5344CB8AC3E}">
        <p14:creationId xmlns:p14="http://schemas.microsoft.com/office/powerpoint/2010/main" val="209167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 6">
            <a:extLst>
              <a:ext uri="{FF2B5EF4-FFF2-40B4-BE49-F238E27FC236}">
                <a16:creationId xmlns:a16="http://schemas.microsoft.com/office/drawing/2014/main" id="{30D800FE-0AA8-442C-8A2A-472C7D27332F}"/>
              </a:ext>
            </a:extLst>
          </p:cNvPr>
          <p:cNvSpPr/>
          <p:nvPr/>
        </p:nvSpPr>
        <p:spPr>
          <a:xfrm>
            <a:off x="4560825" y="1768909"/>
            <a:ext cx="3070350"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solidFill>
                  <a:schemeClr val="bg1"/>
                </a:solidFill>
              </a:rPr>
              <a:t>Arbetsutskott </a:t>
            </a:r>
          </a:p>
          <a:p>
            <a:pPr algn="ctr"/>
            <a:r>
              <a:rPr lang="sv-SE" sz="1400" dirty="0">
                <a:solidFill>
                  <a:schemeClr val="bg1"/>
                </a:solidFill>
              </a:rPr>
              <a:t>6 ledamöter</a:t>
            </a:r>
          </a:p>
        </p:txBody>
      </p:sp>
      <p:sp>
        <p:nvSpPr>
          <p:cNvPr id="14" name="Ellips 13">
            <a:extLst>
              <a:ext uri="{FF2B5EF4-FFF2-40B4-BE49-F238E27FC236}">
                <a16:creationId xmlns:a16="http://schemas.microsoft.com/office/drawing/2014/main" id="{ECE55F52-6957-4375-9C35-99854A34A337}"/>
              </a:ext>
            </a:extLst>
          </p:cNvPr>
          <p:cNvSpPr/>
          <p:nvPr/>
        </p:nvSpPr>
        <p:spPr>
          <a:xfrm>
            <a:off x="6014626" y="2834422"/>
            <a:ext cx="3233098"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solidFill>
                  <a:schemeClr val="bg1"/>
                </a:solidFill>
              </a:rPr>
              <a:t>Huvudmannagrupper</a:t>
            </a:r>
            <a:br>
              <a:rPr lang="sv-SE" dirty="0">
                <a:solidFill>
                  <a:schemeClr val="bg1"/>
                </a:solidFill>
              </a:rPr>
            </a:br>
            <a:r>
              <a:rPr lang="sv-SE" dirty="0">
                <a:solidFill>
                  <a:schemeClr val="bg1"/>
                </a:solidFill>
              </a:rPr>
              <a:t>3 st</a:t>
            </a:r>
          </a:p>
        </p:txBody>
      </p:sp>
      <p:sp>
        <p:nvSpPr>
          <p:cNvPr id="16" name="Ellips 15">
            <a:extLst>
              <a:ext uri="{FF2B5EF4-FFF2-40B4-BE49-F238E27FC236}">
                <a16:creationId xmlns:a16="http://schemas.microsoft.com/office/drawing/2014/main" id="{C84FEDA1-C393-48E4-AFB0-A1B14DC5DB55}"/>
              </a:ext>
            </a:extLst>
          </p:cNvPr>
          <p:cNvSpPr/>
          <p:nvPr/>
        </p:nvSpPr>
        <p:spPr>
          <a:xfrm>
            <a:off x="3753238" y="465882"/>
            <a:ext cx="4829287" cy="1090201"/>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solidFill>
                  <a:schemeClr val="bg1"/>
                </a:solidFill>
              </a:rPr>
              <a:t>Regionala vårdkompetensrådet</a:t>
            </a:r>
          </a:p>
          <a:p>
            <a:pPr algn="ctr"/>
            <a:r>
              <a:rPr lang="sv-SE" sz="1400" dirty="0">
                <a:solidFill>
                  <a:schemeClr val="bg1"/>
                </a:solidFill>
              </a:rPr>
              <a:t>20 ledamöter</a:t>
            </a:r>
          </a:p>
        </p:txBody>
      </p:sp>
      <p:sp>
        <p:nvSpPr>
          <p:cNvPr id="17" name="Ellips 16">
            <a:extLst>
              <a:ext uri="{FF2B5EF4-FFF2-40B4-BE49-F238E27FC236}">
                <a16:creationId xmlns:a16="http://schemas.microsoft.com/office/drawing/2014/main" id="{9B63323D-03F8-42A1-826F-F4F01B724A58}"/>
              </a:ext>
            </a:extLst>
          </p:cNvPr>
          <p:cNvSpPr/>
          <p:nvPr/>
        </p:nvSpPr>
        <p:spPr>
          <a:xfrm>
            <a:off x="682888" y="4979180"/>
            <a:ext cx="3070350"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solidFill>
                  <a:schemeClr val="bg1"/>
                </a:solidFill>
              </a:rPr>
              <a:t>Kommuner </a:t>
            </a:r>
          </a:p>
          <a:p>
            <a:pPr algn="ctr"/>
            <a:r>
              <a:rPr lang="sv-SE" sz="1400" dirty="0">
                <a:solidFill>
                  <a:schemeClr val="bg1"/>
                </a:solidFill>
              </a:rPr>
              <a:t>80 st</a:t>
            </a:r>
          </a:p>
        </p:txBody>
      </p:sp>
      <p:sp>
        <p:nvSpPr>
          <p:cNvPr id="18" name="Ellips 17">
            <a:extLst>
              <a:ext uri="{FF2B5EF4-FFF2-40B4-BE49-F238E27FC236}">
                <a16:creationId xmlns:a16="http://schemas.microsoft.com/office/drawing/2014/main" id="{7A96715E-9587-415E-AB39-838EE3777F12}"/>
              </a:ext>
            </a:extLst>
          </p:cNvPr>
          <p:cNvSpPr/>
          <p:nvPr/>
        </p:nvSpPr>
        <p:spPr>
          <a:xfrm>
            <a:off x="8380296" y="4935507"/>
            <a:ext cx="3070350"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solidFill>
                  <a:schemeClr val="bg1"/>
                </a:solidFill>
              </a:rPr>
              <a:t>Regioner</a:t>
            </a:r>
          </a:p>
          <a:p>
            <a:pPr algn="ctr"/>
            <a:r>
              <a:rPr lang="sv-SE" sz="1400" dirty="0">
                <a:solidFill>
                  <a:schemeClr val="bg1"/>
                </a:solidFill>
              </a:rPr>
              <a:t>7 st</a:t>
            </a:r>
          </a:p>
        </p:txBody>
      </p:sp>
      <p:sp>
        <p:nvSpPr>
          <p:cNvPr id="19" name="Ellips 18">
            <a:extLst>
              <a:ext uri="{FF2B5EF4-FFF2-40B4-BE49-F238E27FC236}">
                <a16:creationId xmlns:a16="http://schemas.microsoft.com/office/drawing/2014/main" id="{7C04BA82-5DC2-4281-9794-A997A4973107}"/>
              </a:ext>
            </a:extLst>
          </p:cNvPr>
          <p:cNvSpPr/>
          <p:nvPr/>
        </p:nvSpPr>
        <p:spPr>
          <a:xfrm>
            <a:off x="4632706" y="4935507"/>
            <a:ext cx="3070350"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solidFill>
                  <a:schemeClr val="bg1"/>
                </a:solidFill>
              </a:rPr>
              <a:t>Lärosäten </a:t>
            </a:r>
          </a:p>
          <a:p>
            <a:pPr algn="ctr"/>
            <a:r>
              <a:rPr lang="sv-SE" sz="1400" dirty="0">
                <a:solidFill>
                  <a:schemeClr val="bg1"/>
                </a:solidFill>
              </a:rPr>
              <a:t>6 st</a:t>
            </a:r>
          </a:p>
        </p:txBody>
      </p:sp>
      <p:cxnSp>
        <p:nvCxnSpPr>
          <p:cNvPr id="21" name="Rak pilkoppling 20">
            <a:extLst>
              <a:ext uri="{FF2B5EF4-FFF2-40B4-BE49-F238E27FC236}">
                <a16:creationId xmlns:a16="http://schemas.microsoft.com/office/drawing/2014/main" id="{0847A9DE-8E76-4230-BD72-2F82E928E5B2}"/>
              </a:ext>
            </a:extLst>
          </p:cNvPr>
          <p:cNvCxnSpPr>
            <a:cxnSpLocks/>
            <a:stCxn id="16" idx="4"/>
          </p:cNvCxnSpPr>
          <p:nvPr/>
        </p:nvCxnSpPr>
        <p:spPr>
          <a:xfrm>
            <a:off x="6167882" y="1556083"/>
            <a:ext cx="0" cy="21282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C9F87C85-F30C-4D96-A68A-F3E22F8E83D0}"/>
              </a:ext>
            </a:extLst>
          </p:cNvPr>
          <p:cNvCxnSpPr>
            <a:cxnSpLocks/>
          </p:cNvCxnSpPr>
          <p:nvPr/>
        </p:nvCxnSpPr>
        <p:spPr>
          <a:xfrm flipH="1">
            <a:off x="5058551" y="2546342"/>
            <a:ext cx="108871" cy="3639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a:extLst>
              <a:ext uri="{FF2B5EF4-FFF2-40B4-BE49-F238E27FC236}">
                <a16:creationId xmlns:a16="http://schemas.microsoft.com/office/drawing/2014/main" id="{077FD824-8937-415A-B1A5-C0F0114338C0}"/>
              </a:ext>
            </a:extLst>
          </p:cNvPr>
          <p:cNvCxnSpPr>
            <a:cxnSpLocks/>
          </p:cNvCxnSpPr>
          <p:nvPr/>
        </p:nvCxnSpPr>
        <p:spPr>
          <a:xfrm>
            <a:off x="6852411" y="2504786"/>
            <a:ext cx="224282" cy="3639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7">
            <a:extLst>
              <a:ext uri="{FF2B5EF4-FFF2-40B4-BE49-F238E27FC236}">
                <a16:creationId xmlns:a16="http://schemas.microsoft.com/office/drawing/2014/main" id="{373B0C60-01D4-422D-A6DB-53D4E1876AD8}"/>
              </a:ext>
            </a:extLst>
          </p:cNvPr>
          <p:cNvCxnSpPr>
            <a:cxnSpLocks/>
          </p:cNvCxnSpPr>
          <p:nvPr/>
        </p:nvCxnSpPr>
        <p:spPr>
          <a:xfrm flipV="1">
            <a:off x="2398031" y="3679768"/>
            <a:ext cx="817329" cy="1299412"/>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9" name="Rak pilkoppling 28">
            <a:extLst>
              <a:ext uri="{FF2B5EF4-FFF2-40B4-BE49-F238E27FC236}">
                <a16:creationId xmlns:a16="http://schemas.microsoft.com/office/drawing/2014/main" id="{54051674-498E-492F-8AA0-CD8A024F8B08}"/>
              </a:ext>
            </a:extLst>
          </p:cNvPr>
          <p:cNvCxnSpPr>
            <a:cxnSpLocks/>
          </p:cNvCxnSpPr>
          <p:nvPr/>
        </p:nvCxnSpPr>
        <p:spPr>
          <a:xfrm flipV="1">
            <a:off x="6421791" y="3612492"/>
            <a:ext cx="641066" cy="1323015"/>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0" name="Rak pilkoppling 29">
            <a:extLst>
              <a:ext uri="{FF2B5EF4-FFF2-40B4-BE49-F238E27FC236}">
                <a16:creationId xmlns:a16="http://schemas.microsoft.com/office/drawing/2014/main" id="{4DD53BD4-692E-4735-9B33-32A063778EE5}"/>
              </a:ext>
            </a:extLst>
          </p:cNvPr>
          <p:cNvCxnSpPr>
            <a:cxnSpLocks/>
          </p:cNvCxnSpPr>
          <p:nvPr/>
        </p:nvCxnSpPr>
        <p:spPr>
          <a:xfrm flipH="1" flipV="1">
            <a:off x="5272508" y="3612492"/>
            <a:ext cx="470909" cy="1364062"/>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1" name="Rak pilkoppling 30">
            <a:extLst>
              <a:ext uri="{FF2B5EF4-FFF2-40B4-BE49-F238E27FC236}">
                <a16:creationId xmlns:a16="http://schemas.microsoft.com/office/drawing/2014/main" id="{6E35C53E-9A22-45FA-ABEE-373F7F5E217B}"/>
              </a:ext>
            </a:extLst>
          </p:cNvPr>
          <p:cNvCxnSpPr>
            <a:cxnSpLocks/>
            <a:stCxn id="17" idx="7"/>
            <a:endCxn id="14" idx="3"/>
          </p:cNvCxnSpPr>
          <p:nvPr/>
        </p:nvCxnSpPr>
        <p:spPr>
          <a:xfrm flipV="1">
            <a:off x="3303596" y="3555970"/>
            <a:ext cx="3184506" cy="1547008"/>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4" name="Rak pilkoppling 33">
            <a:extLst>
              <a:ext uri="{FF2B5EF4-FFF2-40B4-BE49-F238E27FC236}">
                <a16:creationId xmlns:a16="http://schemas.microsoft.com/office/drawing/2014/main" id="{EF3462CC-035C-4CB1-8B1D-4968648C5834}"/>
              </a:ext>
            </a:extLst>
          </p:cNvPr>
          <p:cNvCxnSpPr>
            <a:cxnSpLocks/>
          </p:cNvCxnSpPr>
          <p:nvPr/>
        </p:nvCxnSpPr>
        <p:spPr>
          <a:xfrm flipH="1" flipV="1">
            <a:off x="8666511" y="3545973"/>
            <a:ext cx="1015170" cy="1386908"/>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5" name="Rak pilkoppling 34">
            <a:extLst>
              <a:ext uri="{FF2B5EF4-FFF2-40B4-BE49-F238E27FC236}">
                <a16:creationId xmlns:a16="http://schemas.microsoft.com/office/drawing/2014/main" id="{0EEE947B-D974-4DC2-A402-059FF446E43C}"/>
              </a:ext>
            </a:extLst>
          </p:cNvPr>
          <p:cNvCxnSpPr>
            <a:cxnSpLocks/>
          </p:cNvCxnSpPr>
          <p:nvPr/>
        </p:nvCxnSpPr>
        <p:spPr>
          <a:xfrm flipH="1" flipV="1">
            <a:off x="5676719" y="3447346"/>
            <a:ext cx="3696546" cy="1529208"/>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4" name="Rak pilkoppling 43">
            <a:extLst>
              <a:ext uri="{FF2B5EF4-FFF2-40B4-BE49-F238E27FC236}">
                <a16:creationId xmlns:a16="http://schemas.microsoft.com/office/drawing/2014/main" id="{E88D35A5-F78D-443C-B1A9-0257427C1D01}"/>
              </a:ext>
            </a:extLst>
          </p:cNvPr>
          <p:cNvCxnSpPr>
            <a:cxnSpLocks/>
            <a:stCxn id="56" idx="6"/>
            <a:endCxn id="14" idx="2"/>
          </p:cNvCxnSpPr>
          <p:nvPr/>
        </p:nvCxnSpPr>
        <p:spPr>
          <a:xfrm flipV="1">
            <a:off x="5743417" y="3257095"/>
            <a:ext cx="271209" cy="37557"/>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46" name="textruta 45">
            <a:extLst>
              <a:ext uri="{FF2B5EF4-FFF2-40B4-BE49-F238E27FC236}">
                <a16:creationId xmlns:a16="http://schemas.microsoft.com/office/drawing/2014/main" id="{88A88F13-53D3-407A-8F21-59E95ABE65A9}"/>
              </a:ext>
            </a:extLst>
          </p:cNvPr>
          <p:cNvSpPr txBox="1"/>
          <p:nvPr/>
        </p:nvSpPr>
        <p:spPr>
          <a:xfrm>
            <a:off x="9247724" y="241541"/>
            <a:ext cx="2401363" cy="769441"/>
          </a:xfrm>
          <a:prstGeom prst="rect">
            <a:avLst/>
          </a:prstGeom>
          <a:noFill/>
        </p:spPr>
        <p:txBody>
          <a:bodyPr wrap="none" rtlCol="0">
            <a:spAutoFit/>
          </a:bodyPr>
          <a:lstStyle/>
          <a:p>
            <a:r>
              <a:rPr lang="sv-SE" sz="4400" b="1" dirty="0"/>
              <a:t>Regionalt</a:t>
            </a:r>
          </a:p>
        </p:txBody>
      </p:sp>
      <p:cxnSp>
        <p:nvCxnSpPr>
          <p:cNvPr id="47" name="Rak koppling 46">
            <a:extLst>
              <a:ext uri="{FF2B5EF4-FFF2-40B4-BE49-F238E27FC236}">
                <a16:creationId xmlns:a16="http://schemas.microsoft.com/office/drawing/2014/main" id="{56FFB016-81FF-4C53-B555-60A3432BDDE1}"/>
              </a:ext>
            </a:extLst>
          </p:cNvPr>
          <p:cNvCxnSpPr/>
          <p:nvPr/>
        </p:nvCxnSpPr>
        <p:spPr>
          <a:xfrm flipV="1">
            <a:off x="127591" y="4284921"/>
            <a:ext cx="11823404" cy="17236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6" name="Ellips 55">
            <a:extLst>
              <a:ext uri="{FF2B5EF4-FFF2-40B4-BE49-F238E27FC236}">
                <a16:creationId xmlns:a16="http://schemas.microsoft.com/office/drawing/2014/main" id="{8847E64D-4B2B-4E42-A80A-910113A0D821}"/>
              </a:ext>
            </a:extLst>
          </p:cNvPr>
          <p:cNvSpPr/>
          <p:nvPr/>
        </p:nvSpPr>
        <p:spPr>
          <a:xfrm>
            <a:off x="2510319" y="2871979"/>
            <a:ext cx="3233098"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solidFill>
                  <a:schemeClr val="bg1"/>
                </a:solidFill>
              </a:rPr>
              <a:t>Arbetsgrupper</a:t>
            </a:r>
            <a:br>
              <a:rPr lang="sv-SE" dirty="0">
                <a:solidFill>
                  <a:schemeClr val="bg1"/>
                </a:solidFill>
              </a:rPr>
            </a:br>
            <a:r>
              <a:rPr lang="sv-SE" dirty="0">
                <a:solidFill>
                  <a:schemeClr val="bg1"/>
                </a:solidFill>
              </a:rPr>
              <a:t>7 st</a:t>
            </a:r>
          </a:p>
        </p:txBody>
      </p:sp>
      <p:pic>
        <p:nvPicPr>
          <p:cNvPr id="2" name="Bildobjekt 1">
            <a:extLst>
              <a:ext uri="{FF2B5EF4-FFF2-40B4-BE49-F238E27FC236}">
                <a16:creationId xmlns:a16="http://schemas.microsoft.com/office/drawing/2014/main" id="{9E32275D-E4E3-CBE5-56B3-25207D114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670" y="6340182"/>
            <a:ext cx="2615891" cy="455937"/>
          </a:xfrm>
          <a:prstGeom prst="rect">
            <a:avLst/>
          </a:prstGeom>
        </p:spPr>
      </p:pic>
    </p:spTree>
    <p:extLst>
      <p:ext uri="{BB962C8B-B14F-4D97-AF65-F5344CB8AC3E}">
        <p14:creationId xmlns:p14="http://schemas.microsoft.com/office/powerpoint/2010/main" val="259634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innehåll 5">
            <a:extLst>
              <a:ext uri="{FF2B5EF4-FFF2-40B4-BE49-F238E27FC236}">
                <a16:creationId xmlns:a16="http://schemas.microsoft.com/office/drawing/2014/main" id="{D0616C48-8CF1-414D-BAAE-60A6E0DC87D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5760" y="783210"/>
            <a:ext cx="5318043" cy="4666677"/>
          </a:xfrm>
          <a:prstGeom prst="rect">
            <a:avLst/>
          </a:prstGeom>
        </p:spPr>
      </p:pic>
      <p:sp>
        <p:nvSpPr>
          <p:cNvPr id="3" name="textruta 2">
            <a:extLst>
              <a:ext uri="{FF2B5EF4-FFF2-40B4-BE49-F238E27FC236}">
                <a16:creationId xmlns:a16="http://schemas.microsoft.com/office/drawing/2014/main" id="{153D1965-A079-4D30-B572-9BE3E0FA224E}"/>
              </a:ext>
            </a:extLst>
          </p:cNvPr>
          <p:cNvSpPr txBox="1"/>
          <p:nvPr/>
        </p:nvSpPr>
        <p:spPr>
          <a:xfrm rot="16200000">
            <a:off x="3702310" y="3495755"/>
            <a:ext cx="1020022" cy="261610"/>
          </a:xfrm>
          <a:prstGeom prst="rect">
            <a:avLst/>
          </a:prstGeom>
          <a:solidFill>
            <a:schemeClr val="accent6">
              <a:lumMod val="60000"/>
              <a:lumOff val="40000"/>
            </a:schemeClr>
          </a:solidFill>
        </p:spPr>
        <p:txBody>
          <a:bodyPr wrap="square" rtlCol="0">
            <a:spAutoFit/>
          </a:bodyPr>
          <a:lstStyle/>
          <a:p>
            <a:r>
              <a:rPr lang="sv-SE" sz="1100" dirty="0"/>
              <a:t>Mellansverige</a:t>
            </a:r>
          </a:p>
        </p:txBody>
      </p:sp>
      <p:sp>
        <p:nvSpPr>
          <p:cNvPr id="4" name="textruta 3">
            <a:extLst>
              <a:ext uri="{FF2B5EF4-FFF2-40B4-BE49-F238E27FC236}">
                <a16:creationId xmlns:a16="http://schemas.microsoft.com/office/drawing/2014/main" id="{D8D44313-19DB-469D-A940-576A9044CA79}"/>
              </a:ext>
            </a:extLst>
          </p:cNvPr>
          <p:cNvSpPr txBox="1"/>
          <p:nvPr/>
        </p:nvSpPr>
        <p:spPr>
          <a:xfrm>
            <a:off x="378902" y="784234"/>
            <a:ext cx="340158" cy="215444"/>
          </a:xfrm>
          <a:prstGeom prst="rect">
            <a:avLst/>
          </a:prstGeom>
          <a:solidFill>
            <a:schemeClr val="bg1"/>
          </a:solidFill>
        </p:spPr>
        <p:txBody>
          <a:bodyPr wrap="square" rtlCol="0">
            <a:spAutoFit/>
          </a:bodyPr>
          <a:lstStyle/>
          <a:p>
            <a:r>
              <a:rPr lang="sv-SE" sz="800" dirty="0"/>
              <a:t>SKR</a:t>
            </a:r>
          </a:p>
        </p:txBody>
      </p:sp>
      <p:sp>
        <p:nvSpPr>
          <p:cNvPr id="8" name="textruta 7">
            <a:extLst>
              <a:ext uri="{FF2B5EF4-FFF2-40B4-BE49-F238E27FC236}">
                <a16:creationId xmlns:a16="http://schemas.microsoft.com/office/drawing/2014/main" id="{BE553E1C-0D26-4F2F-AD99-13B8CBDF9759}"/>
              </a:ext>
            </a:extLst>
          </p:cNvPr>
          <p:cNvSpPr txBox="1"/>
          <p:nvPr/>
        </p:nvSpPr>
        <p:spPr>
          <a:xfrm>
            <a:off x="5774115" y="384853"/>
            <a:ext cx="5724259" cy="769441"/>
          </a:xfrm>
          <a:prstGeom prst="rect">
            <a:avLst/>
          </a:prstGeom>
          <a:noFill/>
        </p:spPr>
        <p:txBody>
          <a:bodyPr wrap="none" rtlCol="0">
            <a:spAutoFit/>
          </a:bodyPr>
          <a:lstStyle/>
          <a:p>
            <a:r>
              <a:rPr lang="sv-SE" sz="4400" b="1" dirty="0"/>
              <a:t>Nationellt och regionalt</a:t>
            </a:r>
          </a:p>
        </p:txBody>
      </p:sp>
      <p:pic>
        <p:nvPicPr>
          <p:cNvPr id="11" name="Bildobjekt 10">
            <a:extLst>
              <a:ext uri="{FF2B5EF4-FFF2-40B4-BE49-F238E27FC236}">
                <a16:creationId xmlns:a16="http://schemas.microsoft.com/office/drawing/2014/main" id="{F77D490A-A520-6A6D-D98C-81ED1B655C45}"/>
              </a:ext>
            </a:extLst>
          </p:cNvPr>
          <p:cNvPicPr>
            <a:picLocks noChangeAspect="1"/>
          </p:cNvPicPr>
          <p:nvPr/>
        </p:nvPicPr>
        <p:blipFill>
          <a:blip r:embed="rId4"/>
          <a:stretch>
            <a:fillRect/>
          </a:stretch>
        </p:blipFill>
        <p:spPr>
          <a:xfrm>
            <a:off x="5762501" y="1707786"/>
            <a:ext cx="5799071" cy="3442427"/>
          </a:xfrm>
          <a:prstGeom prst="rect">
            <a:avLst/>
          </a:prstGeom>
        </p:spPr>
      </p:pic>
      <p:pic>
        <p:nvPicPr>
          <p:cNvPr id="5" name="Bildobjekt 4">
            <a:extLst>
              <a:ext uri="{FF2B5EF4-FFF2-40B4-BE49-F238E27FC236}">
                <a16:creationId xmlns:a16="http://schemas.microsoft.com/office/drawing/2014/main" id="{6194ED4A-5530-5A74-6C8A-9EAC6E55D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9670" y="6340182"/>
            <a:ext cx="2615891" cy="455937"/>
          </a:xfrm>
          <a:prstGeom prst="rect">
            <a:avLst/>
          </a:prstGeom>
        </p:spPr>
      </p:pic>
    </p:spTree>
    <p:extLst>
      <p:ext uri="{BB962C8B-B14F-4D97-AF65-F5344CB8AC3E}">
        <p14:creationId xmlns:p14="http://schemas.microsoft.com/office/powerpoint/2010/main" val="390865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63600" y="406818"/>
            <a:ext cx="10143067" cy="1103169"/>
          </a:xfrm>
        </p:spPr>
        <p:txBody>
          <a:bodyPr>
            <a:normAutofit fontScale="90000"/>
          </a:bodyPr>
          <a:lstStyle/>
          <a:p>
            <a:r>
              <a:rPr lang="sv-SE" dirty="0"/>
              <a:t>Nationella vårdkompetensrådet </a:t>
            </a:r>
            <a:br>
              <a:rPr lang="sv-SE" dirty="0"/>
            </a:br>
            <a:r>
              <a:rPr lang="sv-SE" dirty="0"/>
              <a:t>inrättas den 1 januari 2020</a:t>
            </a:r>
          </a:p>
        </p:txBody>
      </p:sp>
      <p:sp>
        <p:nvSpPr>
          <p:cNvPr id="4" name="Platshållare för innehåll 3"/>
          <p:cNvSpPr>
            <a:spLocks noGrp="1"/>
          </p:cNvSpPr>
          <p:nvPr>
            <p:ph idx="1"/>
          </p:nvPr>
        </p:nvSpPr>
        <p:spPr>
          <a:xfrm>
            <a:off x="863601" y="1934290"/>
            <a:ext cx="9379527" cy="3754388"/>
          </a:xfrm>
        </p:spPr>
        <p:txBody>
          <a:bodyPr>
            <a:normAutofit lnSpcReduction="10000"/>
          </a:bodyPr>
          <a:lstStyle/>
          <a:p>
            <a:pPr>
              <a:lnSpc>
                <a:spcPct val="100000"/>
              </a:lnSpc>
              <a:spcAft>
                <a:spcPts val="1600"/>
              </a:spcAft>
            </a:pPr>
            <a:r>
              <a:rPr lang="sv-SE" sz="2133" dirty="0"/>
              <a:t>Regeringsuppdrag till Socialstyrelsen – inrätta ett nationellt råd för kompetensförsörjning av personal inom hälso- och sjukvården för 2020 – 2022 </a:t>
            </a:r>
          </a:p>
          <a:p>
            <a:pPr>
              <a:lnSpc>
                <a:spcPct val="100000"/>
              </a:lnSpc>
              <a:spcAft>
                <a:spcPts val="1600"/>
              </a:spcAft>
            </a:pPr>
            <a:r>
              <a:rPr lang="sv-SE" sz="2133" dirty="0"/>
              <a:t>14 ledamöter från regioner, kommuner, lärosäten, Socialstyrelsen och UKÄ</a:t>
            </a:r>
          </a:p>
          <a:p>
            <a:pPr>
              <a:lnSpc>
                <a:spcPct val="100000"/>
              </a:lnSpc>
              <a:spcAft>
                <a:spcPts val="1600"/>
              </a:spcAft>
            </a:pPr>
            <a:r>
              <a:rPr lang="sv-SE" sz="2133" dirty="0"/>
              <a:t>Socialstyrelsen ansvarar för att planera och organisera rådets arbete, i samråd med UKÄ, Universitetskanslersämbetet</a:t>
            </a:r>
          </a:p>
          <a:p>
            <a:pPr>
              <a:lnSpc>
                <a:spcPct val="100000"/>
              </a:lnSpc>
              <a:spcAft>
                <a:spcPts val="1600"/>
              </a:spcAft>
            </a:pPr>
            <a:r>
              <a:rPr lang="sv-SE" sz="2133" dirty="0"/>
              <a:t>Rådet är placerat på Socialstyrelsen med ett tillhörande kansli</a:t>
            </a:r>
          </a:p>
          <a:p>
            <a:pPr>
              <a:lnSpc>
                <a:spcPct val="100000"/>
              </a:lnSpc>
              <a:spcAft>
                <a:spcPts val="1600"/>
              </a:spcAft>
            </a:pPr>
            <a:r>
              <a:rPr lang="sv-SE" sz="2133" dirty="0"/>
              <a:t>From. 1 maj är rådets verksamhet reglerad i Socialstyrelsens instruktion</a:t>
            </a:r>
          </a:p>
          <a:p>
            <a:pPr>
              <a:lnSpc>
                <a:spcPct val="100000"/>
              </a:lnSpc>
              <a:spcAft>
                <a:spcPts val="1600"/>
              </a:spcAft>
            </a:pPr>
            <a:endParaRPr lang="sv-SE" sz="2133" dirty="0"/>
          </a:p>
        </p:txBody>
      </p:sp>
      <p:pic>
        <p:nvPicPr>
          <p:cNvPr id="3" name="Bildobjekt 2">
            <a:extLst>
              <a:ext uri="{FF2B5EF4-FFF2-40B4-BE49-F238E27FC236}">
                <a16:creationId xmlns:a16="http://schemas.microsoft.com/office/drawing/2014/main" id="{7997E1DF-1196-418B-2E35-A3478520762A}"/>
              </a:ext>
            </a:extLst>
          </p:cNvPr>
          <p:cNvPicPr>
            <a:picLocks noChangeAspect="1"/>
          </p:cNvPicPr>
          <p:nvPr/>
        </p:nvPicPr>
        <p:blipFill>
          <a:blip r:embed="rId3"/>
          <a:stretch>
            <a:fillRect/>
          </a:stretch>
        </p:blipFill>
        <p:spPr>
          <a:xfrm>
            <a:off x="9209568" y="5975276"/>
            <a:ext cx="2681253" cy="638175"/>
          </a:xfrm>
          <a:prstGeom prst="rect">
            <a:avLst/>
          </a:prstGeom>
        </p:spPr>
      </p:pic>
    </p:spTree>
    <p:extLst>
      <p:ext uri="{BB962C8B-B14F-4D97-AF65-F5344CB8AC3E}">
        <p14:creationId xmlns:p14="http://schemas.microsoft.com/office/powerpoint/2010/main" val="357643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63601" y="598737"/>
            <a:ext cx="10395527" cy="1103169"/>
          </a:xfrm>
        </p:spPr>
        <p:txBody>
          <a:bodyPr>
            <a:normAutofit fontScale="90000"/>
          </a:bodyPr>
          <a:lstStyle/>
          <a:p>
            <a:r>
              <a:rPr lang="sv-SE" dirty="0"/>
              <a:t>Nationella </a:t>
            </a:r>
            <a:r>
              <a:rPr lang="sv-SE" dirty="0" err="1"/>
              <a:t>vårdkompetensrådets</a:t>
            </a:r>
            <a:r>
              <a:rPr lang="sv-SE" dirty="0"/>
              <a:t> uppdrag</a:t>
            </a:r>
            <a:br>
              <a:rPr lang="sv-SE" dirty="0"/>
            </a:br>
            <a:endParaRPr lang="sv-SE" dirty="0"/>
          </a:p>
        </p:txBody>
      </p:sp>
      <p:sp>
        <p:nvSpPr>
          <p:cNvPr id="3" name="Platshållare för innehåll 2"/>
          <p:cNvSpPr>
            <a:spLocks noGrp="1"/>
          </p:cNvSpPr>
          <p:nvPr>
            <p:ph idx="1"/>
          </p:nvPr>
        </p:nvSpPr>
        <p:spPr>
          <a:xfrm>
            <a:off x="863600" y="1521701"/>
            <a:ext cx="9215120" cy="3822460"/>
          </a:xfrm>
        </p:spPr>
        <p:txBody>
          <a:bodyPr>
            <a:normAutofit fontScale="85000" lnSpcReduction="20000"/>
          </a:bodyPr>
          <a:lstStyle/>
          <a:p>
            <a:pPr marL="0" indent="0">
              <a:lnSpc>
                <a:spcPct val="100000"/>
              </a:lnSpc>
              <a:spcAft>
                <a:spcPts val="1600"/>
              </a:spcAft>
              <a:buNone/>
            </a:pPr>
            <a:r>
              <a:rPr lang="sv-SE" sz="1600" dirty="0"/>
              <a:t>§ 17 a* Inom myndigheten (Socialstyrelsen) finns ett rådgivande organ som benämns Nationella vårdkompetensrådet. Det rådgivande organet ska bidra till en god planering av vårdens kompetensförsörjning genom att </a:t>
            </a:r>
          </a:p>
          <a:p>
            <a:pPr>
              <a:lnSpc>
                <a:spcPct val="100000"/>
              </a:lnSpc>
              <a:spcAft>
                <a:spcPts val="1600"/>
              </a:spcAft>
            </a:pPr>
            <a:r>
              <a:rPr lang="sv-SE" sz="1600" dirty="0"/>
              <a:t>1.göra samlade bedömningar av kompetensförsörjningsbehoven baserade på tillgängliga kunskapsunderlag och tillgängliggöra sammanställningar av kunskapsunderlag, </a:t>
            </a:r>
          </a:p>
          <a:p>
            <a:pPr>
              <a:lnSpc>
                <a:spcPct val="100000"/>
              </a:lnSpc>
              <a:spcAft>
                <a:spcPts val="1600"/>
              </a:spcAft>
            </a:pPr>
            <a:r>
              <a:rPr lang="sv-SE" sz="1600" dirty="0"/>
              <a:t>2.stödja beslutsfattare och andra berörda aktörer på nationell och regionalnivå i frågor av betydelse för kompetensförsörjningen när det gäller hälso- och sjukvårdspersonal, </a:t>
            </a:r>
          </a:p>
          <a:p>
            <a:pPr>
              <a:lnSpc>
                <a:spcPct val="100000"/>
              </a:lnSpc>
              <a:spcAft>
                <a:spcPts val="1600"/>
              </a:spcAft>
            </a:pPr>
            <a:r>
              <a:rPr lang="sv-SE" sz="1600" dirty="0"/>
              <a:t>3.åstadkomma samverkan mellan och föra dialog med berörda aktörer, och </a:t>
            </a:r>
          </a:p>
          <a:p>
            <a:pPr>
              <a:lnSpc>
                <a:spcPct val="100000"/>
              </a:lnSpc>
              <a:spcAft>
                <a:spcPts val="1600"/>
              </a:spcAft>
            </a:pPr>
            <a:r>
              <a:rPr lang="sv-SE" sz="1600" dirty="0"/>
              <a:t>4.stödja de sjukvårdsregionala råden. </a:t>
            </a:r>
          </a:p>
          <a:p>
            <a:pPr marL="0" indent="0">
              <a:lnSpc>
                <a:spcPct val="100000"/>
              </a:lnSpc>
              <a:spcAft>
                <a:spcPts val="1600"/>
              </a:spcAft>
              <a:buNone/>
            </a:pPr>
            <a:r>
              <a:rPr lang="sv-SE" sz="1600" dirty="0"/>
              <a:t>Myndigheten ansvarar för administration, beredning och föredragning av ärenden och därmed sammanhängande uppgifter.</a:t>
            </a:r>
          </a:p>
          <a:p>
            <a:pPr marL="0" indent="0">
              <a:lnSpc>
                <a:spcPct val="100000"/>
              </a:lnSpc>
              <a:spcAft>
                <a:spcPts val="1600"/>
              </a:spcAft>
              <a:buNone/>
            </a:pPr>
            <a:r>
              <a:rPr lang="sv-SE" sz="1600" dirty="0"/>
              <a:t>* </a:t>
            </a:r>
            <a:r>
              <a:rPr lang="sv-SE" sz="1067" dirty="0"/>
              <a:t>Förordning om ändring i förordningen (2015:284) med instruktion för Socialstyrelsen</a:t>
            </a:r>
          </a:p>
        </p:txBody>
      </p:sp>
      <p:pic>
        <p:nvPicPr>
          <p:cNvPr id="1026" name="Picture 2" descr="https://im11.inviewer.se/info/73/73AHSLXY6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4324" y="2450804"/>
            <a:ext cx="2489200" cy="2489201"/>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18163FC5-CF45-6534-2478-AB205B2BB6C8}"/>
              </a:ext>
            </a:extLst>
          </p:cNvPr>
          <p:cNvPicPr>
            <a:picLocks noChangeAspect="1"/>
          </p:cNvPicPr>
          <p:nvPr/>
        </p:nvPicPr>
        <p:blipFill>
          <a:blip r:embed="rId4"/>
          <a:stretch>
            <a:fillRect/>
          </a:stretch>
        </p:blipFill>
        <p:spPr>
          <a:xfrm>
            <a:off x="9209568" y="5975276"/>
            <a:ext cx="2681253" cy="638175"/>
          </a:xfrm>
          <a:prstGeom prst="rect">
            <a:avLst/>
          </a:prstGeom>
        </p:spPr>
      </p:pic>
    </p:spTree>
    <p:extLst>
      <p:ext uri="{BB962C8B-B14F-4D97-AF65-F5344CB8AC3E}">
        <p14:creationId xmlns:p14="http://schemas.microsoft.com/office/powerpoint/2010/main" val="373546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latshållare för innehåll 5">
            <a:extLst>
              <a:ext uri="{FF2B5EF4-FFF2-40B4-BE49-F238E27FC236}">
                <a16:creationId xmlns:a16="http://schemas.microsoft.com/office/drawing/2014/main" id="{4A557D16-FE3E-20CB-5E58-1BA76D16B1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81130" y="285193"/>
            <a:ext cx="7624128" cy="6468272"/>
          </a:xfrm>
          <a:prstGeom prst="rect">
            <a:avLst/>
          </a:prstGeom>
        </p:spPr>
      </p:pic>
      <p:sp>
        <p:nvSpPr>
          <p:cNvPr id="48" name="textruta 47">
            <a:extLst>
              <a:ext uri="{FF2B5EF4-FFF2-40B4-BE49-F238E27FC236}">
                <a16:creationId xmlns:a16="http://schemas.microsoft.com/office/drawing/2014/main" id="{A9886E4E-F535-20FB-D01F-04C52219AC56}"/>
              </a:ext>
            </a:extLst>
          </p:cNvPr>
          <p:cNvSpPr txBox="1"/>
          <p:nvPr/>
        </p:nvSpPr>
        <p:spPr>
          <a:xfrm rot="16200000">
            <a:off x="7051608" y="5157503"/>
            <a:ext cx="1172647" cy="276999"/>
          </a:xfrm>
          <a:prstGeom prst="rect">
            <a:avLst/>
          </a:prstGeom>
          <a:solidFill>
            <a:srgbClr val="669E40"/>
          </a:solidFill>
        </p:spPr>
        <p:txBody>
          <a:bodyPr wrap="square" rtlCol="0">
            <a:spAutoFit/>
          </a:bodyPr>
          <a:lstStyle/>
          <a:p>
            <a:r>
              <a:rPr lang="sv-SE" sz="1200" dirty="0">
                <a:solidFill>
                  <a:schemeClr val="bg1"/>
                </a:solidFill>
              </a:rPr>
              <a:t>Mellansverige</a:t>
            </a:r>
          </a:p>
        </p:txBody>
      </p:sp>
      <p:sp>
        <p:nvSpPr>
          <p:cNvPr id="49" name="textruta 48">
            <a:extLst>
              <a:ext uri="{FF2B5EF4-FFF2-40B4-BE49-F238E27FC236}">
                <a16:creationId xmlns:a16="http://schemas.microsoft.com/office/drawing/2014/main" id="{6693927F-8449-28D2-7C62-0EA90093F89B}"/>
              </a:ext>
            </a:extLst>
          </p:cNvPr>
          <p:cNvSpPr txBox="1"/>
          <p:nvPr/>
        </p:nvSpPr>
        <p:spPr>
          <a:xfrm>
            <a:off x="2151016" y="1227909"/>
            <a:ext cx="487681" cy="261610"/>
          </a:xfrm>
          <a:prstGeom prst="rect">
            <a:avLst/>
          </a:prstGeom>
          <a:solidFill>
            <a:schemeClr val="bg1"/>
          </a:solidFill>
        </p:spPr>
        <p:txBody>
          <a:bodyPr wrap="square" rtlCol="0">
            <a:spAutoFit/>
          </a:bodyPr>
          <a:lstStyle/>
          <a:p>
            <a:r>
              <a:rPr lang="sv-SE" sz="1100" dirty="0"/>
              <a:t>SKR</a:t>
            </a:r>
          </a:p>
        </p:txBody>
      </p:sp>
      <p:pic>
        <p:nvPicPr>
          <p:cNvPr id="2" name="Bildobjekt 1">
            <a:extLst>
              <a:ext uri="{FF2B5EF4-FFF2-40B4-BE49-F238E27FC236}">
                <a16:creationId xmlns:a16="http://schemas.microsoft.com/office/drawing/2014/main" id="{4CCADF1E-CE6B-C6BD-A00D-B0B8972404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670" y="6329549"/>
            <a:ext cx="2615891" cy="455937"/>
          </a:xfrm>
          <a:prstGeom prst="rect">
            <a:avLst/>
          </a:prstGeom>
        </p:spPr>
      </p:pic>
    </p:spTree>
    <p:extLst>
      <p:ext uri="{BB962C8B-B14F-4D97-AF65-F5344CB8AC3E}">
        <p14:creationId xmlns:p14="http://schemas.microsoft.com/office/powerpoint/2010/main" val="60898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karta&#10;&#10;Automatiskt genererad beskrivning">
            <a:extLst>
              <a:ext uri="{FF2B5EF4-FFF2-40B4-BE49-F238E27FC236}">
                <a16:creationId xmlns:a16="http://schemas.microsoft.com/office/drawing/2014/main" id="{BF1328A6-0AC2-417B-BD8C-BF114BD65C3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40147" r="1" b="14475"/>
          <a:stretch/>
        </p:blipFill>
        <p:spPr>
          <a:xfrm>
            <a:off x="-305" y="-1"/>
            <a:ext cx="6423053" cy="6858001"/>
          </a:xfrm>
          <a:prstGeom prst="rect">
            <a:avLst/>
          </a:prstGeom>
        </p:spPr>
      </p:pic>
      <p:sp>
        <p:nvSpPr>
          <p:cNvPr id="7" name="Rubrik 1">
            <a:extLst>
              <a:ext uri="{FF2B5EF4-FFF2-40B4-BE49-F238E27FC236}">
                <a16:creationId xmlns:a16="http://schemas.microsoft.com/office/drawing/2014/main" id="{2ADE3881-D401-48BD-9D34-CCD39CD66799}"/>
              </a:ext>
            </a:extLst>
          </p:cNvPr>
          <p:cNvSpPr>
            <a:spLocks noGrp="1"/>
          </p:cNvSpPr>
          <p:nvPr>
            <p:ph type="ctrTitle"/>
          </p:nvPr>
        </p:nvSpPr>
        <p:spPr>
          <a:xfrm>
            <a:off x="5018567" y="2684786"/>
            <a:ext cx="6655982" cy="1644592"/>
          </a:xfrm>
        </p:spPr>
        <p:txBody>
          <a:bodyPr anchor="t">
            <a:noAutofit/>
          </a:bodyPr>
          <a:lstStyle/>
          <a:p>
            <a:pPr algn="l"/>
            <a:r>
              <a:rPr lang="sv-SE" sz="4000" dirty="0">
                <a:solidFill>
                  <a:srgbClr val="000000"/>
                </a:solidFill>
                <a:latin typeface="Arial" panose="020B0604020202020204" pitchFamily="34" charset="0"/>
                <a:cs typeface="Arial" panose="020B0604020202020204" pitchFamily="34" charset="0"/>
              </a:rPr>
              <a:t>Regionala vårdkompetensrådet Mellansverige</a:t>
            </a:r>
          </a:p>
        </p:txBody>
      </p:sp>
      <p:pic>
        <p:nvPicPr>
          <p:cNvPr id="3" name="Bildobjekt 2">
            <a:extLst>
              <a:ext uri="{FF2B5EF4-FFF2-40B4-BE49-F238E27FC236}">
                <a16:creationId xmlns:a16="http://schemas.microsoft.com/office/drawing/2014/main" id="{4D334141-9463-619C-26D8-C631273FD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670" y="6340182"/>
            <a:ext cx="2615891" cy="455937"/>
          </a:xfrm>
          <a:prstGeom prst="rect">
            <a:avLst/>
          </a:prstGeom>
        </p:spPr>
      </p:pic>
    </p:spTree>
    <p:extLst>
      <p:ext uri="{BB962C8B-B14F-4D97-AF65-F5344CB8AC3E}">
        <p14:creationId xmlns:p14="http://schemas.microsoft.com/office/powerpoint/2010/main" val="20822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4294967295"/>
          </p:nvPr>
        </p:nvSpPr>
        <p:spPr>
          <a:xfrm>
            <a:off x="643468" y="6356351"/>
            <a:ext cx="5306957" cy="365125"/>
          </a:xfrm>
        </p:spPr>
        <p:txBody>
          <a:bodyPr vert="horz" lIns="91440" tIns="45720" rIns="91440" bIns="45720" rtlCol="0" anchor="ctr">
            <a:normAutofit/>
          </a:bodyPr>
          <a:lstStyle/>
          <a:p>
            <a:pPr>
              <a:spcAft>
                <a:spcPts val="600"/>
              </a:spcAft>
              <a:defRPr/>
            </a:pPr>
            <a:r>
              <a:rPr lang="en-US" kern="1200" dirty="0">
                <a:solidFill>
                  <a:schemeClr val="tx1">
                    <a:tint val="75000"/>
                  </a:schemeClr>
                </a:solidFill>
                <a:latin typeface="+mn-lt"/>
                <a:ea typeface="+mn-ea"/>
                <a:cs typeface="+mn-cs"/>
              </a:rPr>
              <a:t>svnuppsalaorebro.se</a:t>
            </a:r>
          </a:p>
        </p:txBody>
      </p:sp>
      <p:pic>
        <p:nvPicPr>
          <p:cNvPr id="15" name="Bildobjekt 14" descr="En bild som visar karta&#10;&#10;Automatiskt genererad beskrivning">
            <a:extLst>
              <a:ext uri="{FF2B5EF4-FFF2-40B4-BE49-F238E27FC236}">
                <a16:creationId xmlns:a16="http://schemas.microsoft.com/office/drawing/2014/main" id="{789DBC50-0F58-48FB-8CE4-730FAA2094DA}"/>
              </a:ext>
            </a:extLst>
          </p:cNvPr>
          <p:cNvPicPr>
            <a:picLocks noChangeAspect="1"/>
          </p:cNvPicPr>
          <p:nvPr/>
        </p:nvPicPr>
        <p:blipFill rotWithShape="1">
          <a:blip r:embed="rId3">
            <a:extLst>
              <a:ext uri="{28A0092B-C50C-407E-A947-70E740481C1C}">
                <a14:useLocalDpi xmlns:a14="http://schemas.microsoft.com/office/drawing/2010/main" val="0"/>
              </a:ext>
            </a:extLst>
          </a:blip>
          <a:srcRect t="16807"/>
          <a:stretch/>
        </p:blipFill>
        <p:spPr>
          <a:xfrm>
            <a:off x="726743" y="25053"/>
            <a:ext cx="3490192" cy="6832948"/>
          </a:xfrm>
          <a:prstGeom prst="rect">
            <a:avLst/>
          </a:prstGeom>
        </p:spPr>
      </p:pic>
      <p:pic>
        <p:nvPicPr>
          <p:cNvPr id="12" name="Bildobjekt 11" descr="En bild som visar karta&#10;&#10;Automatiskt genererad beskrivning">
            <a:extLst>
              <a:ext uri="{FF2B5EF4-FFF2-40B4-BE49-F238E27FC236}">
                <a16:creationId xmlns:a16="http://schemas.microsoft.com/office/drawing/2014/main" id="{2C89312B-5832-40C9-8F48-D43538D70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369" y="1514750"/>
            <a:ext cx="4031472" cy="4334867"/>
          </a:xfrm>
          <a:prstGeom prst="rect">
            <a:avLst/>
          </a:prstGeom>
        </p:spPr>
      </p:pic>
      <p:sp>
        <p:nvSpPr>
          <p:cNvPr id="8" name="Rubrik 1"/>
          <p:cNvSpPr txBox="1">
            <a:spLocks/>
          </p:cNvSpPr>
          <p:nvPr/>
        </p:nvSpPr>
        <p:spPr>
          <a:xfrm>
            <a:off x="9587163" y="1641990"/>
            <a:ext cx="3529071" cy="40803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latin typeface="+mn-lt"/>
            </a:endParaRPr>
          </a:p>
        </p:txBody>
      </p:sp>
      <p:sp>
        <p:nvSpPr>
          <p:cNvPr id="9" name="Rubrik 1"/>
          <p:cNvSpPr>
            <a:spLocks noGrp="1"/>
          </p:cNvSpPr>
          <p:nvPr>
            <p:ph type="title"/>
          </p:nvPr>
        </p:nvSpPr>
        <p:spPr>
          <a:xfrm>
            <a:off x="8004746" y="701749"/>
            <a:ext cx="4187253" cy="5752784"/>
          </a:xfrm>
        </p:spPr>
        <p:txBody>
          <a:bodyPr vert="horz" lIns="91440" tIns="45720" rIns="91440" bIns="45720" rtlCol="0" anchor="ctr" anchorCtr="0">
            <a:normAutofit fontScale="90000"/>
          </a:bodyPr>
          <a:lstStyle/>
          <a:p>
            <a:pPr>
              <a:lnSpc>
                <a:spcPts val="2667"/>
              </a:lnSpc>
            </a:pPr>
            <a:r>
              <a:rPr lang="en-US" sz="2200" b="1" dirty="0">
                <a:latin typeface="+mn-lt"/>
              </a:rPr>
              <a:t>7 </a:t>
            </a:r>
            <a:r>
              <a:rPr lang="en-US" sz="2200" b="1" dirty="0" err="1">
                <a:latin typeface="+mn-lt"/>
              </a:rPr>
              <a:t>regioner</a:t>
            </a:r>
            <a:r>
              <a:rPr lang="en-US" sz="2200" b="1" dirty="0">
                <a:latin typeface="+mn-lt"/>
              </a:rPr>
              <a:t> och 80 </a:t>
            </a:r>
            <a:r>
              <a:rPr lang="en-US" sz="2200" b="1" dirty="0" err="1">
                <a:latin typeface="+mn-lt"/>
              </a:rPr>
              <a:t>kommuner</a:t>
            </a:r>
            <a:br>
              <a:rPr lang="sv-SE" sz="2200" dirty="0">
                <a:latin typeface="+mn-lt"/>
              </a:rPr>
            </a:br>
            <a:r>
              <a:rPr lang="en-US" sz="2200" dirty="0">
                <a:latin typeface="+mn-lt"/>
              </a:rPr>
              <a:t>Region Dalarna, 15 kommuner</a:t>
            </a:r>
            <a:br>
              <a:rPr lang="en-US" sz="2200" dirty="0">
                <a:latin typeface="+mn-lt"/>
              </a:rPr>
            </a:br>
            <a:r>
              <a:rPr lang="en-US" sz="2200" dirty="0">
                <a:latin typeface="+mn-lt"/>
              </a:rPr>
              <a:t>Region Gävleborg, 10 kommuner</a:t>
            </a:r>
            <a:br>
              <a:rPr lang="en-US" sz="2200" dirty="0">
                <a:latin typeface="+mn-lt"/>
              </a:rPr>
            </a:br>
            <a:r>
              <a:rPr lang="en-US" sz="2200" dirty="0">
                <a:latin typeface="+mn-lt"/>
              </a:rPr>
              <a:t>Region Sörmland, 9 kommuner</a:t>
            </a:r>
            <a:br>
              <a:rPr lang="en-US" sz="2200" dirty="0">
                <a:latin typeface="+mn-lt"/>
              </a:rPr>
            </a:br>
            <a:r>
              <a:rPr lang="en-US" sz="2200" dirty="0">
                <a:latin typeface="+mn-lt"/>
              </a:rPr>
              <a:t>Region Uppsala, 8 kommuner</a:t>
            </a:r>
            <a:br>
              <a:rPr lang="en-US" sz="2200" dirty="0">
                <a:latin typeface="+mn-lt"/>
              </a:rPr>
            </a:br>
            <a:r>
              <a:rPr lang="en-US" sz="2200" dirty="0">
                <a:solidFill>
                  <a:prstClr val="black"/>
                </a:solidFill>
                <a:latin typeface="Calibri" panose="020F0502020204030204"/>
              </a:rPr>
              <a:t>Region Värmland, 16 kommuner</a:t>
            </a:r>
            <a:br>
              <a:rPr lang="en-US" sz="2200" dirty="0">
                <a:latin typeface="+mn-lt"/>
              </a:rPr>
            </a:br>
            <a:r>
              <a:rPr lang="en-US" sz="2200" dirty="0">
                <a:latin typeface="+mn-lt"/>
              </a:rPr>
              <a:t>Region Västmanland, 10 kommuner</a:t>
            </a:r>
            <a:br>
              <a:rPr lang="en-US" sz="2200" dirty="0">
                <a:latin typeface="+mn-lt"/>
              </a:rPr>
            </a:br>
            <a:r>
              <a:rPr lang="en-US" sz="2200" dirty="0">
                <a:latin typeface="+mn-lt"/>
              </a:rPr>
              <a:t>Region Örebro län, 12 kommuner</a:t>
            </a:r>
            <a:br>
              <a:rPr lang="en-US" sz="2200" dirty="0">
                <a:latin typeface="+mn-lt"/>
              </a:rPr>
            </a:br>
            <a:br>
              <a:rPr lang="en-US" sz="2200" dirty="0">
                <a:latin typeface="+mn-lt"/>
              </a:rPr>
            </a:br>
            <a:r>
              <a:rPr lang="en-US" sz="2200" b="1" dirty="0">
                <a:latin typeface="+mn-lt"/>
              </a:rPr>
              <a:t>6 lärosäten</a:t>
            </a:r>
            <a:br>
              <a:rPr lang="en-US" sz="2200" dirty="0">
                <a:latin typeface="+mn-lt"/>
              </a:rPr>
            </a:br>
            <a:r>
              <a:rPr lang="en-US" sz="2200" dirty="0" err="1">
                <a:solidFill>
                  <a:prstClr val="black"/>
                </a:solidFill>
                <a:latin typeface="Calibri" panose="020F0502020204030204"/>
              </a:rPr>
              <a:t>Högskolan</a:t>
            </a:r>
            <a:r>
              <a:rPr lang="en-US" sz="2200" dirty="0">
                <a:solidFill>
                  <a:prstClr val="black"/>
                </a:solidFill>
                <a:latin typeface="Calibri" panose="020F0502020204030204"/>
              </a:rPr>
              <a:t> Dalarna</a:t>
            </a:r>
            <a:br>
              <a:rPr lang="en-US" sz="2200" dirty="0">
                <a:latin typeface="+mn-lt"/>
              </a:rPr>
            </a:br>
            <a:r>
              <a:rPr lang="en-US" sz="2200" dirty="0" err="1">
                <a:solidFill>
                  <a:prstClr val="black"/>
                </a:solidFill>
                <a:latin typeface="Calibri" panose="020F0502020204030204"/>
              </a:rPr>
              <a:t>Högskolan</a:t>
            </a:r>
            <a:r>
              <a:rPr lang="en-US" sz="2200" dirty="0">
                <a:solidFill>
                  <a:prstClr val="black"/>
                </a:solidFill>
                <a:latin typeface="Calibri" panose="020F0502020204030204"/>
              </a:rPr>
              <a:t> </a:t>
            </a:r>
            <a:r>
              <a:rPr lang="en-US" sz="2200" dirty="0" err="1">
                <a:solidFill>
                  <a:prstClr val="black"/>
                </a:solidFill>
                <a:latin typeface="Calibri" panose="020F0502020204030204"/>
              </a:rPr>
              <a:t>Gävle</a:t>
            </a:r>
            <a:br>
              <a:rPr lang="en-US" sz="2200" dirty="0">
                <a:solidFill>
                  <a:prstClr val="black"/>
                </a:solidFill>
                <a:latin typeface="Calibri" panose="020F0502020204030204"/>
              </a:rPr>
            </a:br>
            <a:r>
              <a:rPr lang="en-US" sz="2200" dirty="0" err="1">
                <a:latin typeface="+mn-lt"/>
              </a:rPr>
              <a:t>Karlstads</a:t>
            </a:r>
            <a:r>
              <a:rPr lang="en-US" sz="2200" dirty="0">
                <a:latin typeface="+mn-lt"/>
              </a:rPr>
              <a:t> </a:t>
            </a:r>
            <a:r>
              <a:rPr lang="en-US" sz="2200" dirty="0" err="1">
                <a:latin typeface="+mn-lt"/>
              </a:rPr>
              <a:t>universitet</a:t>
            </a:r>
            <a:br>
              <a:rPr lang="en-US" sz="2200" dirty="0">
                <a:latin typeface="+mn-lt"/>
              </a:rPr>
            </a:br>
            <a:r>
              <a:rPr lang="en-US" sz="2200" dirty="0" err="1">
                <a:solidFill>
                  <a:prstClr val="black"/>
                </a:solidFill>
                <a:latin typeface="Calibri" panose="020F0502020204030204"/>
              </a:rPr>
              <a:t>Mälardalens</a:t>
            </a:r>
            <a:r>
              <a:rPr lang="en-US" sz="2200" dirty="0">
                <a:solidFill>
                  <a:prstClr val="black"/>
                </a:solidFill>
                <a:latin typeface="Calibri" panose="020F0502020204030204"/>
              </a:rPr>
              <a:t> </a:t>
            </a:r>
            <a:r>
              <a:rPr lang="en-US" sz="2200" dirty="0" err="1">
                <a:solidFill>
                  <a:prstClr val="black"/>
                </a:solidFill>
                <a:latin typeface="Calibri" panose="020F0502020204030204"/>
              </a:rPr>
              <a:t>universitet</a:t>
            </a:r>
            <a:br>
              <a:rPr lang="en-US" sz="2200" dirty="0">
                <a:latin typeface="+mn-lt"/>
              </a:rPr>
            </a:br>
            <a:r>
              <a:rPr lang="en-US" sz="2200" dirty="0">
                <a:latin typeface="+mn-lt"/>
              </a:rPr>
              <a:t>Uppsala universitet</a:t>
            </a:r>
            <a:br>
              <a:rPr lang="en-US" sz="2200" dirty="0">
                <a:latin typeface="+mn-lt"/>
              </a:rPr>
            </a:br>
            <a:r>
              <a:rPr lang="en-US" sz="2200" dirty="0">
                <a:latin typeface="+mn-lt"/>
              </a:rPr>
              <a:t>Örebro universitet</a:t>
            </a:r>
            <a:br>
              <a:rPr lang="en-US" sz="2200" dirty="0">
                <a:latin typeface="+mn-lt"/>
              </a:rPr>
            </a:br>
            <a:br>
              <a:rPr lang="en-US" sz="2000" dirty="0"/>
            </a:br>
            <a:endParaRPr lang="en-US" sz="2000" dirty="0">
              <a:latin typeface="+mn-lt"/>
            </a:endParaRPr>
          </a:p>
        </p:txBody>
      </p:sp>
      <p:sp>
        <p:nvSpPr>
          <p:cNvPr id="2" name="textruta 1">
            <a:extLst>
              <a:ext uri="{FF2B5EF4-FFF2-40B4-BE49-F238E27FC236}">
                <a16:creationId xmlns:a16="http://schemas.microsoft.com/office/drawing/2014/main" id="{2C17215E-E57B-C887-FED1-574914CA6E5D}"/>
              </a:ext>
            </a:extLst>
          </p:cNvPr>
          <p:cNvSpPr txBox="1"/>
          <p:nvPr/>
        </p:nvSpPr>
        <p:spPr>
          <a:xfrm>
            <a:off x="5818106" y="4162698"/>
            <a:ext cx="931011" cy="430887"/>
          </a:xfrm>
          <a:prstGeom prst="rect">
            <a:avLst/>
          </a:prstGeom>
          <a:solidFill>
            <a:schemeClr val="accent1"/>
          </a:solidFill>
        </p:spPr>
        <p:txBody>
          <a:bodyPr wrap="square" rtlCol="0">
            <a:spAutoFit/>
          </a:bodyPr>
          <a:lstStyle/>
          <a:p>
            <a:r>
              <a:rPr lang="sv-SE" sz="1100" dirty="0">
                <a:solidFill>
                  <a:schemeClr val="bg1"/>
                </a:solidFill>
              </a:rPr>
              <a:t>Mälardalens universitet</a:t>
            </a:r>
          </a:p>
        </p:txBody>
      </p:sp>
      <p:pic>
        <p:nvPicPr>
          <p:cNvPr id="3" name="Bildobjekt 2">
            <a:extLst>
              <a:ext uri="{FF2B5EF4-FFF2-40B4-BE49-F238E27FC236}">
                <a16:creationId xmlns:a16="http://schemas.microsoft.com/office/drawing/2014/main" id="{C1B2D8D8-CAB9-D75F-5128-2BFF2A0CB1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9670" y="6340182"/>
            <a:ext cx="2615891" cy="455937"/>
          </a:xfrm>
          <a:prstGeom prst="rect">
            <a:avLst/>
          </a:prstGeom>
        </p:spPr>
      </p:pic>
    </p:spTree>
    <p:extLst>
      <p:ext uri="{BB962C8B-B14F-4D97-AF65-F5344CB8AC3E}">
        <p14:creationId xmlns:p14="http://schemas.microsoft.com/office/powerpoint/2010/main" val="393063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21B9F080-C9B7-4212-918E-04787D4CF3A6}"/>
              </a:ext>
            </a:extLst>
          </p:cNvPr>
          <p:cNvSpPr/>
          <p:nvPr/>
        </p:nvSpPr>
        <p:spPr>
          <a:xfrm>
            <a:off x="8473399" y="2744302"/>
            <a:ext cx="2134793" cy="3060088"/>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sv-SE" dirty="0"/>
              <a:t>Övriga regionala råd: Norra</a:t>
            </a:r>
          </a:p>
          <a:p>
            <a:r>
              <a:rPr lang="sv-SE" dirty="0"/>
              <a:t>Västra Sydöstra </a:t>
            </a:r>
          </a:p>
          <a:p>
            <a:r>
              <a:rPr lang="sv-SE" dirty="0"/>
              <a:t>Södra Stockholm - Gotland</a:t>
            </a:r>
          </a:p>
        </p:txBody>
      </p:sp>
      <p:sp>
        <p:nvSpPr>
          <p:cNvPr id="6" name="textruta 5">
            <a:extLst>
              <a:ext uri="{FF2B5EF4-FFF2-40B4-BE49-F238E27FC236}">
                <a16:creationId xmlns:a16="http://schemas.microsoft.com/office/drawing/2014/main" id="{C1AA9EE5-2449-43CC-8E6D-84697AA0E8F4}"/>
              </a:ext>
            </a:extLst>
          </p:cNvPr>
          <p:cNvSpPr txBox="1"/>
          <p:nvPr/>
        </p:nvSpPr>
        <p:spPr>
          <a:xfrm>
            <a:off x="1089749" y="490185"/>
            <a:ext cx="9862128" cy="707886"/>
          </a:xfrm>
          <a:prstGeom prst="rect">
            <a:avLst/>
          </a:prstGeom>
          <a:noFill/>
        </p:spPr>
        <p:txBody>
          <a:bodyPr wrap="square" rtlCol="0">
            <a:spAutoFit/>
          </a:bodyPr>
          <a:lstStyle/>
          <a:p>
            <a:r>
              <a:rPr lang="sv-SE" sz="4000" dirty="0">
                <a:solidFill>
                  <a:schemeClr val="accent1"/>
                </a:solidFill>
              </a:rPr>
              <a:t>Regionala vårdkompetensrådet Mellansverige</a:t>
            </a:r>
          </a:p>
        </p:txBody>
      </p:sp>
      <p:sp>
        <p:nvSpPr>
          <p:cNvPr id="2" name="Ellips 1">
            <a:extLst>
              <a:ext uri="{FF2B5EF4-FFF2-40B4-BE49-F238E27FC236}">
                <a16:creationId xmlns:a16="http://schemas.microsoft.com/office/drawing/2014/main" id="{5EBE6C67-B45A-4EEC-A582-F682FCD12DD3}"/>
              </a:ext>
            </a:extLst>
          </p:cNvPr>
          <p:cNvSpPr/>
          <p:nvPr/>
        </p:nvSpPr>
        <p:spPr>
          <a:xfrm>
            <a:off x="3305908" y="2040680"/>
            <a:ext cx="4657343" cy="4549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0B25270F-D78B-4C7B-8010-EA78C4F3D15B}"/>
              </a:ext>
            </a:extLst>
          </p:cNvPr>
          <p:cNvSpPr/>
          <p:nvPr/>
        </p:nvSpPr>
        <p:spPr>
          <a:xfrm>
            <a:off x="1672155" y="5298762"/>
            <a:ext cx="2299615"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solidFill>
                  <a:schemeClr val="bg1"/>
                </a:solidFill>
              </a:rPr>
              <a:t>Kanslifunktion</a:t>
            </a:r>
          </a:p>
        </p:txBody>
      </p:sp>
      <p:sp>
        <p:nvSpPr>
          <p:cNvPr id="13" name="Ellips 12">
            <a:extLst>
              <a:ext uri="{FF2B5EF4-FFF2-40B4-BE49-F238E27FC236}">
                <a16:creationId xmlns:a16="http://schemas.microsoft.com/office/drawing/2014/main" id="{D58C9934-43FE-4A57-81AB-D8A894666C47}"/>
              </a:ext>
            </a:extLst>
          </p:cNvPr>
          <p:cNvSpPr/>
          <p:nvPr/>
        </p:nvSpPr>
        <p:spPr>
          <a:xfrm>
            <a:off x="5534633" y="4011339"/>
            <a:ext cx="2162907" cy="1481838"/>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14" name="Ellips 13">
            <a:extLst>
              <a:ext uri="{FF2B5EF4-FFF2-40B4-BE49-F238E27FC236}">
                <a16:creationId xmlns:a16="http://schemas.microsoft.com/office/drawing/2014/main" id="{27CD1DD6-B713-47FA-8B8B-39825A556EE3}"/>
              </a:ext>
            </a:extLst>
          </p:cNvPr>
          <p:cNvSpPr/>
          <p:nvPr/>
        </p:nvSpPr>
        <p:spPr>
          <a:xfrm>
            <a:off x="8242130" y="1756121"/>
            <a:ext cx="2709747" cy="718898"/>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15" name="Ellips 14">
            <a:extLst>
              <a:ext uri="{FF2B5EF4-FFF2-40B4-BE49-F238E27FC236}">
                <a16:creationId xmlns:a16="http://schemas.microsoft.com/office/drawing/2014/main" id="{8CAAFF89-6E96-4C20-A139-2BB3F20A5E32}"/>
              </a:ext>
            </a:extLst>
          </p:cNvPr>
          <p:cNvSpPr/>
          <p:nvPr/>
        </p:nvSpPr>
        <p:spPr>
          <a:xfrm>
            <a:off x="4655951" y="4980516"/>
            <a:ext cx="2162907" cy="1481838"/>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80 kommuner</a:t>
            </a:r>
          </a:p>
        </p:txBody>
      </p:sp>
      <p:sp>
        <p:nvSpPr>
          <p:cNvPr id="16" name="Ellips 15">
            <a:extLst>
              <a:ext uri="{FF2B5EF4-FFF2-40B4-BE49-F238E27FC236}">
                <a16:creationId xmlns:a16="http://schemas.microsoft.com/office/drawing/2014/main" id="{113BC9ED-1F18-4B67-9476-C310A0D14B04}"/>
              </a:ext>
            </a:extLst>
          </p:cNvPr>
          <p:cNvSpPr/>
          <p:nvPr/>
        </p:nvSpPr>
        <p:spPr>
          <a:xfrm>
            <a:off x="3700645" y="4036186"/>
            <a:ext cx="2162907" cy="1481838"/>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17" name="textruta 16">
            <a:extLst>
              <a:ext uri="{FF2B5EF4-FFF2-40B4-BE49-F238E27FC236}">
                <a16:creationId xmlns:a16="http://schemas.microsoft.com/office/drawing/2014/main" id="{9F136626-12EA-46E2-BAE4-CAC633AB2D65}"/>
              </a:ext>
            </a:extLst>
          </p:cNvPr>
          <p:cNvSpPr txBox="1"/>
          <p:nvPr/>
        </p:nvSpPr>
        <p:spPr>
          <a:xfrm>
            <a:off x="4395762" y="2522224"/>
            <a:ext cx="2727594" cy="1323439"/>
          </a:xfrm>
          <a:prstGeom prst="rect">
            <a:avLst/>
          </a:prstGeom>
          <a:noFill/>
        </p:spPr>
        <p:txBody>
          <a:bodyPr wrap="square" rtlCol="0">
            <a:spAutoFit/>
          </a:bodyPr>
          <a:lstStyle/>
          <a:p>
            <a:r>
              <a:rPr lang="sv-SE" sz="2200" dirty="0">
                <a:solidFill>
                  <a:schemeClr val="bg1"/>
                </a:solidFill>
              </a:rPr>
              <a:t>Regionalt vårdkompetensråd Mellansverige </a:t>
            </a:r>
          </a:p>
          <a:p>
            <a:r>
              <a:rPr lang="sv-SE" sz="1400" dirty="0">
                <a:solidFill>
                  <a:schemeClr val="bg1"/>
                </a:solidFill>
              </a:rPr>
              <a:t>20 ledamöter</a:t>
            </a:r>
          </a:p>
        </p:txBody>
      </p:sp>
      <p:sp>
        <p:nvSpPr>
          <p:cNvPr id="18" name="textruta 17">
            <a:extLst>
              <a:ext uri="{FF2B5EF4-FFF2-40B4-BE49-F238E27FC236}">
                <a16:creationId xmlns:a16="http://schemas.microsoft.com/office/drawing/2014/main" id="{0C74078F-BDCE-4EC6-9EDD-A204FE420841}"/>
              </a:ext>
            </a:extLst>
          </p:cNvPr>
          <p:cNvSpPr txBox="1"/>
          <p:nvPr/>
        </p:nvSpPr>
        <p:spPr>
          <a:xfrm>
            <a:off x="6134528" y="4478523"/>
            <a:ext cx="1371600" cy="369332"/>
          </a:xfrm>
          <a:prstGeom prst="rect">
            <a:avLst/>
          </a:prstGeom>
          <a:noFill/>
        </p:spPr>
        <p:txBody>
          <a:bodyPr wrap="square" rtlCol="0">
            <a:spAutoFit/>
          </a:bodyPr>
          <a:lstStyle/>
          <a:p>
            <a:r>
              <a:rPr lang="sv-SE" dirty="0"/>
              <a:t>6 lärosäten</a:t>
            </a:r>
          </a:p>
        </p:txBody>
      </p:sp>
      <p:sp>
        <p:nvSpPr>
          <p:cNvPr id="19" name="textruta 18">
            <a:extLst>
              <a:ext uri="{FF2B5EF4-FFF2-40B4-BE49-F238E27FC236}">
                <a16:creationId xmlns:a16="http://schemas.microsoft.com/office/drawing/2014/main" id="{126F9353-6E98-4DCA-8F49-6EC76A8DAEAF}"/>
              </a:ext>
            </a:extLst>
          </p:cNvPr>
          <p:cNvSpPr txBox="1"/>
          <p:nvPr/>
        </p:nvSpPr>
        <p:spPr>
          <a:xfrm>
            <a:off x="4225822" y="4611184"/>
            <a:ext cx="1371600" cy="369332"/>
          </a:xfrm>
          <a:prstGeom prst="rect">
            <a:avLst/>
          </a:prstGeom>
          <a:noFill/>
        </p:spPr>
        <p:txBody>
          <a:bodyPr wrap="square" rtlCol="0">
            <a:spAutoFit/>
          </a:bodyPr>
          <a:lstStyle/>
          <a:p>
            <a:r>
              <a:rPr lang="sv-SE" dirty="0"/>
              <a:t>7 regioner</a:t>
            </a:r>
          </a:p>
        </p:txBody>
      </p:sp>
      <p:sp>
        <p:nvSpPr>
          <p:cNvPr id="20" name="textruta 19">
            <a:extLst>
              <a:ext uri="{FF2B5EF4-FFF2-40B4-BE49-F238E27FC236}">
                <a16:creationId xmlns:a16="http://schemas.microsoft.com/office/drawing/2014/main" id="{ED7CB050-CCDB-4846-8AD7-DD97515E7D2A}"/>
              </a:ext>
            </a:extLst>
          </p:cNvPr>
          <p:cNvSpPr txBox="1"/>
          <p:nvPr/>
        </p:nvSpPr>
        <p:spPr>
          <a:xfrm>
            <a:off x="8445285" y="1756121"/>
            <a:ext cx="2162907" cy="646331"/>
          </a:xfrm>
          <a:prstGeom prst="rect">
            <a:avLst/>
          </a:prstGeom>
          <a:noFill/>
        </p:spPr>
        <p:txBody>
          <a:bodyPr wrap="square" rtlCol="0">
            <a:spAutoFit/>
          </a:bodyPr>
          <a:lstStyle/>
          <a:p>
            <a:pPr algn="ctr"/>
            <a:r>
              <a:rPr lang="sv-SE" dirty="0"/>
              <a:t>Nationellt vårdkompetensråd</a:t>
            </a:r>
          </a:p>
        </p:txBody>
      </p:sp>
      <p:sp>
        <p:nvSpPr>
          <p:cNvPr id="21" name="Ellips 20">
            <a:extLst>
              <a:ext uri="{FF2B5EF4-FFF2-40B4-BE49-F238E27FC236}">
                <a16:creationId xmlns:a16="http://schemas.microsoft.com/office/drawing/2014/main" id="{7A0A870F-C2E3-4F79-82FA-2A37FF6BE73B}"/>
              </a:ext>
            </a:extLst>
          </p:cNvPr>
          <p:cNvSpPr/>
          <p:nvPr/>
        </p:nvSpPr>
        <p:spPr>
          <a:xfrm>
            <a:off x="1256252" y="3429000"/>
            <a:ext cx="2299615" cy="845346"/>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Arbetsgrupper</a:t>
            </a:r>
          </a:p>
        </p:txBody>
      </p:sp>
      <p:sp>
        <p:nvSpPr>
          <p:cNvPr id="22" name="Ellips 21">
            <a:extLst>
              <a:ext uri="{FF2B5EF4-FFF2-40B4-BE49-F238E27FC236}">
                <a16:creationId xmlns:a16="http://schemas.microsoft.com/office/drawing/2014/main" id="{E498378D-1E14-4086-913E-804F8F6FCADB}"/>
              </a:ext>
            </a:extLst>
          </p:cNvPr>
          <p:cNvSpPr/>
          <p:nvPr/>
        </p:nvSpPr>
        <p:spPr>
          <a:xfrm>
            <a:off x="2020692" y="1656614"/>
            <a:ext cx="3070350"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solidFill>
                  <a:schemeClr val="bg1"/>
                </a:solidFill>
              </a:rPr>
              <a:t>Arbetsutskott </a:t>
            </a:r>
          </a:p>
          <a:p>
            <a:pPr algn="ctr"/>
            <a:r>
              <a:rPr lang="sv-SE" sz="1400" dirty="0">
                <a:solidFill>
                  <a:schemeClr val="bg1"/>
                </a:solidFill>
              </a:rPr>
              <a:t>6 ledamöter</a:t>
            </a:r>
          </a:p>
        </p:txBody>
      </p:sp>
      <p:pic>
        <p:nvPicPr>
          <p:cNvPr id="4" name="Bildobjekt 3">
            <a:extLst>
              <a:ext uri="{FF2B5EF4-FFF2-40B4-BE49-F238E27FC236}">
                <a16:creationId xmlns:a16="http://schemas.microsoft.com/office/drawing/2014/main" id="{B427143D-4B44-A303-CB6D-06229B017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670" y="6340182"/>
            <a:ext cx="2615891" cy="455937"/>
          </a:xfrm>
          <a:prstGeom prst="rect">
            <a:avLst/>
          </a:prstGeom>
        </p:spPr>
      </p:pic>
    </p:spTree>
    <p:extLst>
      <p:ext uri="{BB962C8B-B14F-4D97-AF65-F5344CB8AC3E}">
        <p14:creationId xmlns:p14="http://schemas.microsoft.com/office/powerpoint/2010/main" val="242727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2ADE3881-D401-48BD-9D34-CCD39CD66799}"/>
              </a:ext>
            </a:extLst>
          </p:cNvPr>
          <p:cNvSpPr>
            <a:spLocks noGrp="1"/>
          </p:cNvSpPr>
          <p:nvPr>
            <p:ph type="title"/>
          </p:nvPr>
        </p:nvSpPr>
        <p:spPr>
          <a:xfrm>
            <a:off x="4325420" y="834358"/>
            <a:ext cx="6499334" cy="991268"/>
          </a:xfrm>
        </p:spPr>
        <p:txBody>
          <a:bodyPr anchor="t">
            <a:noAutofit/>
          </a:bodyPr>
          <a:lstStyle/>
          <a:p>
            <a:pPr algn="l"/>
            <a:r>
              <a:rPr lang="sv-SE" sz="4000" dirty="0">
                <a:solidFill>
                  <a:srgbClr val="000000"/>
                </a:solidFill>
                <a:latin typeface="Arial" panose="020B0604020202020204" pitchFamily="34" charset="0"/>
                <a:cs typeface="Arial" panose="020B0604020202020204" pitchFamily="34" charset="0"/>
              </a:rPr>
              <a:t>Uppdragsbeskrivning</a:t>
            </a:r>
          </a:p>
        </p:txBody>
      </p:sp>
      <p:sp>
        <p:nvSpPr>
          <p:cNvPr id="2" name="Platshållare för innehåll 1">
            <a:extLst>
              <a:ext uri="{FF2B5EF4-FFF2-40B4-BE49-F238E27FC236}">
                <a16:creationId xmlns:a16="http://schemas.microsoft.com/office/drawing/2014/main" id="{331D037C-3208-4ED5-913E-C920B7A335FF}"/>
              </a:ext>
            </a:extLst>
          </p:cNvPr>
          <p:cNvSpPr>
            <a:spLocks noGrp="1"/>
          </p:cNvSpPr>
          <p:nvPr>
            <p:ph idx="1"/>
          </p:nvPr>
        </p:nvSpPr>
        <p:spPr>
          <a:xfrm>
            <a:off x="4325420" y="1825625"/>
            <a:ext cx="7028379" cy="4351338"/>
          </a:xfrm>
        </p:spPr>
        <p:txBody>
          <a:bodyPr>
            <a:normAutofit/>
          </a:bodyPr>
          <a:lstStyle/>
          <a:p>
            <a:pPr marL="0" indent="0">
              <a:buNone/>
            </a:pPr>
            <a:endParaRPr lang="sv-SE" sz="2000" dirty="0">
              <a:latin typeface="Times New Roman" panose="02020603050405020304" pitchFamily="18" charset="0"/>
              <a:cs typeface="Times New Roman" panose="02020603050405020304" pitchFamily="18" charset="0"/>
            </a:endParaRPr>
          </a:p>
          <a:p>
            <a:r>
              <a:rPr lang="sv-SE" sz="2400" dirty="0">
                <a:effectLst/>
                <a:latin typeface="Calibri" panose="020F0502020204030204" pitchFamily="34" charset="0"/>
                <a:ea typeface="Calibri" panose="020F0502020204030204" pitchFamily="34" charset="0"/>
                <a:cs typeface="Times New Roman" panose="02020603050405020304" pitchFamily="18" charset="0"/>
              </a:rPr>
              <a:t>Gemensamt ansvar </a:t>
            </a:r>
          </a:p>
          <a:p>
            <a:r>
              <a:rPr lang="sv-SE" sz="2400" dirty="0">
                <a:effectLst/>
                <a:latin typeface="Calibri" panose="020F0502020204030204" pitchFamily="34" charset="0"/>
                <a:ea typeface="Calibri" panose="020F0502020204030204" pitchFamily="34" charset="0"/>
                <a:cs typeface="Times New Roman" panose="02020603050405020304" pitchFamily="18" charset="0"/>
              </a:rPr>
              <a:t>Initialt arbete mot de yrken som kräver högskoleutbildning. </a:t>
            </a:r>
            <a:br>
              <a:rPr lang="sv-SE" sz="2400" dirty="0">
                <a:effectLst/>
                <a:latin typeface="Calibri" panose="020F0502020204030204" pitchFamily="34" charset="0"/>
                <a:ea typeface="Calibri" panose="020F0502020204030204" pitchFamily="34" charset="0"/>
                <a:cs typeface="Times New Roman" panose="02020603050405020304" pitchFamily="18" charset="0"/>
              </a:rPr>
            </a:br>
            <a:endParaRPr lang="sv-SE" sz="2000" dirty="0">
              <a:latin typeface="Times New Roman" panose="02020603050405020304" pitchFamily="18" charset="0"/>
              <a:cs typeface="Times New Roman" panose="02020603050405020304" pitchFamily="18" charset="0"/>
            </a:endParaRPr>
          </a:p>
        </p:txBody>
      </p:sp>
      <p:pic>
        <p:nvPicPr>
          <p:cNvPr id="6" name="Bildobjekt 5" descr="En bild som visar karta&#10;&#10;Automatiskt genererad beskrivning">
            <a:extLst>
              <a:ext uri="{FF2B5EF4-FFF2-40B4-BE49-F238E27FC236}">
                <a16:creationId xmlns:a16="http://schemas.microsoft.com/office/drawing/2014/main" id="{E8B818CE-73E2-4DB5-B4F2-66A34B0D4734}"/>
              </a:ext>
            </a:extLst>
          </p:cNvPr>
          <p:cNvPicPr>
            <a:picLocks noChangeAspect="1"/>
          </p:cNvPicPr>
          <p:nvPr/>
        </p:nvPicPr>
        <p:blipFill rotWithShape="1">
          <a:blip r:embed="rId3">
            <a:extLst>
              <a:ext uri="{28A0092B-C50C-407E-A947-70E740481C1C}">
                <a14:useLocalDpi xmlns:a14="http://schemas.microsoft.com/office/drawing/2010/main" val="0"/>
              </a:ext>
            </a:extLst>
          </a:blip>
          <a:srcRect t="16807"/>
          <a:stretch/>
        </p:blipFill>
        <p:spPr>
          <a:xfrm>
            <a:off x="171939" y="0"/>
            <a:ext cx="3490192" cy="6832948"/>
          </a:xfrm>
          <a:prstGeom prst="rect">
            <a:avLst/>
          </a:prstGeom>
        </p:spPr>
      </p:pic>
      <p:pic>
        <p:nvPicPr>
          <p:cNvPr id="4" name="Bildobjekt 3">
            <a:extLst>
              <a:ext uri="{FF2B5EF4-FFF2-40B4-BE49-F238E27FC236}">
                <a16:creationId xmlns:a16="http://schemas.microsoft.com/office/drawing/2014/main" id="{C9F0E24B-75CB-64ED-D40E-98F4CFC84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670" y="6340182"/>
            <a:ext cx="2615891" cy="455937"/>
          </a:xfrm>
          <a:prstGeom prst="rect">
            <a:avLst/>
          </a:prstGeom>
        </p:spPr>
      </p:pic>
    </p:spTree>
    <p:extLst>
      <p:ext uri="{BB962C8B-B14F-4D97-AF65-F5344CB8AC3E}">
        <p14:creationId xmlns:p14="http://schemas.microsoft.com/office/powerpoint/2010/main" val="392310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2ADE3881-D401-48BD-9D34-CCD39CD66799}"/>
              </a:ext>
            </a:extLst>
          </p:cNvPr>
          <p:cNvSpPr>
            <a:spLocks noGrp="1"/>
          </p:cNvSpPr>
          <p:nvPr>
            <p:ph type="title"/>
          </p:nvPr>
        </p:nvSpPr>
        <p:spPr>
          <a:xfrm>
            <a:off x="4325420" y="539294"/>
            <a:ext cx="5257800" cy="1325563"/>
          </a:xfrm>
        </p:spPr>
        <p:txBody>
          <a:bodyPr anchor="t">
            <a:noAutofit/>
          </a:bodyPr>
          <a:lstStyle/>
          <a:p>
            <a:pPr algn="l"/>
            <a:r>
              <a:rPr lang="sv-SE" sz="4000" dirty="0">
                <a:solidFill>
                  <a:srgbClr val="000000"/>
                </a:solidFill>
                <a:latin typeface="Arial" panose="020B0604020202020204" pitchFamily="34" charset="0"/>
                <a:cs typeface="Arial" panose="020B0604020202020204" pitchFamily="34" charset="0"/>
              </a:rPr>
              <a:t>Uppdragsbeskrivning</a:t>
            </a:r>
          </a:p>
        </p:txBody>
      </p:sp>
      <p:sp>
        <p:nvSpPr>
          <p:cNvPr id="2" name="Platshållare för innehåll 1">
            <a:extLst>
              <a:ext uri="{FF2B5EF4-FFF2-40B4-BE49-F238E27FC236}">
                <a16:creationId xmlns:a16="http://schemas.microsoft.com/office/drawing/2014/main" id="{331D037C-3208-4ED5-913E-C920B7A335FF}"/>
              </a:ext>
            </a:extLst>
          </p:cNvPr>
          <p:cNvSpPr>
            <a:spLocks noGrp="1"/>
          </p:cNvSpPr>
          <p:nvPr>
            <p:ph idx="1"/>
          </p:nvPr>
        </p:nvSpPr>
        <p:spPr>
          <a:xfrm>
            <a:off x="4325420" y="1202076"/>
            <a:ext cx="7028379" cy="5445304"/>
          </a:xfrm>
        </p:spPr>
        <p:txBody>
          <a:bodyPr>
            <a:normAutofit/>
          </a:bodyPr>
          <a:lstStyle/>
          <a:p>
            <a:pPr marL="0" indent="0">
              <a:buNone/>
            </a:pPr>
            <a:endParaRPr lang="sv-SE" sz="1600"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r>
              <a:rPr lang="sv-SE" sz="1800" dirty="0">
                <a:effectLst/>
                <a:latin typeface="Calibri" panose="020F0502020204030204" pitchFamily="34" charset="0"/>
                <a:ea typeface="Calibri" panose="020F0502020204030204" pitchFamily="34" charset="0"/>
                <a:cs typeface="Times New Roman" panose="02020603050405020304" pitchFamily="18" charset="0"/>
              </a:rPr>
              <a:t>Effektivisera kompetensförsörjningen i hälso- och sjukvården och tandvården, genom att:</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främja dialog och samverkan mellan berörda aktörer på regional nivå</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samla och föra dialog om huvudmännens kompetensbehov och om kompetensförsörjning på både lång och kort sikt till lärosätena </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föra dialog om planerade förändringar av utbildningar </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samverka kring strategiska framtidsfrågor inom kompetensförsörjning</a:t>
            </a:r>
          </a:p>
          <a:p>
            <a:pPr marL="34290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samordna arbetet med det gemensamma utbildningsuppdraget (VFU) för alla relevanta utbildningar </a:t>
            </a:r>
          </a:p>
          <a:p>
            <a:pPr marL="342900" lvl="0" indent="-342900">
              <a:lnSpc>
                <a:spcPct val="107000"/>
              </a:lnSpc>
              <a:buFont typeface="Symbol" panose="05050102010706020507" pitchFamily="18" charset="2"/>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Bildobjekt 5" descr="En bild som visar karta&#10;&#10;Automatiskt genererad beskrivning">
            <a:extLst>
              <a:ext uri="{FF2B5EF4-FFF2-40B4-BE49-F238E27FC236}">
                <a16:creationId xmlns:a16="http://schemas.microsoft.com/office/drawing/2014/main" id="{E8B818CE-73E2-4DB5-B4F2-66A34B0D4734}"/>
              </a:ext>
            </a:extLst>
          </p:cNvPr>
          <p:cNvPicPr>
            <a:picLocks noChangeAspect="1"/>
          </p:cNvPicPr>
          <p:nvPr/>
        </p:nvPicPr>
        <p:blipFill rotWithShape="1">
          <a:blip r:embed="rId3">
            <a:extLst>
              <a:ext uri="{28A0092B-C50C-407E-A947-70E740481C1C}">
                <a14:useLocalDpi xmlns:a14="http://schemas.microsoft.com/office/drawing/2010/main" val="0"/>
              </a:ext>
            </a:extLst>
          </a:blip>
          <a:srcRect t="16807"/>
          <a:stretch/>
        </p:blipFill>
        <p:spPr>
          <a:xfrm>
            <a:off x="171939" y="0"/>
            <a:ext cx="3490192" cy="6832948"/>
          </a:xfrm>
          <a:prstGeom prst="rect">
            <a:avLst/>
          </a:prstGeom>
        </p:spPr>
      </p:pic>
      <p:pic>
        <p:nvPicPr>
          <p:cNvPr id="4" name="Bildobjekt 3">
            <a:extLst>
              <a:ext uri="{FF2B5EF4-FFF2-40B4-BE49-F238E27FC236}">
                <a16:creationId xmlns:a16="http://schemas.microsoft.com/office/drawing/2014/main" id="{B5E143BF-B39D-2A2C-BA67-3F9A8BFED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670" y="6340182"/>
            <a:ext cx="2615891" cy="455937"/>
          </a:xfrm>
          <a:prstGeom prst="rect">
            <a:avLst/>
          </a:prstGeom>
        </p:spPr>
      </p:pic>
    </p:spTree>
    <p:extLst>
      <p:ext uri="{BB962C8B-B14F-4D97-AF65-F5344CB8AC3E}">
        <p14:creationId xmlns:p14="http://schemas.microsoft.com/office/powerpoint/2010/main" val="13791471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12739</TotalTime>
  <Words>1168</Words>
  <Application>Microsoft Office PowerPoint</Application>
  <PresentationFormat>Bredbild</PresentationFormat>
  <Paragraphs>146</Paragraphs>
  <Slides>15</Slides>
  <Notes>14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15</vt:i4>
      </vt:variant>
    </vt:vector>
  </HeadingPairs>
  <TitlesOfParts>
    <vt:vector size="23" baseType="lpstr">
      <vt:lpstr>Arial</vt:lpstr>
      <vt:lpstr>Arial</vt:lpstr>
      <vt:lpstr>Calibri</vt:lpstr>
      <vt:lpstr>Calibri Light</vt:lpstr>
      <vt:lpstr>CIDFont+F4</vt:lpstr>
      <vt:lpstr>Symbol</vt:lpstr>
      <vt:lpstr>Times New Roman</vt:lpstr>
      <vt:lpstr>Office-tema</vt:lpstr>
      <vt:lpstr>Bakgrund  Regionala vårdkompetensrådet Mellansverige</vt:lpstr>
      <vt:lpstr>Nationella vårdkompetensrådet  inrättas den 1 januari 2020</vt:lpstr>
      <vt:lpstr>Nationella vårdkompetensrådets uppdrag </vt:lpstr>
      <vt:lpstr>PowerPoint-presentation</vt:lpstr>
      <vt:lpstr>Regionala vårdkompetensrådet Mellansverige</vt:lpstr>
      <vt:lpstr>7 regioner och 80 kommuner Region Dalarna, 15 kommuner Region Gävleborg, 10 kommuner Region Sörmland, 9 kommuner Region Uppsala, 8 kommuner Region Värmland, 16 kommuner Region Västmanland, 10 kommuner Region Örebro län, 12 kommuner  6 lärosäten Högskolan Dalarna Högskolan Gävle Karlstads universitet Mälardalens universitet Uppsala universitet Örebro universitet  </vt:lpstr>
      <vt:lpstr>PowerPoint-presentation</vt:lpstr>
      <vt:lpstr>Uppdragsbeskrivning</vt:lpstr>
      <vt:lpstr>Uppdragsbeskrivning</vt:lpstr>
      <vt:lpstr>Uppdragsbeskrivning</vt:lpstr>
      <vt:lpstr>Regionala vårdkompetensrådet Mellansverige Arbetsgrupper 2025</vt:lpstr>
      <vt:lpstr>www.sjukvardsregionmellan.se/regionala-vårdkompetensrådet-mellansverige/  </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Eva-Lena Aspetorp</dc:creator>
  <cp:lastModifiedBy>Kreshnik Dautaj</cp:lastModifiedBy>
  <cp:revision>13</cp:revision>
  <dcterms:created xsi:type="dcterms:W3CDTF">2022-03-17T09:25:07Z</dcterms:created>
  <dcterms:modified xsi:type="dcterms:W3CDTF">2025-05-20T07:34:42Z</dcterms:modified>
</cp:coreProperties>
</file>