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12"/>
  </p:notesMasterIdLst>
  <p:sldIdLst>
    <p:sldId id="256" r:id="rId7"/>
    <p:sldId id="270" r:id="rId8"/>
    <p:sldId id="267" r:id="rId9"/>
    <p:sldId id="264" r:id="rId10"/>
    <p:sldId id="268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2AC45-67F3-4F46-9601-1496AEB20EAA}" v="1" dt="2024-08-27T09:44:40.310"/>
    <p1510:client id="{9BBB6C8B-972D-4898-8C90-A71D0E5EF3ED}" v="1" dt="2024-08-27T09:40:32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81E1C-0CE5-4D0A-8F5B-852B4472E186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8C5B8-66FC-4499-B5C7-2E7295A9B93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33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Det här är ett diskussionsunderlag för arbetsgrupper kring diagnostisk säkerhet efter att ha sett filmen.</a:t>
            </a:r>
          </a:p>
          <a:p>
            <a:r>
              <a:rPr lang="sv-SE"/>
              <a:t>Välj hela eller delar av det och diskutera det som berör din arbetsgrupp.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88C5B8-66FC-4499-B5C7-2E7295A9B93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60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C858E219-4E6D-4932-AA5D-6A348110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8708"/>
          <a:stretch/>
        </p:blipFill>
        <p:spPr>
          <a:xfrm>
            <a:off x="-1" y="0"/>
            <a:ext cx="4121077" cy="342899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3628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7CDCF15-ABC8-4682-83AF-D8634F151B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Underrubrik/Namn, 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45BB37F-78FC-4AA5-BA09-60B3473C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11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F7BF05E-0759-41B0-A771-97D723EF6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6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302B766-1A21-4681-B97B-01C97262C0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10450C-1CB8-48CB-BBC9-7DC124B2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66EFA4-20AE-4AD4-B435-6B0C7A76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F53102-507D-4A65-80DF-48F934C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1505DD5-2D9F-4AA5-8E4B-961FE76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13" y="2898400"/>
            <a:ext cx="3422574" cy="9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5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C858E219-4E6D-4932-AA5D-6A348110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8708"/>
          <a:stretch/>
        </p:blipFill>
        <p:spPr>
          <a:xfrm>
            <a:off x="-1" y="0"/>
            <a:ext cx="4121077" cy="342899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3628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7CDCF15-ABC8-4682-83AF-D8634F151B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Underrubrik/Namn, 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45BB37F-78FC-4AA5-BA09-60B3473C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70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4800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sv-SE"/>
              <a:t>Kapitelrubrik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E603FF1-A2AA-4DFA-A81C-5651790701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654C601-3316-4300-8504-A56E1410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8855"/>
          <a:stretch/>
        </p:blipFill>
        <p:spPr>
          <a:xfrm>
            <a:off x="-1" y="0"/>
            <a:ext cx="4121077" cy="34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8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6000" y="2433976"/>
            <a:ext cx="5760000" cy="131112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FF31AE7-D880-407A-9C88-13783A4EC04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680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35114-FF72-44A1-A510-3F846FC92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09" y="972000"/>
            <a:ext cx="720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8FA8A6-E8AD-49AE-8A02-8E0135A4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28B042-CD46-459F-B15F-9CD5144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12B9B4-3EFB-4D25-A6FF-2C335D0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074D27-2532-4EB4-AA8D-F347C8462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809" y="2482850"/>
            <a:ext cx="7200000" cy="3240000"/>
          </a:xfrm>
        </p:spPr>
        <p:txBody>
          <a:bodyPr>
            <a:no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E3DB552-76B5-45DA-A7BF-518537E7553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5960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n 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3496" y="972000"/>
            <a:ext cx="86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92B27C-79B3-42A9-ADBC-D4CB29DF5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640086D-4C59-4640-B415-83D1F560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430EC2-426A-4AEF-9877-11E250564623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569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vå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2DF18E-7E8D-4A71-890C-3CFB232770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76809" y="1477692"/>
            <a:ext cx="414000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46B3D42-77C7-4FA8-AA30-92017FA612D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6809" y="1481733"/>
            <a:ext cx="41400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DCC492-7BCC-4ED9-B2C6-C005B30C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2A9FDD7-8709-4118-8A52-E0DB7693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AC5545E-7744-463D-8795-8ACFFF91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01EF920-89B6-43FE-BC82-D3F3F4E24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809" y="585044"/>
            <a:ext cx="8640000" cy="710252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4D9B012-53D8-4F15-8B22-2FDE176255A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7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C670D3A9-CE21-4ECA-B331-6CD15F9616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F6ACE35-4E6C-49D8-A224-4BBC04C4696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3197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3175" y="972000"/>
            <a:ext cx="41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03175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0E395B5-3017-4735-BEE7-B3DEC703B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5750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0831E66-BE42-4C10-8590-C12E77B62EBA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4619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6437C3FB-B590-43F3-8686-17D11169DE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11846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C0FFDE-20E1-4E05-AD5B-876993A1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658C64-0CC7-478A-AC17-30210252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D27019-FF78-4832-9008-F432E9C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18C7873-AD9A-4598-BEE2-3ED782562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8465" y="617055"/>
            <a:ext cx="5495070" cy="1325563"/>
          </a:xfrm>
        </p:spPr>
        <p:txBody>
          <a:bodyPr anchor="b" anchorCtr="0">
            <a:noAutofit/>
          </a:bodyPr>
          <a:lstStyle>
            <a:lvl1pPr>
              <a:defRPr sz="2800"/>
            </a:lvl1pPr>
          </a:lstStyle>
          <a:p>
            <a:r>
              <a:rPr lang="sv-SE"/>
              <a:t>Rubrik i svart/vit/blå placeras fritt på bilden där den passar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BBAB7C4-34CF-4F5D-8C3D-27B38F9E8CF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29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4800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E603FF1-A2AA-4DFA-A81C-5651790701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654C601-3316-4300-8504-A56E1410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8708"/>
          <a:stretch/>
        </p:blipFill>
        <p:spPr>
          <a:xfrm>
            <a:off x="0" y="0"/>
            <a:ext cx="4121077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91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örre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7055415-C399-4877-B646-A2D63B23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62413D-730B-4EBD-B9C6-E6B147E9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D275AC-7ABB-49A4-BADA-267D495A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241C9948-CE84-42C5-B2F5-86191205517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800000" y="1134737"/>
            <a:ext cx="8640000" cy="4589261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sv-SE"/>
              <a:t>Innehåll med grafik som t ex tabell eller diagram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BC50C73-2857-465E-A01E-727A200B1112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7955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F7BF05E-0759-41B0-A771-97D723EF6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6996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302B766-1A21-4681-B97B-01C97262C0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10450C-1CB8-48CB-BBC9-7DC124B2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66EFA4-20AE-4AD4-B435-6B0C7A76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F53102-507D-4A65-80DF-48F934C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1505DD5-2D9F-4AA5-8E4B-961FE76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13" y="2898400"/>
            <a:ext cx="3422574" cy="9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54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62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l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7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50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2360C-C35F-5040-8F82-49517619CE55}" type="datetime1">
              <a:rPr lang="sv-SE" smtClean="0"/>
              <a:pPr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2700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jus 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15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ö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6000" y="2433976"/>
            <a:ext cx="5760000" cy="131112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FF31AE7-D880-407A-9C88-13783A4EC04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1704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35114-FF72-44A1-A510-3F846FC92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09" y="972000"/>
            <a:ext cx="720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8FA8A6-E8AD-49AE-8A02-8E0135A4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28B042-CD46-459F-B15F-9CD5144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12B9B4-3EFB-4D25-A6FF-2C335D0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074D27-2532-4EB4-AA8D-F347C8462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809" y="2482850"/>
            <a:ext cx="7200000" cy="3240000"/>
          </a:xfrm>
        </p:spPr>
        <p:txBody>
          <a:bodyPr>
            <a:no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E3DB552-76B5-45DA-A7BF-518537E7553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77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n 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3496" y="972000"/>
            <a:ext cx="86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92B27C-79B3-42A9-ADBC-D4CB29DF5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640086D-4C59-4640-B415-83D1F560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430EC2-426A-4AEF-9877-11E250564623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57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vå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2DF18E-7E8D-4A71-890C-3CFB232770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76809" y="1477692"/>
            <a:ext cx="414000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46B3D42-77C7-4FA8-AA30-92017FA612D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6809" y="1481733"/>
            <a:ext cx="41400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DCC492-7BCC-4ED9-B2C6-C005B30C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2A9FDD7-8709-4118-8A52-E0DB7693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AC5545E-7744-463D-8795-8ACFFF91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01EF920-89B6-43FE-BC82-D3F3F4E24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809" y="585044"/>
            <a:ext cx="8640000" cy="710252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4D9B012-53D8-4F15-8B22-2FDE176255A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7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C670D3A9-CE21-4ECA-B331-6CD15F9616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F6ACE35-4E6C-49D8-A224-4BBC04C4696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330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3175" y="972000"/>
            <a:ext cx="41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03175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0E395B5-3017-4735-BEE7-B3DEC703B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5750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0831E66-BE42-4C10-8590-C12E77B62EBA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683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6437C3FB-B590-43F3-8686-17D11169DE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11846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C0FFDE-20E1-4E05-AD5B-876993A1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658C64-0CC7-478A-AC17-30210252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D27019-FF78-4832-9008-F432E9C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18C7873-AD9A-4598-BEE2-3ED782562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8465" y="617055"/>
            <a:ext cx="5495070" cy="1325563"/>
          </a:xfrm>
        </p:spPr>
        <p:txBody>
          <a:bodyPr anchor="b" anchorCtr="0">
            <a:noAutofit/>
          </a:bodyPr>
          <a:lstStyle>
            <a:lvl1pPr>
              <a:defRPr sz="2800"/>
            </a:lvl1pPr>
          </a:lstStyle>
          <a:p>
            <a:r>
              <a:rPr lang="sv-SE"/>
              <a:t>Rubrik i svart/vit/blå placeras fritt på bilden där den passar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BBAB7C4-34CF-4F5D-8C3D-27B38F9E8CF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38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örre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7055415-C399-4877-B646-A2D63B23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62413D-730B-4EBD-B9C6-E6B147E9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D275AC-7ABB-49A4-BADA-267D495A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241C9948-CE84-42C5-B2F5-86191205517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800000" y="1134737"/>
            <a:ext cx="8640000" cy="4589261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sv-SE"/>
              <a:t>Innehåll med grafik som t ex tabell eller diagram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BC50C73-2857-465E-A01E-727A200B1112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45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8CA09C7-587A-4657-81D5-AC0FD13165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24" y="6055200"/>
            <a:ext cx="1665480" cy="482611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34B26A-6B2B-4C95-8A12-DEAF372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DE046B-4018-48D7-8D73-CC8D0889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471CCF-095F-468D-ADFF-411F91FB9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838" y="6384966"/>
            <a:ext cx="1021520" cy="1528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2D835D-2058-46B0-B2A7-6BEB4597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58" y="6383923"/>
            <a:ext cx="3751641" cy="1549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76D85-745A-4E90-8EF1-A95FE2D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47999" y="6383923"/>
            <a:ext cx="1296002" cy="1538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10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800"/>
        </a:spcBef>
        <a:buSzPct val="70000"/>
        <a:buFont typeface="Courier New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8CA09C7-587A-4657-81D5-AC0FD13165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24" y="6055200"/>
            <a:ext cx="1665480" cy="482611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34B26A-6B2B-4C95-8A12-DEAF372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DE046B-4018-48D7-8D73-CC8D0889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471CCF-095F-468D-ADFF-411F91FB9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838" y="6384966"/>
            <a:ext cx="1021520" cy="1528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2D835D-2058-46B0-B2A7-6BEB4597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58" y="6383923"/>
            <a:ext cx="3751641" cy="1549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76D85-745A-4E90-8EF1-A95FE2D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47999" y="6383923"/>
            <a:ext cx="1296002" cy="1538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50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800"/>
        </a:spcBef>
        <a:buSzPct val="70000"/>
        <a:buFont typeface="Courier New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8CA09C7-587A-4657-81D5-AC0FD13165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24" y="6055200"/>
            <a:ext cx="1665480" cy="482611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34B26A-6B2B-4C95-8A12-DEAF372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DE046B-4018-48D7-8D73-CC8D0889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471CCF-095F-468D-ADFF-411F91FB9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838" y="6384966"/>
            <a:ext cx="1021520" cy="1528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17961DE-70CA-1949-9072-9D2A38C11419}" type="datetime1">
              <a:rPr lang="sv-SE" smtClean="0"/>
              <a:t>2024-09-06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2D835D-2058-46B0-B2A7-6BEB4597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58" y="6383923"/>
            <a:ext cx="3751641" cy="1549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76D85-745A-4E90-8EF1-A95FE2D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47999" y="6383923"/>
            <a:ext cx="1296002" cy="1538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585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800"/>
        </a:spcBef>
        <a:buSzPct val="70000"/>
        <a:buFont typeface="Courier New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990C8-E9E9-46DD-967B-9AF072764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5644" y="3065128"/>
            <a:ext cx="6491014" cy="1311128"/>
          </a:xfrm>
        </p:spPr>
        <p:txBody>
          <a:bodyPr/>
          <a:lstStyle/>
          <a:p>
            <a:r>
              <a:rPr lang="sv-SE"/>
              <a:t>Diskussionsunderlag om diagnostisk säkerhet</a:t>
            </a:r>
          </a:p>
        </p:txBody>
      </p:sp>
    </p:spTree>
    <p:extLst>
      <p:ext uri="{BB962C8B-B14F-4D97-AF65-F5344CB8AC3E}">
        <p14:creationId xmlns:p14="http://schemas.microsoft.com/office/powerpoint/2010/main" val="50272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FF37A8-9446-B901-C746-3A9EBA8F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00" y="585308"/>
            <a:ext cx="4140000" cy="1325563"/>
          </a:xfrm>
        </p:spPr>
        <p:txBody>
          <a:bodyPr/>
          <a:lstStyle/>
          <a:p>
            <a:r>
              <a:rPr lang="sv-SE" dirty="0"/>
              <a:t>Innan ni diskuterar </a:t>
            </a:r>
            <a:endParaRPr lang="sv-SE" dirty="0">
              <a:cs typeface="Arial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F39A92-C404-A21A-4487-E9109F366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299" y="2251710"/>
            <a:ext cx="4416057" cy="324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indent="-251460">
              <a:spcBef>
                <a:spcPts val="1200"/>
              </a:spcBef>
            </a:pPr>
            <a:r>
              <a:rPr lang="sv-SE" sz="2400" dirty="0"/>
              <a:t>Titta på filmen och fundera över hur diagnostisk säkerhet fungerar hos er. Vad innebär det för er?</a:t>
            </a:r>
            <a:endParaRPr lang="sv-SE" sz="2400" dirty="0">
              <a:cs typeface="Arial"/>
            </a:endParaRPr>
          </a:p>
          <a:p>
            <a:pPr marL="251460" indent="-251460">
              <a:spcBef>
                <a:spcPts val="1200"/>
              </a:spcBef>
            </a:pPr>
            <a:r>
              <a:rPr lang="sv-SE" sz="2400" dirty="0"/>
              <a:t>Ta hjälp av följande frågor och diskutera vad som fungerar bra, mindre bra och vad kan ni förbättra.</a:t>
            </a:r>
            <a:endParaRPr lang="sv-SE" sz="2400" dirty="0">
              <a:cs typeface="Arial"/>
            </a:endParaRPr>
          </a:p>
          <a:p>
            <a:pPr marL="251460" indent="-251460"/>
            <a:endParaRPr lang="sv-SE" dirty="0">
              <a:cs typeface="Arial"/>
            </a:endParaRPr>
          </a:p>
        </p:txBody>
      </p:sp>
      <p:pic>
        <p:nvPicPr>
          <p:cNvPr id="9" name="Platshållare för bild 8" descr="En bild som visar person, inomhus, klädsel, dator&#10;&#10;Automatiskt genererad beskrivning">
            <a:extLst>
              <a:ext uri="{FF2B5EF4-FFF2-40B4-BE49-F238E27FC236}">
                <a16:creationId xmlns:a16="http://schemas.microsoft.com/office/drawing/2014/main" id="{83F9D103-839C-A5EB-C7BE-63A7BB8AAF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052" r="22052"/>
          <a:stretch/>
        </p:blipFill>
        <p:spPr>
          <a:xfrm>
            <a:off x="6441601" y="0"/>
            <a:ext cx="5750400" cy="6858000"/>
          </a:xfrm>
        </p:spPr>
      </p:pic>
    </p:spTree>
    <p:extLst>
      <p:ext uri="{BB962C8B-B14F-4D97-AF65-F5344CB8AC3E}">
        <p14:creationId xmlns:p14="http://schemas.microsoft.com/office/powerpoint/2010/main" val="2280417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4F0D3D-C533-539C-7DC7-EDB6D359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75" y="1053643"/>
            <a:ext cx="4140000" cy="1325563"/>
          </a:xfrm>
        </p:spPr>
        <p:txBody>
          <a:bodyPr/>
          <a:lstStyle/>
          <a:p>
            <a:r>
              <a:rPr lang="sv-SE"/>
              <a:t>Att ställa diagnos kan vara ett detektivarbete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56DDBB-5171-C70B-AAD7-34D89103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3175" y="2547500"/>
            <a:ext cx="4140000" cy="324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51460" indent="-251460"/>
            <a:r>
              <a:rPr lang="sv-SE" dirty="0"/>
              <a:t>Hur och från vem eller vilka hämtar vi information för att kunna ställa en diagnos?</a:t>
            </a:r>
            <a:endParaRPr lang="sv-SE">
              <a:cs typeface="Arial"/>
            </a:endParaRPr>
          </a:p>
          <a:p>
            <a:pPr marL="251460" indent="-251460"/>
            <a:r>
              <a:rPr lang="sv-SE" dirty="0">
                <a:effectLst/>
              </a:rPr>
              <a:t>Vilka arbetssätt har vi för att se till att vi får relevant information?</a:t>
            </a:r>
            <a:r>
              <a:rPr lang="sv-SE" dirty="0"/>
              <a:t> </a:t>
            </a:r>
            <a:endParaRPr lang="sv-SE" dirty="0">
              <a:effectLst/>
              <a:cs typeface="Arial"/>
            </a:endParaRPr>
          </a:p>
          <a:p>
            <a:pPr marL="251460" indent="-251460"/>
            <a:r>
              <a:rPr lang="sv-SE" dirty="0"/>
              <a:t>Ser vi några fallgropar eller exempel på när våra arbetssätt eller rutiner kan ställa till det?</a:t>
            </a:r>
            <a:endParaRPr lang="sv-SE" dirty="0">
              <a:cs typeface="Arial"/>
            </a:endParaRPr>
          </a:p>
          <a:p>
            <a:pPr marL="251460" indent="-251460"/>
            <a:endParaRPr lang="en-GB">
              <a:cs typeface="Arial"/>
            </a:endParaRPr>
          </a:p>
        </p:txBody>
      </p:sp>
      <p:pic>
        <p:nvPicPr>
          <p:cNvPr id="6" name="Platshållare för bild 5" descr="En bild som visar handspegel, cirkel&#10;&#10;Automatiskt genererad beskrivning">
            <a:extLst>
              <a:ext uri="{FF2B5EF4-FFF2-40B4-BE49-F238E27FC236}">
                <a16:creationId xmlns:a16="http://schemas.microsoft.com/office/drawing/2014/main" id="{9D545CC2-9C31-D548-0D6B-7B3FDEA891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7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50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0EE571-89BA-FB8A-3B1E-8B69652A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75" y="972000"/>
            <a:ext cx="4140000" cy="1325563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sv-SE"/>
              <a:t>Involvera patienten eller brukaren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200C8E-0E47-6225-B718-A955FB5A7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3175" y="2484000"/>
            <a:ext cx="4140000" cy="324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1460" indent="-251460"/>
            <a:r>
              <a:rPr lang="sv-SE" dirty="0"/>
              <a:t>Finns det förutsättningar för patienten/brukaren att förbereda sig inför till exempel ett besök?</a:t>
            </a:r>
          </a:p>
          <a:p>
            <a:pPr marL="251460" indent="-251460"/>
            <a:r>
              <a:rPr lang="sv-SE" dirty="0"/>
              <a:t>Hur arbetar vi med att lyssna in patienten/brukaren vid bedömning? </a:t>
            </a:r>
            <a:endParaRPr lang="sv-SE" dirty="0">
              <a:cs typeface="Arial"/>
            </a:endParaRPr>
          </a:p>
          <a:p>
            <a:pPr marL="251460" indent="-251460"/>
            <a:r>
              <a:rPr lang="sv-SE" dirty="0"/>
              <a:t>Hur säkrar vi att hen förstår vad som är nästa steg i processen?</a:t>
            </a:r>
            <a:endParaRPr lang="sv-SE" dirty="0">
              <a:cs typeface="Arial"/>
            </a:endParaRPr>
          </a:p>
        </p:txBody>
      </p:sp>
      <p:pic>
        <p:nvPicPr>
          <p:cNvPr id="5" name="Bildobjekt 4" descr="En bild som visar person, dryck, flaska, bordsservis&#10;&#10;Automatiskt genererad beskrivning">
            <a:extLst>
              <a:ext uri="{FF2B5EF4-FFF2-40B4-BE49-F238E27FC236}">
                <a16:creationId xmlns:a16="http://schemas.microsoft.com/office/drawing/2014/main" id="{A59304EB-D9B4-78DC-4593-D37D3F2D4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0" r="20109" b="-1"/>
          <a:stretch/>
        </p:blipFill>
        <p:spPr>
          <a:xfrm>
            <a:off x="345601" y="10"/>
            <a:ext cx="575040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295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FF37A8-9446-B901-C746-3A9EBA8F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00" y="585308"/>
            <a:ext cx="4140000" cy="1325563"/>
          </a:xfrm>
        </p:spPr>
        <p:txBody>
          <a:bodyPr/>
          <a:lstStyle/>
          <a:p>
            <a:r>
              <a:rPr lang="sv-SE"/>
              <a:t>Följ upp en satt diagnos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F39A92-C404-A21A-4487-E9109F366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299" y="2251710"/>
            <a:ext cx="4416057" cy="3240000"/>
          </a:xfrm>
        </p:spPr>
        <p:txBody>
          <a:bodyPr/>
          <a:lstStyle/>
          <a:p>
            <a:pPr marL="251460" indent="-251460"/>
            <a:r>
              <a:rPr lang="sv-SE"/>
              <a:t>Utvärderar vi löpande insatt behandling och diagnos, i sådana fall hur? </a:t>
            </a:r>
          </a:p>
          <a:p>
            <a:pPr marL="251460" indent="-251460"/>
            <a:r>
              <a:rPr lang="sv-SE"/>
              <a:t>Har vi exempel på när det fungerat bra respektive mindre bra? </a:t>
            </a:r>
            <a:endParaRPr lang="sv-SE">
              <a:cs typeface="Arial"/>
            </a:endParaRPr>
          </a:p>
          <a:p>
            <a:pPr marL="251460" indent="-251460"/>
            <a:r>
              <a:rPr lang="sv-SE"/>
              <a:t>Vilka i teamet hjälper till att se så att diagnosen är rätt?</a:t>
            </a:r>
            <a:endParaRPr lang="sv-SE">
              <a:cs typeface="Arial"/>
            </a:endParaRPr>
          </a:p>
          <a:p>
            <a:pPr marL="251460" indent="-251460"/>
            <a:r>
              <a:rPr lang="sv-SE"/>
              <a:t>Finns det något arbetssätt som skulle underlätta och förbättra arbetet?</a:t>
            </a:r>
            <a:endParaRPr lang="sv-SE">
              <a:cs typeface="Arial"/>
            </a:endParaRPr>
          </a:p>
        </p:txBody>
      </p:sp>
      <p:pic>
        <p:nvPicPr>
          <p:cNvPr id="6" name="Platshållare för bild 5" descr="En bild som visar inomhus, tärningar&#10;&#10;Automatiskt genererad beskrivning med medelhög exakthet">
            <a:extLst>
              <a:ext uri="{FF2B5EF4-FFF2-40B4-BE49-F238E27FC236}">
                <a16:creationId xmlns:a16="http://schemas.microsoft.com/office/drawing/2014/main" id="{F2B8AAAE-DFFE-CB82-1B3A-612D62C75A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r="22052"/>
          <a:stretch>
            <a:fillRect/>
          </a:stretch>
        </p:blipFill>
        <p:spPr>
          <a:xfrm>
            <a:off x="6442075" y="0"/>
            <a:ext cx="5749925" cy="6858000"/>
          </a:xfrm>
        </p:spPr>
      </p:pic>
    </p:spTree>
    <p:extLst>
      <p:ext uri="{BB962C8B-B14F-4D97-AF65-F5344CB8AC3E}">
        <p14:creationId xmlns:p14="http://schemas.microsoft.com/office/powerpoint/2010/main" val="1132703195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armland">
  <a:themeElements>
    <a:clrScheme name="Region Varmland farger">
      <a:dk1>
        <a:srgbClr val="000000"/>
      </a:dk1>
      <a:lt1>
        <a:srgbClr val="FFFFFF"/>
      </a:lt1>
      <a:dk2>
        <a:srgbClr val="6F6E68"/>
      </a:dk2>
      <a:lt2>
        <a:srgbClr val="E7E6E6"/>
      </a:lt2>
      <a:accent1>
        <a:srgbClr val="003A70"/>
      </a:accent1>
      <a:accent2>
        <a:srgbClr val="93328E"/>
      </a:accent2>
      <a:accent3>
        <a:srgbClr val="008264"/>
      </a:accent3>
      <a:accent4>
        <a:srgbClr val="F9B000"/>
      </a:accent4>
      <a:accent5>
        <a:srgbClr val="005EB8"/>
      </a:accent5>
      <a:accent6>
        <a:srgbClr val="AA112C"/>
      </a:accent6>
      <a:hlink>
        <a:srgbClr val="003A70"/>
      </a:hlink>
      <a:folHlink>
        <a:srgbClr val="93328E"/>
      </a:folHlink>
    </a:clrScheme>
    <a:fontScheme name="Region Varm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-Region Värmland" id="{D301F77F-05F8-4EAC-B0A7-77EEF84B37BE}" vid="{0349C4BF-E19F-44D1-80A2-52EBC7B72535}"/>
    </a:ext>
  </a:extLst>
</a:theme>
</file>

<file path=ppt/theme/theme2.xml><?xml version="1.0" encoding="utf-8"?>
<a:theme xmlns:a="http://schemas.openxmlformats.org/drawingml/2006/main" name="Region Varmland Grå">
  <a:themeElements>
    <a:clrScheme name="Region Varmland farger">
      <a:dk1>
        <a:srgbClr val="000000"/>
      </a:dk1>
      <a:lt1>
        <a:srgbClr val="FFFFFF"/>
      </a:lt1>
      <a:dk2>
        <a:srgbClr val="6F6E68"/>
      </a:dk2>
      <a:lt2>
        <a:srgbClr val="E7E6E6"/>
      </a:lt2>
      <a:accent1>
        <a:srgbClr val="003A70"/>
      </a:accent1>
      <a:accent2>
        <a:srgbClr val="93328E"/>
      </a:accent2>
      <a:accent3>
        <a:srgbClr val="008264"/>
      </a:accent3>
      <a:accent4>
        <a:srgbClr val="F9B000"/>
      </a:accent4>
      <a:accent5>
        <a:srgbClr val="005EB8"/>
      </a:accent5>
      <a:accent6>
        <a:srgbClr val="AA112C"/>
      </a:accent6>
      <a:hlink>
        <a:srgbClr val="003A70"/>
      </a:hlink>
      <a:folHlink>
        <a:srgbClr val="93328E"/>
      </a:folHlink>
    </a:clrScheme>
    <a:fontScheme name="Region Varm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-Region Värmland" id="{D301F77F-05F8-4EAC-B0A7-77EEF84B37BE}" vid="{BA14B6D6-CCF9-4C6F-B87B-D4013CFA3824}"/>
    </a:ext>
  </a:extLst>
</a:theme>
</file>

<file path=ppt/theme/theme3.xml><?xml version="1.0" encoding="utf-8"?>
<a:theme xmlns:a="http://schemas.openxmlformats.org/drawingml/2006/main" name="Stor rubrik">
  <a:themeElements>
    <a:clrScheme name="Region Värmland-HEX">
      <a:dk1>
        <a:srgbClr val="000000"/>
      </a:dk1>
      <a:lt1>
        <a:srgbClr val="FFFFFF"/>
      </a:lt1>
      <a:dk2>
        <a:srgbClr val="6F6E68"/>
      </a:dk2>
      <a:lt2>
        <a:srgbClr val="E7E6E6"/>
      </a:lt2>
      <a:accent1>
        <a:srgbClr val="003A70"/>
      </a:accent1>
      <a:accent2>
        <a:srgbClr val="93328E"/>
      </a:accent2>
      <a:accent3>
        <a:srgbClr val="008264"/>
      </a:accent3>
      <a:accent4>
        <a:srgbClr val="F9B000"/>
      </a:accent4>
      <a:accent5>
        <a:srgbClr val="005EB8"/>
      </a:accent5>
      <a:accent6>
        <a:srgbClr val="AA112C"/>
      </a:accent6>
      <a:hlink>
        <a:srgbClr val="003A70"/>
      </a:hlink>
      <a:folHlink>
        <a:srgbClr val="93328E"/>
      </a:folHlink>
    </a:clrScheme>
    <a:fontScheme name="Region Varm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-Region Värmland" id="{D301F77F-05F8-4EAC-B0A7-77EEF84B37BE}" vid="{E6EA708E-2F9B-4427-93FC-14D83DF272B5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2D9715C568A240AE5C975461848630" ma:contentTypeVersion="14" ma:contentTypeDescription="Create a new document." ma:contentTypeScope="" ma:versionID="a2a756504abca349daf1cbb4bd7859de">
  <xsd:schema xmlns:xsd="http://www.w3.org/2001/XMLSchema" xmlns:xs="http://www.w3.org/2001/XMLSchema" xmlns:p="http://schemas.microsoft.com/office/2006/metadata/properties" xmlns:ns2="020ce738-0d0d-4b34-b216-b9dce7869fd4" xmlns:ns3="27459485-c959-4ffe-b6a3-3ec1fa9cc897" targetNamespace="http://schemas.microsoft.com/office/2006/metadata/properties" ma:root="true" ma:fieldsID="0bdf04a78f5b2b138964c8de4f6c919c" ns2:_="" ns3:_="">
    <xsd:import namespace="020ce738-0d0d-4b34-b216-b9dce7869fd4"/>
    <xsd:import namespace="27459485-c959-4ffe-b6a3-3ec1fa9cc8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0ce738-0d0d-4b34-b216-b9dce7869f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56c666c-3d86-41dd-931b-6486b2d8a6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459485-c959-4ffe-b6a3-3ec1fa9cc89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15a670a-cd3e-49d2-a099-7f8ff1ee1e5f}" ma:internalName="TaxCatchAll" ma:showField="CatchAllData" ma:web="27459485-c959-4ffe-b6a3-3ec1fa9cc8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20ce738-0d0d-4b34-b216-b9dce7869fd4">
      <Terms xmlns="http://schemas.microsoft.com/office/infopath/2007/PartnerControls"/>
    </lcf76f155ced4ddcb4097134ff3c332f>
    <TaxCatchAll xmlns="27459485-c959-4ffe-b6a3-3ec1fa9cc897" xsi:nil="true"/>
    <SharedWithUsers xmlns="27459485-c959-4ffe-b6a3-3ec1fa9cc897">
      <UserInfo>
        <DisplayName>Christine Wretman</DisplayName>
        <AccountId>31</AccountId>
        <AccountType/>
      </UserInfo>
      <UserInfo>
        <DisplayName>Inga-Lill Persson Bakker</DisplayName>
        <AccountId>2388</AccountId>
        <AccountType/>
      </UserInfo>
      <UserInfo>
        <DisplayName>Karin Svensson</DisplayName>
        <AccountId>300</AccountId>
        <AccountType/>
      </UserInfo>
      <UserInfo>
        <DisplayName>Alicia Hansen</DisplayName>
        <AccountId>2344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3E69748-7713-4516-9293-6766BB3B04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0ce738-0d0d-4b34-b216-b9dce7869fd4"/>
    <ds:schemaRef ds:uri="27459485-c959-4ffe-b6a3-3ec1fa9cc8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786F5-EDE2-451B-A623-C7C7E47A99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A94451-C699-4A80-9730-443D01AFED2C}">
  <ds:schemaRefs>
    <ds:schemaRef ds:uri="1b7730cb-baf1-489b-9e39-29f5c7ab9e3d"/>
    <ds:schemaRef ds:uri="c6e5a1e1-bef8-4915-80d2-8ef04dd6d3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020ce738-0d0d-4b34-b216-b9dce7869fd4"/>
    <ds:schemaRef ds:uri="27459485-c959-4ffe-b6a3-3ec1fa9cc89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Powerpoint-Region Värmland</Template>
  <TotalTime>0</TotalTime>
  <Words>232</Words>
  <Application>Microsoft Office PowerPoint</Application>
  <PresentationFormat>Bredbild</PresentationFormat>
  <Paragraphs>20</Paragraphs>
  <Slides>5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Region Varmland</vt:lpstr>
      <vt:lpstr>Region Varmland Grå</vt:lpstr>
      <vt:lpstr>Stor rubrik</vt:lpstr>
      <vt:lpstr>Diskussionsunderlag om diagnostisk säkerhet</vt:lpstr>
      <vt:lpstr>Innan ni diskuterar </vt:lpstr>
      <vt:lpstr>Att ställa diagnos kan vara ett detektivarbete</vt:lpstr>
      <vt:lpstr>Involvera patienten eller brukaren</vt:lpstr>
      <vt:lpstr>Följ upp en satt diagnos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Diskussionsunderlag diagnostisk säkerhet</dc:title>
  <dc:creator>Christine Wretman</dc:creator>
  <cp:lastModifiedBy>Karin Svensson</cp:lastModifiedBy>
  <cp:revision>35</cp:revision>
  <dcterms:created xsi:type="dcterms:W3CDTF">2024-06-14T06:02:18Z</dcterms:created>
  <dcterms:modified xsi:type="dcterms:W3CDTF">2024-09-06T08:45:45Z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0x010100762D9715C568A240AE5C975461848630</vt:lpwstr>
  </property>
  <property fmtid="{D5CDD505-2E9C-101B-9397-08002B2CF9AE}" pid="3" name="MediaServiceImageTags">
    <vt:lpwstr/>
  </property>
</Properties>
</file>