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46" r:id="rId5"/>
    <p:sldId id="419" r:id="rId6"/>
    <p:sldId id="450" r:id="rId7"/>
    <p:sldId id="416" r:id="rId8"/>
    <p:sldId id="417" r:id="rId9"/>
    <p:sldId id="418" r:id="rId10"/>
    <p:sldId id="442" r:id="rId11"/>
    <p:sldId id="420" r:id="rId12"/>
    <p:sldId id="421" r:id="rId13"/>
    <p:sldId id="431" r:id="rId14"/>
    <p:sldId id="462" r:id="rId15"/>
    <p:sldId id="464" r:id="rId16"/>
    <p:sldId id="424" r:id="rId17"/>
    <p:sldId id="422" r:id="rId18"/>
    <p:sldId id="437" r:id="rId19"/>
    <p:sldId id="446" r:id="rId20"/>
    <p:sldId id="448" r:id="rId21"/>
    <p:sldId id="465" r:id="rId22"/>
    <p:sldId id="438" r:id="rId23"/>
    <p:sldId id="451" r:id="rId24"/>
    <p:sldId id="439" r:id="rId25"/>
    <p:sldId id="440" r:id="rId26"/>
    <p:sldId id="441" r:id="rId27"/>
    <p:sldId id="444" r:id="rId28"/>
    <p:sldId id="445" r:id="rId29"/>
    <p:sldId id="434" r:id="rId30"/>
  </p:sldIdLst>
  <p:sldSz cx="12192000" cy="6858000"/>
  <p:notesSz cx="6789738"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4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6E2"/>
    <a:srgbClr val="E8F2D8"/>
    <a:srgbClr val="C5DC9F"/>
    <a:srgbClr val="C4E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FAC59F-146C-4512-8C33-0D1C8C7C7DC4}" v="1" dt="2022-05-17T13:23:27.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1" autoAdjust="0"/>
    <p:restoredTop sz="94524" autoAdjust="0"/>
  </p:normalViewPr>
  <p:slideViewPr>
    <p:cSldViewPr snapToGrid="0" showGuides="1">
      <p:cViewPr>
        <p:scale>
          <a:sx n="70" d="100"/>
          <a:sy n="70" d="100"/>
        </p:scale>
        <p:origin x="344" y="-12"/>
      </p:cViewPr>
      <p:guideLst>
        <p:guide orient="horz" pos="4156"/>
        <p:guide pos="4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C8ADF-AF38-4559-B39B-5B18EEF4B9B9}" type="doc">
      <dgm:prSet loTypeId="urn:microsoft.com/office/officeart/2005/8/layout/radial5" loCatId="relationship" qsTypeId="urn:microsoft.com/office/officeart/2005/8/quickstyle/simple2" qsCatId="simple" csTypeId="urn:microsoft.com/office/officeart/2005/8/colors/accent6_2" csCatId="accent6" phldr="1"/>
      <dgm:spPr/>
      <dgm:t>
        <a:bodyPr/>
        <a:lstStyle/>
        <a:p>
          <a:endParaRPr lang="sv-SE"/>
        </a:p>
      </dgm:t>
    </dgm:pt>
    <dgm:pt modelId="{80D7B0DA-3805-48CA-840B-B0AA2684CE5E}">
      <dgm:prSet phldrT="[Text]"/>
      <dgm:spPr/>
      <dgm:t>
        <a:bodyPr/>
        <a:lstStyle/>
        <a:p>
          <a:r>
            <a:rPr lang="sv-SE" b="1" dirty="0"/>
            <a:t>Dialog</a:t>
          </a:r>
        </a:p>
      </dgm:t>
    </dgm:pt>
    <dgm:pt modelId="{08C2B51D-AA12-4D6E-BEB2-2EF80CC793DA}" type="parTrans" cxnId="{3AE2CB25-B91D-43CE-893C-090A76C7025F}">
      <dgm:prSet/>
      <dgm:spPr/>
      <dgm:t>
        <a:bodyPr/>
        <a:lstStyle/>
        <a:p>
          <a:endParaRPr lang="sv-SE"/>
        </a:p>
      </dgm:t>
    </dgm:pt>
    <dgm:pt modelId="{D1102C69-F656-4B30-8ED1-7340615607C6}" type="sibTrans" cxnId="{3AE2CB25-B91D-43CE-893C-090A76C7025F}">
      <dgm:prSet/>
      <dgm:spPr/>
      <dgm:t>
        <a:bodyPr/>
        <a:lstStyle/>
        <a:p>
          <a:endParaRPr lang="sv-SE"/>
        </a:p>
      </dgm:t>
    </dgm:pt>
    <dgm:pt modelId="{1AD22329-C0E9-42B6-A313-C3D5A36DC5DA}">
      <dgm:prSet phldrT="[Text]" custT="1"/>
      <dgm:spPr/>
      <dgm:t>
        <a:bodyPr/>
        <a:lstStyle/>
        <a:p>
          <a:r>
            <a:rPr lang="sv-SE" sz="1600" b="1" dirty="0"/>
            <a:t>Kvalitet</a:t>
          </a:r>
        </a:p>
      </dgm:t>
    </dgm:pt>
    <dgm:pt modelId="{F2544ED9-5273-4D24-87D5-A79D4C0B79DE}" type="parTrans" cxnId="{B435A9E8-002C-4D01-AAC8-F27EC35F539B}">
      <dgm:prSet/>
      <dgm:spPr/>
      <dgm:t>
        <a:bodyPr/>
        <a:lstStyle/>
        <a:p>
          <a:endParaRPr lang="sv-SE"/>
        </a:p>
      </dgm:t>
    </dgm:pt>
    <dgm:pt modelId="{3101A9C5-1ED7-4DFF-8979-2700B812D965}" type="sibTrans" cxnId="{B435A9E8-002C-4D01-AAC8-F27EC35F539B}">
      <dgm:prSet/>
      <dgm:spPr/>
      <dgm:t>
        <a:bodyPr/>
        <a:lstStyle/>
        <a:p>
          <a:endParaRPr lang="sv-SE"/>
        </a:p>
      </dgm:t>
    </dgm:pt>
    <dgm:pt modelId="{31F13801-7C31-428E-9FE7-D034C8E9FDFC}">
      <dgm:prSet phldrT="[Text]" custT="1"/>
      <dgm:spPr/>
      <dgm:t>
        <a:bodyPr/>
        <a:lstStyle/>
        <a:p>
          <a:r>
            <a:rPr lang="sv-SE" sz="1600" b="1" dirty="0"/>
            <a:t>Mångfald</a:t>
          </a:r>
        </a:p>
      </dgm:t>
    </dgm:pt>
    <dgm:pt modelId="{C5E70CA3-67AE-4A75-BE20-A2C1FC9C1470}" type="parTrans" cxnId="{1664030A-1E11-41EF-97DB-85D335FF51D9}">
      <dgm:prSet/>
      <dgm:spPr/>
      <dgm:t>
        <a:bodyPr/>
        <a:lstStyle/>
        <a:p>
          <a:endParaRPr lang="sv-SE"/>
        </a:p>
      </dgm:t>
    </dgm:pt>
    <dgm:pt modelId="{4B0A15DB-910C-47DB-B910-F9333DF3313C}" type="sibTrans" cxnId="{1664030A-1E11-41EF-97DB-85D335FF51D9}">
      <dgm:prSet/>
      <dgm:spPr/>
      <dgm:t>
        <a:bodyPr/>
        <a:lstStyle/>
        <a:p>
          <a:endParaRPr lang="sv-SE"/>
        </a:p>
      </dgm:t>
    </dgm:pt>
    <dgm:pt modelId="{65636CB0-3C22-49DB-BF79-A92D22B0D1FF}">
      <dgm:prSet phldrT="[Text]" custT="1"/>
      <dgm:spPr/>
      <dgm:t>
        <a:bodyPr/>
        <a:lstStyle/>
        <a:p>
          <a:r>
            <a:rPr lang="sv-SE" sz="1500" b="1" dirty="0"/>
            <a:t>Självständighet</a:t>
          </a:r>
        </a:p>
      </dgm:t>
    </dgm:pt>
    <dgm:pt modelId="{2BF36E54-5D33-4FE6-8E5A-45234D8AF660}" type="parTrans" cxnId="{59A9E909-EE5B-42A6-A3E0-E2B4813434A0}">
      <dgm:prSet/>
      <dgm:spPr/>
      <dgm:t>
        <a:bodyPr/>
        <a:lstStyle/>
        <a:p>
          <a:endParaRPr lang="sv-SE"/>
        </a:p>
      </dgm:t>
    </dgm:pt>
    <dgm:pt modelId="{715EC54A-2959-4142-A18A-A0A8CD91B0EC}" type="sibTrans" cxnId="{59A9E909-EE5B-42A6-A3E0-E2B4813434A0}">
      <dgm:prSet/>
      <dgm:spPr/>
      <dgm:t>
        <a:bodyPr/>
        <a:lstStyle/>
        <a:p>
          <a:endParaRPr lang="sv-SE"/>
        </a:p>
      </dgm:t>
    </dgm:pt>
    <dgm:pt modelId="{EB60F62D-5859-436C-8254-311256F20B42}">
      <dgm:prSet phldrT="[Text]" custT="1"/>
      <dgm:spPr/>
      <dgm:t>
        <a:bodyPr/>
        <a:lstStyle/>
        <a:p>
          <a:r>
            <a:rPr lang="sv-SE" sz="1600" b="1" dirty="0"/>
            <a:t>Öppenhet</a:t>
          </a:r>
        </a:p>
      </dgm:t>
    </dgm:pt>
    <dgm:pt modelId="{9D85F06D-C145-4F44-B424-839B52893353}" type="parTrans" cxnId="{F00A5019-1971-44AA-A9D8-2FB677AD62E6}">
      <dgm:prSet/>
      <dgm:spPr/>
      <dgm:t>
        <a:bodyPr/>
        <a:lstStyle/>
        <a:p>
          <a:endParaRPr lang="sv-SE"/>
        </a:p>
      </dgm:t>
    </dgm:pt>
    <dgm:pt modelId="{3C016EB4-5321-40C3-84C2-17685BFD8BC3}" type="sibTrans" cxnId="{F00A5019-1971-44AA-A9D8-2FB677AD62E6}">
      <dgm:prSet/>
      <dgm:spPr/>
      <dgm:t>
        <a:bodyPr/>
        <a:lstStyle/>
        <a:p>
          <a:endParaRPr lang="sv-SE"/>
        </a:p>
      </dgm:t>
    </dgm:pt>
    <dgm:pt modelId="{51260360-B930-41D8-B3A2-562AFE508156}">
      <dgm:prSet/>
      <dgm:spPr/>
      <dgm:t>
        <a:bodyPr/>
        <a:lstStyle/>
        <a:p>
          <a:endParaRPr lang="sv-SE"/>
        </a:p>
      </dgm:t>
    </dgm:pt>
    <dgm:pt modelId="{12F57CCE-AF92-445F-81F7-DFD8F4949626}" type="parTrans" cxnId="{45F98A48-D5C5-49D7-9627-EFB8700A93BE}">
      <dgm:prSet/>
      <dgm:spPr/>
      <dgm:t>
        <a:bodyPr/>
        <a:lstStyle/>
        <a:p>
          <a:endParaRPr lang="sv-SE"/>
        </a:p>
      </dgm:t>
    </dgm:pt>
    <dgm:pt modelId="{FA2120B0-DE87-412D-8E87-C7DED0A6EC14}" type="sibTrans" cxnId="{45F98A48-D5C5-49D7-9627-EFB8700A93BE}">
      <dgm:prSet/>
      <dgm:spPr/>
      <dgm:t>
        <a:bodyPr/>
        <a:lstStyle/>
        <a:p>
          <a:endParaRPr lang="sv-SE"/>
        </a:p>
      </dgm:t>
    </dgm:pt>
    <dgm:pt modelId="{31BF4F1E-CA0F-45DA-A86C-86C90816DACF}" type="pres">
      <dgm:prSet presAssocID="{953C8ADF-AF38-4559-B39B-5B18EEF4B9B9}" presName="Name0" presStyleCnt="0">
        <dgm:presLayoutVars>
          <dgm:chMax val="1"/>
          <dgm:dir/>
          <dgm:animLvl val="ctr"/>
          <dgm:resizeHandles val="exact"/>
        </dgm:presLayoutVars>
      </dgm:prSet>
      <dgm:spPr/>
    </dgm:pt>
    <dgm:pt modelId="{FB38E8DB-E82D-46C9-83A7-DD3E856BF014}" type="pres">
      <dgm:prSet presAssocID="{80D7B0DA-3805-48CA-840B-B0AA2684CE5E}" presName="centerShape" presStyleLbl="node0" presStyleIdx="0" presStyleCnt="1" custScaleX="155519" custScaleY="157120"/>
      <dgm:spPr/>
    </dgm:pt>
    <dgm:pt modelId="{51416F00-CB0B-460C-89CC-6D4A87B10EF7}" type="pres">
      <dgm:prSet presAssocID="{F2544ED9-5273-4D24-87D5-A79D4C0B79DE}" presName="parTrans" presStyleLbl="sibTrans2D1" presStyleIdx="0" presStyleCnt="4"/>
      <dgm:spPr/>
    </dgm:pt>
    <dgm:pt modelId="{5757AA22-8494-49B6-BCCB-283B8B514FDD}" type="pres">
      <dgm:prSet presAssocID="{F2544ED9-5273-4D24-87D5-A79D4C0B79DE}" presName="connectorText" presStyleLbl="sibTrans2D1" presStyleIdx="0" presStyleCnt="4"/>
      <dgm:spPr/>
    </dgm:pt>
    <dgm:pt modelId="{D0D863B6-7FCB-4B08-A436-E41A787FA2FD}" type="pres">
      <dgm:prSet presAssocID="{1AD22329-C0E9-42B6-A313-C3D5A36DC5DA}" presName="node" presStyleLbl="node1" presStyleIdx="0" presStyleCnt="4" custScaleX="112672" custScaleY="108724">
        <dgm:presLayoutVars>
          <dgm:bulletEnabled val="1"/>
        </dgm:presLayoutVars>
      </dgm:prSet>
      <dgm:spPr/>
    </dgm:pt>
    <dgm:pt modelId="{B396D77B-25CD-429D-98EF-ECBCD877B67B}" type="pres">
      <dgm:prSet presAssocID="{C5E70CA3-67AE-4A75-BE20-A2C1FC9C1470}" presName="parTrans" presStyleLbl="sibTrans2D1" presStyleIdx="1" presStyleCnt="4" custLinFactNeighborX="6840" custLinFactNeighborY="1718"/>
      <dgm:spPr/>
    </dgm:pt>
    <dgm:pt modelId="{DF2C04ED-7E5D-485C-992D-C67D22DA1AFA}" type="pres">
      <dgm:prSet presAssocID="{C5E70CA3-67AE-4A75-BE20-A2C1FC9C1470}" presName="connectorText" presStyleLbl="sibTrans2D1" presStyleIdx="1" presStyleCnt="4"/>
      <dgm:spPr/>
    </dgm:pt>
    <dgm:pt modelId="{666C9B04-AA6D-450D-9733-C72A3C818709}" type="pres">
      <dgm:prSet presAssocID="{31F13801-7C31-428E-9FE7-D034C8E9FDFC}" presName="node" presStyleLbl="node1" presStyleIdx="1" presStyleCnt="4" custScaleX="109472" custScaleY="107124" custRadScaleRad="103483" custRadScaleInc="-356">
        <dgm:presLayoutVars>
          <dgm:bulletEnabled val="1"/>
        </dgm:presLayoutVars>
      </dgm:prSet>
      <dgm:spPr/>
    </dgm:pt>
    <dgm:pt modelId="{AE386A5B-45D4-4ECC-A45D-C3BB2E927EC5}" type="pres">
      <dgm:prSet presAssocID="{2BF36E54-5D33-4FE6-8E5A-45234D8AF660}" presName="parTrans" presStyleLbl="sibTrans2D1" presStyleIdx="2" presStyleCnt="4" custLinFactNeighborY="2208"/>
      <dgm:spPr/>
    </dgm:pt>
    <dgm:pt modelId="{E11D3D57-215F-4905-BACD-BF07A1B18260}" type="pres">
      <dgm:prSet presAssocID="{2BF36E54-5D33-4FE6-8E5A-45234D8AF660}" presName="connectorText" presStyleLbl="sibTrans2D1" presStyleIdx="2" presStyleCnt="4"/>
      <dgm:spPr/>
    </dgm:pt>
    <dgm:pt modelId="{8769ED4E-32AB-4813-98CA-9A2658F906F1}" type="pres">
      <dgm:prSet presAssocID="{65636CB0-3C22-49DB-BF79-A92D22B0D1FF}" presName="node" presStyleLbl="node1" presStyleIdx="2" presStyleCnt="4" custScaleX="123607" custScaleY="114296">
        <dgm:presLayoutVars>
          <dgm:bulletEnabled val="1"/>
        </dgm:presLayoutVars>
      </dgm:prSet>
      <dgm:spPr/>
    </dgm:pt>
    <dgm:pt modelId="{BCCE27F7-C621-4C1E-BE28-C934A41EC7C2}" type="pres">
      <dgm:prSet presAssocID="{9D85F06D-C145-4F44-B424-839B52893353}" presName="parTrans" presStyleLbl="sibTrans2D1" presStyleIdx="3" presStyleCnt="4" custLinFactNeighborX="-4199" custLinFactNeighborY="-3993"/>
      <dgm:spPr/>
    </dgm:pt>
    <dgm:pt modelId="{605CD3F8-0E43-40FD-AB98-CEA2EAF1A3B3}" type="pres">
      <dgm:prSet presAssocID="{9D85F06D-C145-4F44-B424-839B52893353}" presName="connectorText" presStyleLbl="sibTrans2D1" presStyleIdx="3" presStyleCnt="4"/>
      <dgm:spPr/>
    </dgm:pt>
    <dgm:pt modelId="{8BBDCB41-F781-401D-B835-89FC15816A67}" type="pres">
      <dgm:prSet presAssocID="{EB60F62D-5859-436C-8254-311256F20B42}" presName="node" presStyleLbl="node1" presStyleIdx="3" presStyleCnt="4" custScaleX="112613" custScaleY="112610" custRadScaleRad="102903" custRadScaleInc="358">
        <dgm:presLayoutVars>
          <dgm:bulletEnabled val="1"/>
        </dgm:presLayoutVars>
      </dgm:prSet>
      <dgm:spPr/>
    </dgm:pt>
  </dgm:ptLst>
  <dgm:cxnLst>
    <dgm:cxn modelId="{59A9E909-EE5B-42A6-A3E0-E2B4813434A0}" srcId="{80D7B0DA-3805-48CA-840B-B0AA2684CE5E}" destId="{65636CB0-3C22-49DB-BF79-A92D22B0D1FF}" srcOrd="2" destOrd="0" parTransId="{2BF36E54-5D33-4FE6-8E5A-45234D8AF660}" sibTransId="{715EC54A-2959-4142-A18A-A0A8CD91B0EC}"/>
    <dgm:cxn modelId="{1664030A-1E11-41EF-97DB-85D335FF51D9}" srcId="{80D7B0DA-3805-48CA-840B-B0AA2684CE5E}" destId="{31F13801-7C31-428E-9FE7-D034C8E9FDFC}" srcOrd="1" destOrd="0" parTransId="{C5E70CA3-67AE-4A75-BE20-A2C1FC9C1470}" sibTransId="{4B0A15DB-910C-47DB-B910-F9333DF3313C}"/>
    <dgm:cxn modelId="{F00A5019-1971-44AA-A9D8-2FB677AD62E6}" srcId="{80D7B0DA-3805-48CA-840B-B0AA2684CE5E}" destId="{EB60F62D-5859-436C-8254-311256F20B42}" srcOrd="3" destOrd="0" parTransId="{9D85F06D-C145-4F44-B424-839B52893353}" sibTransId="{3C016EB4-5321-40C3-84C2-17685BFD8BC3}"/>
    <dgm:cxn modelId="{8A638422-11C5-4145-B466-1C167042BA45}" type="presOf" srcId="{F2544ED9-5273-4D24-87D5-A79D4C0B79DE}" destId="{51416F00-CB0B-460C-89CC-6D4A87B10EF7}" srcOrd="0" destOrd="0" presId="urn:microsoft.com/office/officeart/2005/8/layout/radial5"/>
    <dgm:cxn modelId="{3AE2CB25-B91D-43CE-893C-090A76C7025F}" srcId="{953C8ADF-AF38-4559-B39B-5B18EEF4B9B9}" destId="{80D7B0DA-3805-48CA-840B-B0AA2684CE5E}" srcOrd="0" destOrd="0" parTransId="{08C2B51D-AA12-4D6E-BEB2-2EF80CC793DA}" sibTransId="{D1102C69-F656-4B30-8ED1-7340615607C6}"/>
    <dgm:cxn modelId="{928BEE25-3E4E-4B96-BB9C-EB0142FDCF5C}" type="presOf" srcId="{C5E70CA3-67AE-4A75-BE20-A2C1FC9C1470}" destId="{DF2C04ED-7E5D-485C-992D-C67D22DA1AFA}" srcOrd="1" destOrd="0" presId="urn:microsoft.com/office/officeart/2005/8/layout/radial5"/>
    <dgm:cxn modelId="{786E7A46-9418-4DF9-BC17-BAE880A99557}" type="presOf" srcId="{65636CB0-3C22-49DB-BF79-A92D22B0D1FF}" destId="{8769ED4E-32AB-4813-98CA-9A2658F906F1}" srcOrd="0" destOrd="0" presId="urn:microsoft.com/office/officeart/2005/8/layout/radial5"/>
    <dgm:cxn modelId="{45F98A48-D5C5-49D7-9627-EFB8700A93BE}" srcId="{953C8ADF-AF38-4559-B39B-5B18EEF4B9B9}" destId="{51260360-B930-41D8-B3A2-562AFE508156}" srcOrd="1" destOrd="0" parTransId="{12F57CCE-AF92-445F-81F7-DFD8F4949626}" sibTransId="{FA2120B0-DE87-412D-8E87-C7DED0A6EC14}"/>
    <dgm:cxn modelId="{6BF47897-8737-4D13-9B6C-0193665C4D3A}" type="presOf" srcId="{9D85F06D-C145-4F44-B424-839B52893353}" destId="{BCCE27F7-C621-4C1E-BE28-C934A41EC7C2}" srcOrd="0" destOrd="0" presId="urn:microsoft.com/office/officeart/2005/8/layout/radial5"/>
    <dgm:cxn modelId="{C2CA71A2-C436-43ED-B90D-206324589933}" type="presOf" srcId="{9D85F06D-C145-4F44-B424-839B52893353}" destId="{605CD3F8-0E43-40FD-AB98-CEA2EAF1A3B3}" srcOrd="1" destOrd="0" presId="urn:microsoft.com/office/officeart/2005/8/layout/radial5"/>
    <dgm:cxn modelId="{14B612A4-C6A0-43BF-AFA9-A03A60535F65}" type="presOf" srcId="{1AD22329-C0E9-42B6-A313-C3D5A36DC5DA}" destId="{D0D863B6-7FCB-4B08-A436-E41A787FA2FD}" srcOrd="0" destOrd="0" presId="urn:microsoft.com/office/officeart/2005/8/layout/radial5"/>
    <dgm:cxn modelId="{0F2E75BE-4AFA-43CE-91F3-896F94536830}" type="presOf" srcId="{953C8ADF-AF38-4559-B39B-5B18EEF4B9B9}" destId="{31BF4F1E-CA0F-45DA-A86C-86C90816DACF}" srcOrd="0" destOrd="0" presId="urn:microsoft.com/office/officeart/2005/8/layout/radial5"/>
    <dgm:cxn modelId="{8A91FDC3-A13A-4DEA-9EFE-22AFB3410AC4}" type="presOf" srcId="{EB60F62D-5859-436C-8254-311256F20B42}" destId="{8BBDCB41-F781-401D-B835-89FC15816A67}" srcOrd="0" destOrd="0" presId="urn:microsoft.com/office/officeart/2005/8/layout/radial5"/>
    <dgm:cxn modelId="{AF4DB9C6-04DF-42E4-855F-97128EE01F5C}" type="presOf" srcId="{C5E70CA3-67AE-4A75-BE20-A2C1FC9C1470}" destId="{B396D77B-25CD-429D-98EF-ECBCD877B67B}" srcOrd="0" destOrd="0" presId="urn:microsoft.com/office/officeart/2005/8/layout/radial5"/>
    <dgm:cxn modelId="{943580C7-3F17-415A-987B-ED3559C61869}" type="presOf" srcId="{80D7B0DA-3805-48CA-840B-B0AA2684CE5E}" destId="{FB38E8DB-E82D-46C9-83A7-DD3E856BF014}" srcOrd="0" destOrd="0" presId="urn:microsoft.com/office/officeart/2005/8/layout/radial5"/>
    <dgm:cxn modelId="{AEA35AD0-3603-4C03-906C-783A11A255CB}" type="presOf" srcId="{F2544ED9-5273-4D24-87D5-A79D4C0B79DE}" destId="{5757AA22-8494-49B6-BCCB-283B8B514FDD}" srcOrd="1" destOrd="0" presId="urn:microsoft.com/office/officeart/2005/8/layout/radial5"/>
    <dgm:cxn modelId="{052F12D4-B305-4E01-B87F-B736936155F1}" type="presOf" srcId="{31F13801-7C31-428E-9FE7-D034C8E9FDFC}" destId="{666C9B04-AA6D-450D-9733-C72A3C818709}" srcOrd="0" destOrd="0" presId="urn:microsoft.com/office/officeart/2005/8/layout/radial5"/>
    <dgm:cxn modelId="{B435A9E8-002C-4D01-AAC8-F27EC35F539B}" srcId="{80D7B0DA-3805-48CA-840B-B0AA2684CE5E}" destId="{1AD22329-C0E9-42B6-A313-C3D5A36DC5DA}" srcOrd="0" destOrd="0" parTransId="{F2544ED9-5273-4D24-87D5-A79D4C0B79DE}" sibTransId="{3101A9C5-1ED7-4DFF-8979-2700B812D965}"/>
    <dgm:cxn modelId="{C157C6ED-F27B-4F47-80B8-972400C3473E}" type="presOf" srcId="{2BF36E54-5D33-4FE6-8E5A-45234D8AF660}" destId="{E11D3D57-215F-4905-BACD-BF07A1B18260}" srcOrd="1" destOrd="0" presId="urn:microsoft.com/office/officeart/2005/8/layout/radial5"/>
    <dgm:cxn modelId="{BF8FD8EE-74B7-41B3-B5BF-3EDE2BCFAC78}" type="presOf" srcId="{2BF36E54-5D33-4FE6-8E5A-45234D8AF660}" destId="{AE386A5B-45D4-4ECC-A45D-C3BB2E927EC5}" srcOrd="0" destOrd="0" presId="urn:microsoft.com/office/officeart/2005/8/layout/radial5"/>
    <dgm:cxn modelId="{6B987D85-03CD-4947-A0EB-0D270B5CE7CB}" type="presParOf" srcId="{31BF4F1E-CA0F-45DA-A86C-86C90816DACF}" destId="{FB38E8DB-E82D-46C9-83A7-DD3E856BF014}" srcOrd="0" destOrd="0" presId="urn:microsoft.com/office/officeart/2005/8/layout/radial5"/>
    <dgm:cxn modelId="{85560D43-1FE5-4090-B8E2-726D8B870ACC}" type="presParOf" srcId="{31BF4F1E-CA0F-45DA-A86C-86C90816DACF}" destId="{51416F00-CB0B-460C-89CC-6D4A87B10EF7}" srcOrd="1" destOrd="0" presId="urn:microsoft.com/office/officeart/2005/8/layout/radial5"/>
    <dgm:cxn modelId="{4D7C07A4-E848-4E33-9F8A-D1ADBF58A24D}" type="presParOf" srcId="{51416F00-CB0B-460C-89CC-6D4A87B10EF7}" destId="{5757AA22-8494-49B6-BCCB-283B8B514FDD}" srcOrd="0" destOrd="0" presId="urn:microsoft.com/office/officeart/2005/8/layout/radial5"/>
    <dgm:cxn modelId="{B03B079C-136D-4C67-A86B-2A2DBA0A085E}" type="presParOf" srcId="{31BF4F1E-CA0F-45DA-A86C-86C90816DACF}" destId="{D0D863B6-7FCB-4B08-A436-E41A787FA2FD}" srcOrd="2" destOrd="0" presId="urn:microsoft.com/office/officeart/2005/8/layout/radial5"/>
    <dgm:cxn modelId="{B371316C-DF98-4B64-B555-E5954034C07E}" type="presParOf" srcId="{31BF4F1E-CA0F-45DA-A86C-86C90816DACF}" destId="{B396D77B-25CD-429D-98EF-ECBCD877B67B}" srcOrd="3" destOrd="0" presId="urn:microsoft.com/office/officeart/2005/8/layout/radial5"/>
    <dgm:cxn modelId="{F7789DFB-07FD-406F-9087-566DDF578229}" type="presParOf" srcId="{B396D77B-25CD-429D-98EF-ECBCD877B67B}" destId="{DF2C04ED-7E5D-485C-992D-C67D22DA1AFA}" srcOrd="0" destOrd="0" presId="urn:microsoft.com/office/officeart/2005/8/layout/radial5"/>
    <dgm:cxn modelId="{6B591890-78E4-41B0-8FD8-49C35B97D2BB}" type="presParOf" srcId="{31BF4F1E-CA0F-45DA-A86C-86C90816DACF}" destId="{666C9B04-AA6D-450D-9733-C72A3C818709}" srcOrd="4" destOrd="0" presId="urn:microsoft.com/office/officeart/2005/8/layout/radial5"/>
    <dgm:cxn modelId="{22159CDA-F14E-4CED-9E3E-A9A8819B5262}" type="presParOf" srcId="{31BF4F1E-CA0F-45DA-A86C-86C90816DACF}" destId="{AE386A5B-45D4-4ECC-A45D-C3BB2E927EC5}" srcOrd="5" destOrd="0" presId="urn:microsoft.com/office/officeart/2005/8/layout/radial5"/>
    <dgm:cxn modelId="{E8C5ABBD-C42E-423E-8F88-34F312E25E27}" type="presParOf" srcId="{AE386A5B-45D4-4ECC-A45D-C3BB2E927EC5}" destId="{E11D3D57-215F-4905-BACD-BF07A1B18260}" srcOrd="0" destOrd="0" presId="urn:microsoft.com/office/officeart/2005/8/layout/radial5"/>
    <dgm:cxn modelId="{7F29E8F2-AE7A-4B63-A21F-9FCC6EE21E1E}" type="presParOf" srcId="{31BF4F1E-CA0F-45DA-A86C-86C90816DACF}" destId="{8769ED4E-32AB-4813-98CA-9A2658F906F1}" srcOrd="6" destOrd="0" presId="urn:microsoft.com/office/officeart/2005/8/layout/radial5"/>
    <dgm:cxn modelId="{D1A241F6-0D27-4320-AEE6-48F05B16B023}" type="presParOf" srcId="{31BF4F1E-CA0F-45DA-A86C-86C90816DACF}" destId="{BCCE27F7-C621-4C1E-BE28-C934A41EC7C2}" srcOrd="7" destOrd="0" presId="urn:microsoft.com/office/officeart/2005/8/layout/radial5"/>
    <dgm:cxn modelId="{B9E4A206-107F-423D-A446-6D8421642EE3}" type="presParOf" srcId="{BCCE27F7-C621-4C1E-BE28-C934A41EC7C2}" destId="{605CD3F8-0E43-40FD-AB98-CEA2EAF1A3B3}" srcOrd="0" destOrd="0" presId="urn:microsoft.com/office/officeart/2005/8/layout/radial5"/>
    <dgm:cxn modelId="{76F9644A-3992-40D9-8CE1-C8180715840C}" type="presParOf" srcId="{31BF4F1E-CA0F-45DA-A86C-86C90816DACF}" destId="{8BBDCB41-F781-401D-B835-89FC15816A67}"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8E8DB-E82D-46C9-83A7-DD3E856BF014}">
      <dsp:nvSpPr>
        <dsp:cNvPr id="0" name=""/>
        <dsp:cNvSpPr/>
      </dsp:nvSpPr>
      <dsp:spPr>
        <a:xfrm>
          <a:off x="2272869" y="1712836"/>
          <a:ext cx="2216870" cy="2239691"/>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sv-SE" sz="4300" b="1" kern="1200" dirty="0"/>
            <a:t>Dialog</a:t>
          </a:r>
        </a:p>
      </dsp:txBody>
      <dsp:txXfrm>
        <a:off x="2597522" y="2040831"/>
        <a:ext cx="1567564" cy="1583701"/>
      </dsp:txXfrm>
    </dsp:sp>
    <dsp:sp modelId="{51416F00-CB0B-460C-89CC-6D4A87B10EF7}">
      <dsp:nvSpPr>
        <dsp:cNvPr id="0" name=""/>
        <dsp:cNvSpPr/>
      </dsp:nvSpPr>
      <dsp:spPr>
        <a:xfrm rot="16200000">
          <a:off x="3337605" y="1377775"/>
          <a:ext cx="87398" cy="51016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v-SE" sz="2100" kern="1200"/>
        </a:p>
      </dsp:txBody>
      <dsp:txXfrm>
        <a:off x="3350715" y="1492918"/>
        <a:ext cx="61179" cy="306100"/>
      </dsp:txXfrm>
    </dsp:sp>
    <dsp:sp modelId="{D0D863B6-7FCB-4B08-A436-E41A787FA2FD}">
      <dsp:nvSpPr>
        <dsp:cNvPr id="0" name=""/>
        <dsp:cNvSpPr/>
      </dsp:nvSpPr>
      <dsp:spPr>
        <a:xfrm>
          <a:off x="2535988" y="-83458"/>
          <a:ext cx="1690632" cy="1631393"/>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b="1" kern="1200" dirty="0"/>
            <a:t>Kvalitet</a:t>
          </a:r>
        </a:p>
      </dsp:txBody>
      <dsp:txXfrm>
        <a:off x="2783575" y="155454"/>
        <a:ext cx="1195458" cy="1153569"/>
      </dsp:txXfrm>
    </dsp:sp>
    <dsp:sp modelId="{B396D77B-25CD-429D-98EF-ECBCD877B67B}">
      <dsp:nvSpPr>
        <dsp:cNvPr id="0" name=""/>
        <dsp:cNvSpPr/>
      </dsp:nvSpPr>
      <dsp:spPr>
        <a:xfrm rot="21590388">
          <a:off x="4552224" y="2582933"/>
          <a:ext cx="129245" cy="51016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v-SE" sz="2100" kern="1200"/>
        </a:p>
      </dsp:txBody>
      <dsp:txXfrm>
        <a:off x="4552224" y="2685020"/>
        <a:ext cx="90472" cy="306100"/>
      </dsp:txXfrm>
    </dsp:sp>
    <dsp:sp modelId="{666C9B04-AA6D-450D-9733-C72A3C818709}">
      <dsp:nvSpPr>
        <dsp:cNvPr id="0" name=""/>
        <dsp:cNvSpPr/>
      </dsp:nvSpPr>
      <dsp:spPr>
        <a:xfrm>
          <a:off x="4733590" y="2022912"/>
          <a:ext cx="1642616" cy="1607385"/>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b="1" kern="1200" dirty="0"/>
            <a:t>Mångfald</a:t>
          </a:r>
        </a:p>
      </dsp:txBody>
      <dsp:txXfrm>
        <a:off x="4974146" y="2258308"/>
        <a:ext cx="1161504" cy="1136593"/>
      </dsp:txXfrm>
    </dsp:sp>
    <dsp:sp modelId="{AE386A5B-45D4-4ECC-A45D-C3BB2E927EC5}">
      <dsp:nvSpPr>
        <dsp:cNvPr id="0" name=""/>
        <dsp:cNvSpPr/>
      </dsp:nvSpPr>
      <dsp:spPr>
        <a:xfrm rot="5400000">
          <a:off x="3348683" y="3768412"/>
          <a:ext cx="65242" cy="51016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v-SE" sz="2100" kern="1200"/>
        </a:p>
      </dsp:txBody>
      <dsp:txXfrm>
        <a:off x="3358470" y="3860659"/>
        <a:ext cx="45669" cy="306100"/>
      </dsp:txXfrm>
    </dsp:sp>
    <dsp:sp modelId="{8769ED4E-32AB-4813-98CA-9A2658F906F1}">
      <dsp:nvSpPr>
        <dsp:cNvPr id="0" name=""/>
        <dsp:cNvSpPr/>
      </dsp:nvSpPr>
      <dsp:spPr>
        <a:xfrm>
          <a:off x="2453949" y="4075626"/>
          <a:ext cx="1854711" cy="1715000"/>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v-SE" sz="1500" b="1" kern="1200" dirty="0"/>
            <a:t>Självständighet</a:t>
          </a:r>
        </a:p>
      </dsp:txBody>
      <dsp:txXfrm>
        <a:off x="2725565" y="4326782"/>
        <a:ext cx="1311479" cy="1212688"/>
      </dsp:txXfrm>
    </dsp:sp>
    <dsp:sp modelId="{BCCE27F7-C621-4C1E-BE28-C934A41EC7C2}">
      <dsp:nvSpPr>
        <dsp:cNvPr id="0" name=""/>
        <dsp:cNvSpPr/>
      </dsp:nvSpPr>
      <dsp:spPr>
        <a:xfrm rot="10809666">
          <a:off x="2112158" y="2553827"/>
          <a:ext cx="110299" cy="51016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v-SE" sz="2100" kern="1200"/>
        </a:p>
      </dsp:txBody>
      <dsp:txXfrm rot="10800000">
        <a:off x="2145248" y="2655907"/>
        <a:ext cx="77209" cy="306100"/>
      </dsp:txXfrm>
    </dsp:sp>
    <dsp:sp modelId="{8BBDCB41-F781-401D-B835-89FC15816A67}">
      <dsp:nvSpPr>
        <dsp:cNvPr id="0" name=""/>
        <dsp:cNvSpPr/>
      </dsp:nvSpPr>
      <dsp:spPr>
        <a:xfrm>
          <a:off x="375019" y="1981753"/>
          <a:ext cx="1689747" cy="1689702"/>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v-SE" sz="1600" b="1" kern="1200" dirty="0"/>
            <a:t>Öppenhet</a:t>
          </a:r>
        </a:p>
      </dsp:txBody>
      <dsp:txXfrm>
        <a:off x="622477" y="2229204"/>
        <a:ext cx="1194831" cy="119480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2220"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5947" y="0"/>
            <a:ext cx="2942220" cy="498215"/>
          </a:xfrm>
          <a:prstGeom prst="rect">
            <a:avLst/>
          </a:prstGeom>
        </p:spPr>
        <p:txBody>
          <a:bodyPr vert="horz" lIns="91440" tIns="45720" rIns="91440" bIns="45720" rtlCol="0"/>
          <a:lstStyle>
            <a:lvl1pPr algn="r">
              <a:defRPr sz="1200"/>
            </a:lvl1pPr>
          </a:lstStyle>
          <a:p>
            <a:fld id="{05263DA9-160B-4B71-8F0D-B4782DDEB903}" type="datetimeFigureOut">
              <a:rPr lang="sv-SE" smtClean="0"/>
              <a:t>2022-08-17</a:t>
            </a:fld>
            <a:endParaRPr lang="sv-SE"/>
          </a:p>
        </p:txBody>
      </p:sp>
      <p:sp>
        <p:nvSpPr>
          <p:cNvPr id="4" name="Platshållare för bildobjekt 3"/>
          <p:cNvSpPr>
            <a:spLocks noGrp="1" noRot="1" noChangeAspect="1"/>
          </p:cNvSpPr>
          <p:nvPr>
            <p:ph type="sldImg" idx="2"/>
          </p:nvPr>
        </p:nvSpPr>
        <p:spPr>
          <a:xfrm>
            <a:off x="417513" y="1241425"/>
            <a:ext cx="5954712"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8974" y="4778722"/>
            <a:ext cx="5431790" cy="390986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2220"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5947" y="9431600"/>
            <a:ext cx="2942220" cy="498214"/>
          </a:xfrm>
          <a:prstGeom prst="rect">
            <a:avLst/>
          </a:prstGeom>
        </p:spPr>
        <p:txBody>
          <a:bodyPr vert="horz" lIns="91440" tIns="45720" rIns="91440" bIns="45720" rtlCol="0" anchor="b"/>
          <a:lstStyle>
            <a:lvl1pPr algn="r">
              <a:defRPr sz="1200"/>
            </a:lvl1pPr>
          </a:lstStyle>
          <a:p>
            <a:fld id="{05A1C6F2-D5C8-457A-A197-5D1FD8E1D0C2}" type="slidenum">
              <a:rPr lang="sv-SE" smtClean="0"/>
              <a:t>‹#›</a:t>
            </a:fld>
            <a:endParaRPr lang="sv-SE"/>
          </a:p>
        </p:txBody>
      </p:sp>
    </p:spTree>
    <p:extLst>
      <p:ext uri="{BB962C8B-B14F-4D97-AF65-F5344CB8AC3E}">
        <p14:creationId xmlns:p14="http://schemas.microsoft.com/office/powerpoint/2010/main" val="350053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nkachanovskyyy?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nsplash.com/s/photos/idea?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p>
        </p:txBody>
      </p:sp>
      <p:sp>
        <p:nvSpPr>
          <p:cNvPr id="4" name="Platshållare för bildnummer 3"/>
          <p:cNvSpPr>
            <a:spLocks noGrp="1"/>
          </p:cNvSpPr>
          <p:nvPr>
            <p:ph type="sldNum" sz="quarter" idx="10"/>
          </p:nvPr>
        </p:nvSpPr>
        <p:spPr/>
        <p:txBody>
          <a:bodyPr/>
          <a:lstStyle/>
          <a:p>
            <a:fld id="{D447DB77-5AB7-40DF-BC25-49386FD7441B}" type="slidenum">
              <a:rPr lang="sv-SE" smtClean="0"/>
              <a:t>1</a:t>
            </a:fld>
            <a:endParaRPr lang="sv-SE"/>
          </a:p>
        </p:txBody>
      </p:sp>
    </p:spTree>
    <p:extLst>
      <p:ext uri="{BB962C8B-B14F-4D97-AF65-F5344CB8AC3E}">
        <p14:creationId xmlns:p14="http://schemas.microsoft.com/office/powerpoint/2010/main" val="3436643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5A1C6F2-D5C8-457A-A197-5D1FD8E1D0C2}" type="slidenum">
              <a:rPr lang="sv-SE" smtClean="0"/>
              <a:t>17</a:t>
            </a:fld>
            <a:endParaRPr lang="sv-SE"/>
          </a:p>
        </p:txBody>
      </p:sp>
    </p:spTree>
    <p:extLst>
      <p:ext uri="{BB962C8B-B14F-4D97-AF65-F5344CB8AC3E}">
        <p14:creationId xmlns:p14="http://schemas.microsoft.com/office/powerpoint/2010/main" val="1873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5A1C6F2-D5C8-457A-A197-5D1FD8E1D0C2}" type="slidenum">
              <a:rPr lang="sv-SE" smtClean="0"/>
              <a:t>18</a:t>
            </a:fld>
            <a:endParaRPr lang="sv-SE"/>
          </a:p>
        </p:txBody>
      </p:sp>
    </p:spTree>
    <p:extLst>
      <p:ext uri="{BB962C8B-B14F-4D97-AF65-F5344CB8AC3E}">
        <p14:creationId xmlns:p14="http://schemas.microsoft.com/office/powerpoint/2010/main" val="203074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5A1C6F2-D5C8-457A-A197-5D1FD8E1D0C2}" type="slidenum">
              <a:rPr lang="sv-SE" smtClean="0"/>
              <a:t>21</a:t>
            </a:fld>
            <a:endParaRPr lang="sv-SE"/>
          </a:p>
        </p:txBody>
      </p:sp>
    </p:spTree>
    <p:extLst>
      <p:ext uri="{BB962C8B-B14F-4D97-AF65-F5344CB8AC3E}">
        <p14:creationId xmlns:p14="http://schemas.microsoft.com/office/powerpoint/2010/main" val="32999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5A1C6F2-D5C8-457A-A197-5D1FD8E1D0C2}" type="slidenum">
              <a:rPr lang="sv-SE" smtClean="0"/>
              <a:t>24</a:t>
            </a:fld>
            <a:endParaRPr lang="sv-SE"/>
          </a:p>
        </p:txBody>
      </p:sp>
    </p:spTree>
    <p:extLst>
      <p:ext uri="{BB962C8B-B14F-4D97-AF65-F5344CB8AC3E}">
        <p14:creationId xmlns:p14="http://schemas.microsoft.com/office/powerpoint/2010/main" val="193130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Photo by </a:t>
            </a:r>
            <a:r>
              <a:rPr lang="sv-SE" sz="1200" b="0" i="0" kern="1200" dirty="0">
                <a:solidFill>
                  <a:schemeClr val="tx1"/>
                </a:solidFill>
                <a:effectLst/>
                <a:latin typeface="+mn-lt"/>
                <a:ea typeface="+mn-ea"/>
                <a:cs typeface="+mn-cs"/>
                <a:hlinkClick r:id="rId3"/>
              </a:rPr>
              <a:t>Nikita </a:t>
            </a:r>
            <a:r>
              <a:rPr lang="sv-SE" sz="1200" b="0" i="0" kern="1200" dirty="0" err="1">
                <a:solidFill>
                  <a:schemeClr val="tx1"/>
                </a:solidFill>
                <a:effectLst/>
                <a:latin typeface="+mn-lt"/>
                <a:ea typeface="+mn-ea"/>
                <a:cs typeface="+mn-cs"/>
                <a:hlinkClick r:id="rId3"/>
              </a:rPr>
              <a:t>Kachanovsky</a:t>
            </a:r>
            <a:r>
              <a:rPr lang="sv-SE" sz="1200" b="0" i="0" kern="1200" dirty="0">
                <a:solidFill>
                  <a:schemeClr val="tx1"/>
                </a:solidFill>
                <a:effectLst/>
                <a:latin typeface="+mn-lt"/>
                <a:ea typeface="+mn-ea"/>
                <a:cs typeface="+mn-cs"/>
              </a:rPr>
              <a:t> on </a:t>
            </a:r>
            <a:r>
              <a:rPr lang="sv-SE" sz="1200" b="0" i="0" kern="1200" dirty="0" err="1">
                <a:solidFill>
                  <a:schemeClr val="tx1"/>
                </a:solidFill>
                <a:effectLst/>
                <a:latin typeface="+mn-lt"/>
                <a:ea typeface="+mn-ea"/>
                <a:cs typeface="+mn-cs"/>
                <a:hlinkClick r:id="rId4"/>
              </a:rPr>
              <a:t>Unsplash</a:t>
            </a: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05A1C6F2-D5C8-457A-A197-5D1FD8E1D0C2}" type="slidenum">
              <a:rPr lang="sv-SE" smtClean="0"/>
              <a:t>3</a:t>
            </a:fld>
            <a:endParaRPr lang="sv-SE"/>
          </a:p>
        </p:txBody>
      </p:sp>
    </p:spTree>
    <p:extLst>
      <p:ext uri="{BB962C8B-B14F-4D97-AF65-F5344CB8AC3E}">
        <p14:creationId xmlns:p14="http://schemas.microsoft.com/office/powerpoint/2010/main" val="287365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5A1C6F2-D5C8-457A-A197-5D1FD8E1D0C2}" type="slidenum">
              <a:rPr lang="sv-SE" smtClean="0"/>
              <a:t>5</a:t>
            </a:fld>
            <a:endParaRPr lang="sv-SE"/>
          </a:p>
        </p:txBody>
      </p:sp>
    </p:spTree>
    <p:extLst>
      <p:ext uri="{BB962C8B-B14F-4D97-AF65-F5344CB8AC3E}">
        <p14:creationId xmlns:p14="http://schemas.microsoft.com/office/powerpoint/2010/main" val="418991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5A1C6F2-D5C8-457A-A197-5D1FD8E1D0C2}" type="slidenum">
              <a:rPr lang="sv-SE" smtClean="0"/>
              <a:t>6</a:t>
            </a:fld>
            <a:endParaRPr lang="sv-SE"/>
          </a:p>
        </p:txBody>
      </p:sp>
    </p:spTree>
    <p:extLst>
      <p:ext uri="{BB962C8B-B14F-4D97-AF65-F5344CB8AC3E}">
        <p14:creationId xmlns:p14="http://schemas.microsoft.com/office/powerpoint/2010/main" val="4188215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5A1C6F2-D5C8-457A-A197-5D1FD8E1D0C2}" type="slidenum">
              <a:rPr lang="sv-SE" smtClean="0"/>
              <a:t>7</a:t>
            </a:fld>
            <a:endParaRPr lang="sv-SE"/>
          </a:p>
        </p:txBody>
      </p:sp>
    </p:spTree>
    <p:extLst>
      <p:ext uri="{BB962C8B-B14F-4D97-AF65-F5344CB8AC3E}">
        <p14:creationId xmlns:p14="http://schemas.microsoft.com/office/powerpoint/2010/main" val="2762797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5A1C6F2-D5C8-457A-A197-5D1FD8E1D0C2}" type="slidenum">
              <a:rPr lang="sv-SE" smtClean="0"/>
              <a:t>9</a:t>
            </a:fld>
            <a:endParaRPr lang="sv-SE"/>
          </a:p>
        </p:txBody>
      </p:sp>
    </p:spTree>
    <p:extLst>
      <p:ext uri="{BB962C8B-B14F-4D97-AF65-F5344CB8AC3E}">
        <p14:creationId xmlns:p14="http://schemas.microsoft.com/office/powerpoint/2010/main" val="608033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5A1C6F2-D5C8-457A-A197-5D1FD8E1D0C2}" type="slidenum">
              <a:rPr lang="sv-SE" smtClean="0"/>
              <a:t>10</a:t>
            </a:fld>
            <a:endParaRPr lang="sv-SE"/>
          </a:p>
        </p:txBody>
      </p:sp>
    </p:spTree>
    <p:extLst>
      <p:ext uri="{BB962C8B-B14F-4D97-AF65-F5344CB8AC3E}">
        <p14:creationId xmlns:p14="http://schemas.microsoft.com/office/powerpoint/2010/main" val="306685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pPr marL="0" indent="0">
              <a:buFont typeface="Arial" panose="020B0604020202020204" pitchFamily="34" charset="0"/>
              <a:buNone/>
            </a:pPr>
            <a:endParaRPr lang="sv-SE" sz="1200" dirty="0"/>
          </a:p>
          <a:p>
            <a:pPr marL="0" indent="0">
              <a:buFont typeface="Arial" panose="020B0604020202020204" pitchFamily="34" charset="0"/>
              <a:buNone/>
            </a:pPr>
            <a:endParaRPr lang="sv-SE" sz="1200" dirty="0"/>
          </a:p>
          <a:p>
            <a:pPr marL="0" indent="0">
              <a:buFont typeface="Arial" panose="020B0604020202020204" pitchFamily="34" charset="0"/>
              <a:buNone/>
            </a:pPr>
            <a:endParaRPr lang="sv-SE" sz="1200" dirty="0"/>
          </a:p>
          <a:p>
            <a:endParaRPr lang="sv-SE" dirty="0"/>
          </a:p>
        </p:txBody>
      </p:sp>
      <p:sp>
        <p:nvSpPr>
          <p:cNvPr id="4" name="Platshållare för bildnummer 3"/>
          <p:cNvSpPr>
            <a:spLocks noGrp="1"/>
          </p:cNvSpPr>
          <p:nvPr>
            <p:ph type="sldNum" sz="quarter" idx="10"/>
          </p:nvPr>
        </p:nvSpPr>
        <p:spPr/>
        <p:txBody>
          <a:bodyPr/>
          <a:lstStyle/>
          <a:p>
            <a:fld id="{05A1C6F2-D5C8-457A-A197-5D1FD8E1D0C2}" type="slidenum">
              <a:rPr lang="sv-SE" smtClean="0"/>
              <a:t>15</a:t>
            </a:fld>
            <a:endParaRPr lang="sv-SE"/>
          </a:p>
        </p:txBody>
      </p:sp>
    </p:spTree>
    <p:extLst>
      <p:ext uri="{BB962C8B-B14F-4D97-AF65-F5344CB8AC3E}">
        <p14:creationId xmlns:p14="http://schemas.microsoft.com/office/powerpoint/2010/main" val="2440564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5A1C6F2-D5C8-457A-A197-5D1FD8E1D0C2}" type="slidenum">
              <a:rPr lang="sv-SE" smtClean="0"/>
              <a:t>16</a:t>
            </a:fld>
            <a:endParaRPr lang="sv-SE"/>
          </a:p>
        </p:txBody>
      </p:sp>
    </p:spTree>
    <p:extLst>
      <p:ext uri="{BB962C8B-B14F-4D97-AF65-F5344CB8AC3E}">
        <p14:creationId xmlns:p14="http://schemas.microsoft.com/office/powerpoint/2010/main" val="54473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C9467B-C19D-4943-A361-6CAC77595A1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2D73078-CAF4-4E78-AC88-E815C8D341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73CB86A-9D53-4700-A4CD-1098E694ACA6}"/>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5" name="Platshållare för sidfot 4">
            <a:extLst>
              <a:ext uri="{FF2B5EF4-FFF2-40B4-BE49-F238E27FC236}">
                <a16:creationId xmlns:a16="http://schemas.microsoft.com/office/drawing/2014/main" id="{9CC964C1-717D-4532-8219-2A87E659FB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B99E231-B28F-4C2E-B078-9FA23E635058}"/>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30877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B2A4EF-628D-4531-BC47-A6AD75F3FCA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B69F839-62C1-4B72-B64D-DE5B977430FD}"/>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AC5D671-3AEE-48D8-A6AD-5995FCE66D8B}"/>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5" name="Platshållare för sidfot 4">
            <a:extLst>
              <a:ext uri="{FF2B5EF4-FFF2-40B4-BE49-F238E27FC236}">
                <a16:creationId xmlns:a16="http://schemas.microsoft.com/office/drawing/2014/main" id="{07716AEA-F687-4F07-8D7F-F08EFD29863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5268864-994E-4968-A0A6-54BC31F3C8D7}"/>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284880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2B4FDEF-1F15-4499-B140-2E36EAB9E30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5BBC34B-6DA0-4DCD-A36E-0618F9A96C5A}"/>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5F36194-1669-4CDC-8302-9355DEA70B31}"/>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5" name="Platshållare för sidfot 4">
            <a:extLst>
              <a:ext uri="{FF2B5EF4-FFF2-40B4-BE49-F238E27FC236}">
                <a16:creationId xmlns:a16="http://schemas.microsoft.com/office/drawing/2014/main" id="{4586E4E1-A6B3-4798-96DD-24BC97EDCBB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262E540-CD5C-4D75-80EE-A6DF15E3E3E0}"/>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289244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606037-42CC-4E66-BA43-E158D5E03F1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386DD19-C0C1-4563-B763-68E2D745DD12}"/>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403EBA1-F52A-4284-A1AD-60F2B0418F56}"/>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5" name="Platshållare för sidfot 4">
            <a:extLst>
              <a:ext uri="{FF2B5EF4-FFF2-40B4-BE49-F238E27FC236}">
                <a16:creationId xmlns:a16="http://schemas.microsoft.com/office/drawing/2014/main" id="{23F13E9F-F116-4AC2-9BCF-294CF1F7F7C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6ACADFB-D0D1-44B1-AA23-27DDAA8F8EB1}"/>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406193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EBBA4C-9C50-4BAF-9632-A8077920CF42}"/>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1928DFD-2A4E-4C3C-B656-5553FE5560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0E7B0F87-D80A-4CE0-B00A-7730B766AA72}"/>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5" name="Platshållare för sidfot 4">
            <a:extLst>
              <a:ext uri="{FF2B5EF4-FFF2-40B4-BE49-F238E27FC236}">
                <a16:creationId xmlns:a16="http://schemas.microsoft.com/office/drawing/2014/main" id="{1810C5A5-5833-4538-93C1-DFFC8DC8017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9BCBAE6-AA01-4815-B725-1898AA80E84B}"/>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305170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43B6B8-C0A2-4BBF-876C-D56DE926815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F1495A6-E584-4C33-89CA-50EF9F4D7D1D}"/>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289A2B0-4C4A-4321-8061-DE637C28DB30}"/>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8415C46-1DE5-4DE9-AD8B-CC3E253549DE}"/>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6" name="Platshållare för sidfot 5">
            <a:extLst>
              <a:ext uri="{FF2B5EF4-FFF2-40B4-BE49-F238E27FC236}">
                <a16:creationId xmlns:a16="http://schemas.microsoft.com/office/drawing/2014/main" id="{A517BCC3-5D4C-4697-82EE-2C8117F519E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9A82BCC-BEB0-4A95-8F69-A9569CE0FF11}"/>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212237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5C975A-3805-49CE-998B-3EC8DBD931B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B24A97E-951F-4F55-8F1A-C7A6E9DB4A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ED386A8B-1292-493C-8445-73E21A660B30}"/>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1CE565F-DFD5-491B-A6D6-16C2F1004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B78D755-88EF-400B-A861-D974633B712F}"/>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C8CC5AF-56A2-4487-8F86-2F3AB1A691C1}"/>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8" name="Platshållare för sidfot 7">
            <a:extLst>
              <a:ext uri="{FF2B5EF4-FFF2-40B4-BE49-F238E27FC236}">
                <a16:creationId xmlns:a16="http://schemas.microsoft.com/office/drawing/2014/main" id="{075FFE3C-3A41-4752-8D5F-45368DC9B069}"/>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24D79E1-6499-4DA2-BB85-AD21FB614DB8}"/>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64392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5E0B4A-9530-4D77-ACDF-2026D6936E75}"/>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649D662-3FEE-444F-89F5-9E6EFB177239}"/>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4" name="Platshållare för sidfot 3">
            <a:extLst>
              <a:ext uri="{FF2B5EF4-FFF2-40B4-BE49-F238E27FC236}">
                <a16:creationId xmlns:a16="http://schemas.microsoft.com/office/drawing/2014/main" id="{F9B1D927-D60D-4F25-B9C4-AFEA3A0D797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42BFF1D-60DE-4565-93B9-ED6DDC33AF20}"/>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2650607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CAFB6C3-F11C-4FB8-A37C-6CBB4128BCC3}"/>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3" name="Platshållare för sidfot 2">
            <a:extLst>
              <a:ext uri="{FF2B5EF4-FFF2-40B4-BE49-F238E27FC236}">
                <a16:creationId xmlns:a16="http://schemas.microsoft.com/office/drawing/2014/main" id="{0E92ADE3-BC55-46A2-BB67-228F37AC838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B3EAE2D-40FC-4DEB-B793-B4D1077C61C6}"/>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282227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927B82-9B1B-4A42-870D-22893536F2F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97777A8-72DE-4CC7-9031-87B4379E6A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893CB4A-E0AB-488E-A493-E7ADF20CA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F1F4D2D9-A5FA-4D8F-AA9A-C87B8EB1E737}"/>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6" name="Platshållare för sidfot 5">
            <a:extLst>
              <a:ext uri="{FF2B5EF4-FFF2-40B4-BE49-F238E27FC236}">
                <a16:creationId xmlns:a16="http://schemas.microsoft.com/office/drawing/2014/main" id="{C62A4F66-DEF8-41E6-ADBE-550A4A28BF1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FC9CDAC-0E1D-4A32-A285-1BBCE4B98998}"/>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18684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D25D9E-1978-4EBB-BE71-BA0D31EE489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64C0FBF4-5B0B-4043-AAD6-E0BD7F520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A6FB3A8-F2DC-46CF-93D1-C7FA1076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E92B6A8F-D2AA-459F-ACF3-E973459C5E54}"/>
              </a:ext>
            </a:extLst>
          </p:cNvPr>
          <p:cNvSpPr>
            <a:spLocks noGrp="1"/>
          </p:cNvSpPr>
          <p:nvPr>
            <p:ph type="dt" sz="half" idx="10"/>
          </p:nvPr>
        </p:nvSpPr>
        <p:spPr/>
        <p:txBody>
          <a:bodyPr/>
          <a:lstStyle/>
          <a:p>
            <a:fld id="{31EE78F9-28C2-4459-8C3D-B5320375826F}" type="datetimeFigureOut">
              <a:rPr lang="sv-SE" smtClean="0"/>
              <a:t>2022-08-17</a:t>
            </a:fld>
            <a:endParaRPr lang="sv-SE"/>
          </a:p>
        </p:txBody>
      </p:sp>
      <p:sp>
        <p:nvSpPr>
          <p:cNvPr id="6" name="Platshållare för sidfot 5">
            <a:extLst>
              <a:ext uri="{FF2B5EF4-FFF2-40B4-BE49-F238E27FC236}">
                <a16:creationId xmlns:a16="http://schemas.microsoft.com/office/drawing/2014/main" id="{09045177-D04A-4DCC-8694-D65FBF8C0DE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C5AACC0-BFB2-4E2D-8C74-BB9B64CD7854}"/>
              </a:ext>
            </a:extLst>
          </p:cNvPr>
          <p:cNvSpPr>
            <a:spLocks noGrp="1"/>
          </p:cNvSpPr>
          <p:nvPr>
            <p:ph type="sldNum" sz="quarter" idx="12"/>
          </p:nvPr>
        </p:nvSpPr>
        <p:spPr/>
        <p:txBody>
          <a:bodyPr/>
          <a:lstStyle/>
          <a:p>
            <a:fld id="{DEC70B47-31FE-4DE2-BD73-E6A6E0061460}" type="slidenum">
              <a:rPr lang="sv-SE" smtClean="0"/>
              <a:t>‹#›</a:t>
            </a:fld>
            <a:endParaRPr lang="sv-SE"/>
          </a:p>
        </p:txBody>
      </p:sp>
    </p:spTree>
    <p:extLst>
      <p:ext uri="{BB962C8B-B14F-4D97-AF65-F5344CB8AC3E}">
        <p14:creationId xmlns:p14="http://schemas.microsoft.com/office/powerpoint/2010/main" val="296062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F1AC145-65F3-4D77-BD0D-8649302489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14FE8CE-13FC-476A-B672-D88C05432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1C50FDD-45C8-4F69-9B1C-46382D95F3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E78F9-28C2-4459-8C3D-B5320375826F}" type="datetimeFigureOut">
              <a:rPr lang="sv-SE" smtClean="0"/>
              <a:t>2022-08-17</a:t>
            </a:fld>
            <a:endParaRPr lang="sv-SE"/>
          </a:p>
        </p:txBody>
      </p:sp>
      <p:sp>
        <p:nvSpPr>
          <p:cNvPr id="5" name="Platshållare för sidfot 4">
            <a:extLst>
              <a:ext uri="{FF2B5EF4-FFF2-40B4-BE49-F238E27FC236}">
                <a16:creationId xmlns:a16="http://schemas.microsoft.com/office/drawing/2014/main" id="{05F14366-C555-4B53-965E-9139067AC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EEB2F06-75E0-43E1-998E-5536A8DE5A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70B47-31FE-4DE2-BD73-E6A6E0061460}" type="slidenum">
              <a:rPr lang="sv-SE" smtClean="0"/>
              <a:t>‹#›</a:t>
            </a:fld>
            <a:endParaRPr lang="sv-SE"/>
          </a:p>
        </p:txBody>
      </p:sp>
    </p:spTree>
    <p:extLst>
      <p:ext uri="{BB962C8B-B14F-4D97-AF65-F5344CB8AC3E}">
        <p14:creationId xmlns:p14="http://schemas.microsoft.com/office/powerpoint/2010/main" val="2388342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regionvarmland.se/halsa-och-vard/coronavirus---covid-19/lagesrapport-folkhals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407DF1E-6B89-4D5F-AB30-7319394EE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277" y="1665288"/>
            <a:ext cx="3832461" cy="3204424"/>
          </a:xfrm>
          <a:prstGeom prst="rect">
            <a:avLst/>
          </a:prstGeom>
        </p:spPr>
      </p:pic>
      <p:sp>
        <p:nvSpPr>
          <p:cNvPr id="6" name="textruta 5">
            <a:extLst>
              <a:ext uri="{FF2B5EF4-FFF2-40B4-BE49-F238E27FC236}">
                <a16:creationId xmlns:a16="http://schemas.microsoft.com/office/drawing/2014/main" id="{C117AD6D-72F6-45E4-AF06-BB91F12080AB}"/>
              </a:ext>
            </a:extLst>
          </p:cNvPr>
          <p:cNvSpPr txBox="1"/>
          <p:nvPr/>
        </p:nvSpPr>
        <p:spPr>
          <a:xfrm>
            <a:off x="2485292" y="613267"/>
            <a:ext cx="7362093" cy="830997"/>
          </a:xfrm>
          <a:prstGeom prst="rect">
            <a:avLst/>
          </a:prstGeom>
          <a:gradFill flip="none" rotWithShape="1">
            <a:gsLst>
              <a:gs pos="0">
                <a:schemeClr val="bg1"/>
              </a:gs>
              <a:gs pos="100000">
                <a:schemeClr val="bg1"/>
              </a:gs>
            </a:gsLst>
            <a:lin ang="0" scaled="1"/>
            <a:tileRect/>
          </a:gradFill>
        </p:spPr>
        <p:txBody>
          <a:bodyPr wrap="square" rtlCol="0">
            <a:spAutoFit/>
          </a:bodyPr>
          <a:lstStyle/>
          <a:p>
            <a:pPr algn="ctr">
              <a:spcAft>
                <a:spcPts val="1200"/>
              </a:spcAft>
            </a:pPr>
            <a:r>
              <a:rPr lang="sv-SE" sz="4800" dirty="0">
                <a:solidFill>
                  <a:schemeClr val="accent6">
                    <a:lumMod val="75000"/>
                  </a:schemeClr>
                </a:solidFill>
              </a:rPr>
              <a:t>Årsberättelse 2020 / 2021</a:t>
            </a:r>
          </a:p>
        </p:txBody>
      </p:sp>
      <p:sp>
        <p:nvSpPr>
          <p:cNvPr id="7" name="Rektangel 6">
            <a:extLst>
              <a:ext uri="{FF2B5EF4-FFF2-40B4-BE49-F238E27FC236}">
                <a16:creationId xmlns:a16="http://schemas.microsoft.com/office/drawing/2014/main" id="{61E613B7-D16E-4688-8FFA-B350E57747F5}"/>
              </a:ext>
            </a:extLst>
          </p:cNvPr>
          <p:cNvSpPr/>
          <p:nvPr/>
        </p:nvSpPr>
        <p:spPr>
          <a:xfrm>
            <a:off x="0" y="4944802"/>
            <a:ext cx="12192000" cy="1384995"/>
          </a:xfrm>
          <a:prstGeom prst="rect">
            <a:avLst/>
          </a:prstGeom>
        </p:spPr>
        <p:txBody>
          <a:bodyPr wrap="square">
            <a:spAutoFit/>
          </a:bodyPr>
          <a:lstStyle/>
          <a:p>
            <a:pPr algn="ctr"/>
            <a:r>
              <a:rPr lang="sv-SE" sz="4800" dirty="0">
                <a:solidFill>
                  <a:schemeClr val="accent6">
                    <a:lumMod val="75000"/>
                  </a:schemeClr>
                </a:solidFill>
              </a:rPr>
              <a:t>Överenskommelsen Värmland</a:t>
            </a:r>
          </a:p>
          <a:p>
            <a:pPr algn="ctr"/>
            <a:r>
              <a:rPr lang="sv-SE" dirty="0"/>
              <a:t>– för samverkan inom det sociala området mellan</a:t>
            </a:r>
            <a:br>
              <a:rPr lang="sv-SE" dirty="0"/>
            </a:br>
            <a:r>
              <a:rPr lang="sv-SE" dirty="0"/>
              <a:t> Region Värmland och den idéburna sektorn i Värmland</a:t>
            </a:r>
          </a:p>
        </p:txBody>
      </p:sp>
    </p:spTree>
    <p:extLst>
      <p:ext uri="{BB962C8B-B14F-4D97-AF65-F5344CB8AC3E}">
        <p14:creationId xmlns:p14="http://schemas.microsoft.com/office/powerpoint/2010/main" val="1623172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CFA2EA-71DA-4DD5-BBC3-B94717880ADD}"/>
              </a:ext>
            </a:extLst>
          </p:cNvPr>
          <p:cNvSpPr>
            <a:spLocks noGrp="1"/>
          </p:cNvSpPr>
          <p:nvPr>
            <p:ph type="title"/>
          </p:nvPr>
        </p:nvSpPr>
        <p:spPr>
          <a:xfrm>
            <a:off x="411480" y="455846"/>
            <a:ext cx="11675697" cy="710809"/>
          </a:xfrm>
        </p:spPr>
        <p:txBody>
          <a:bodyPr>
            <a:normAutofit fontScale="90000"/>
          </a:bodyPr>
          <a:lstStyle/>
          <a:p>
            <a:r>
              <a:rPr lang="sv-SE" b="1" dirty="0">
                <a:solidFill>
                  <a:schemeClr val="accent6">
                    <a:lumMod val="75000"/>
                  </a:schemeClr>
                </a:solidFill>
              </a:rPr>
              <a:t>Organisationer som signerat Överenskommelsen Värmland</a:t>
            </a:r>
          </a:p>
        </p:txBody>
      </p:sp>
      <p:sp>
        <p:nvSpPr>
          <p:cNvPr id="4" name="Rektangel 3">
            <a:extLst>
              <a:ext uri="{FF2B5EF4-FFF2-40B4-BE49-F238E27FC236}">
                <a16:creationId xmlns:a16="http://schemas.microsoft.com/office/drawing/2014/main" id="{B1A724C9-7280-4B7F-B38A-DF70FF026115}"/>
              </a:ext>
            </a:extLst>
          </p:cNvPr>
          <p:cNvSpPr/>
          <p:nvPr/>
        </p:nvSpPr>
        <p:spPr>
          <a:xfrm>
            <a:off x="290914" y="1443919"/>
            <a:ext cx="3622940" cy="5324535"/>
          </a:xfrm>
          <a:prstGeom prst="rect">
            <a:avLst/>
          </a:prstGeom>
        </p:spPr>
        <p:txBody>
          <a:bodyPr wrap="square">
            <a:spAutoFit/>
          </a:bodyPr>
          <a:lstStyle/>
          <a:p>
            <a:r>
              <a:rPr lang="sv-SE" sz="1700" dirty="0"/>
              <a:t>ABF Värmland</a:t>
            </a:r>
          </a:p>
          <a:p>
            <a:r>
              <a:rPr lang="sv-SE" sz="1700"/>
              <a:t>Agera Värmland</a:t>
            </a:r>
            <a:endParaRPr lang="sv-SE" sz="1700" dirty="0"/>
          </a:p>
          <a:p>
            <a:r>
              <a:rPr lang="sv-SE" sz="1700" dirty="0"/>
              <a:t>Afasiföreningen Värmland</a:t>
            </a:r>
          </a:p>
          <a:p>
            <a:r>
              <a:rPr lang="sv-SE" sz="1700" dirty="0"/>
              <a:t>Anonyma Alkoholister</a:t>
            </a:r>
          </a:p>
          <a:p>
            <a:r>
              <a:rPr lang="sv-SE" sz="1700" dirty="0"/>
              <a:t>Astma och Allergiföreningen Region Mellansverige</a:t>
            </a:r>
          </a:p>
          <a:p>
            <a:r>
              <a:rPr lang="sv-SE" sz="1700" dirty="0"/>
              <a:t>Attention Karlstad/Värmland</a:t>
            </a:r>
          </a:p>
          <a:p>
            <a:r>
              <a:rPr lang="sv-SE" sz="1700" dirty="0"/>
              <a:t>Balans Värmland</a:t>
            </a:r>
          </a:p>
          <a:p>
            <a:r>
              <a:rPr lang="sv-SE" sz="1700" dirty="0"/>
              <a:t>BRIS Region Mitt</a:t>
            </a:r>
          </a:p>
          <a:p>
            <a:r>
              <a:rPr lang="sv-SE" sz="1700" dirty="0"/>
              <a:t>Brottsofferjouren Värmland</a:t>
            </a:r>
          </a:p>
          <a:p>
            <a:r>
              <a:rPr lang="sv-SE" sz="1700" dirty="0" err="1"/>
              <a:t>Bufff</a:t>
            </a:r>
            <a:r>
              <a:rPr lang="sv-SE" sz="1700" dirty="0"/>
              <a:t> Värmland</a:t>
            </a:r>
          </a:p>
          <a:p>
            <a:r>
              <a:rPr lang="sv-SE" sz="1700" dirty="0" err="1"/>
              <a:t>Companion</a:t>
            </a:r>
            <a:r>
              <a:rPr lang="sv-SE" sz="1700" dirty="0"/>
              <a:t> Värmland</a:t>
            </a:r>
          </a:p>
          <a:p>
            <a:r>
              <a:rPr lang="sv-SE" sz="1700" dirty="0"/>
              <a:t>DHR Värmlands läns distrikt</a:t>
            </a:r>
          </a:p>
          <a:p>
            <a:r>
              <a:rPr lang="sv-SE" sz="1700" dirty="0"/>
              <a:t>EBL-skolan Karlstad</a:t>
            </a:r>
          </a:p>
          <a:p>
            <a:r>
              <a:rPr lang="sv-SE" sz="1700" dirty="0"/>
              <a:t>Folkbildarna i Värmland</a:t>
            </a:r>
          </a:p>
          <a:p>
            <a:r>
              <a:rPr lang="sv-SE" sz="1700" dirty="0"/>
              <a:t>Folkuniversitetet</a:t>
            </a:r>
          </a:p>
          <a:p>
            <a:r>
              <a:rPr lang="sv-SE" sz="1700" dirty="0"/>
              <a:t>FPS Värmland (Föreningen psykiskt samarbete)</a:t>
            </a:r>
          </a:p>
          <a:p>
            <a:r>
              <a:rPr lang="sv-SE" sz="1700" dirty="0"/>
              <a:t>Fritidsbanken Värmland</a:t>
            </a:r>
          </a:p>
          <a:p>
            <a:endParaRPr lang="sv-SE" sz="1700" dirty="0"/>
          </a:p>
        </p:txBody>
      </p:sp>
      <p:sp>
        <p:nvSpPr>
          <p:cNvPr id="5" name="Rektangel 4">
            <a:extLst>
              <a:ext uri="{FF2B5EF4-FFF2-40B4-BE49-F238E27FC236}">
                <a16:creationId xmlns:a16="http://schemas.microsoft.com/office/drawing/2014/main" id="{C460028A-0E17-4227-A359-7EAAB5E96590}"/>
              </a:ext>
            </a:extLst>
          </p:cNvPr>
          <p:cNvSpPr/>
          <p:nvPr/>
        </p:nvSpPr>
        <p:spPr>
          <a:xfrm>
            <a:off x="3913854" y="1443919"/>
            <a:ext cx="3622940" cy="6140142"/>
          </a:xfrm>
          <a:prstGeom prst="rect">
            <a:avLst/>
          </a:prstGeom>
        </p:spPr>
        <p:txBody>
          <a:bodyPr wrap="square" anchor="t">
            <a:spAutoFit/>
          </a:bodyPr>
          <a:lstStyle/>
          <a:p>
            <a:r>
              <a:rPr lang="sv-SE" sz="1700" dirty="0"/>
              <a:t>Friskvården i Värmland</a:t>
            </a:r>
          </a:p>
          <a:p>
            <a:r>
              <a:rPr lang="sv-SE" sz="1700" dirty="0"/>
              <a:t>Föreningen </a:t>
            </a:r>
            <a:r>
              <a:rPr lang="sv-SE" sz="1700" dirty="0" err="1"/>
              <a:t>Hjärnkoll</a:t>
            </a:r>
            <a:endParaRPr lang="sv-SE" sz="1700" dirty="0"/>
          </a:p>
          <a:p>
            <a:r>
              <a:rPr lang="sv-SE" sz="1700" dirty="0"/>
              <a:t>Föreningen Ransätersstämman</a:t>
            </a:r>
          </a:p>
          <a:p>
            <a:r>
              <a:rPr lang="sv-SE" sz="1700" dirty="0"/>
              <a:t>Föreningen Selmagruppen</a:t>
            </a:r>
          </a:p>
          <a:p>
            <a:r>
              <a:rPr lang="sv-SE" sz="1700" dirty="0"/>
              <a:t>Föräldrastödet i Värmland</a:t>
            </a:r>
          </a:p>
          <a:p>
            <a:r>
              <a:rPr lang="sv-SE" sz="1700" dirty="0"/>
              <a:t>GCF Musslan Värmland</a:t>
            </a:r>
          </a:p>
          <a:p>
            <a:r>
              <a:rPr lang="sv-SE" sz="1700" dirty="0"/>
              <a:t>Glaukomföreningen Värmland</a:t>
            </a:r>
            <a:br>
              <a:rPr lang="sv-SE" sz="1700" dirty="0"/>
            </a:br>
            <a:r>
              <a:rPr lang="sv-SE" sz="1700" dirty="0" err="1"/>
              <a:t>Ibn</a:t>
            </a:r>
            <a:r>
              <a:rPr lang="sv-SE" sz="1700" dirty="0"/>
              <a:t> </a:t>
            </a:r>
            <a:r>
              <a:rPr lang="sv-SE" sz="1700" dirty="0" err="1"/>
              <a:t>Rushd</a:t>
            </a:r>
            <a:r>
              <a:rPr lang="sv-SE" sz="1700" dirty="0"/>
              <a:t> studieförbund</a:t>
            </a:r>
          </a:p>
          <a:p>
            <a:r>
              <a:rPr lang="sv-SE" sz="1700" dirty="0"/>
              <a:t>IGITEGO</a:t>
            </a:r>
          </a:p>
          <a:p>
            <a:r>
              <a:rPr lang="sv-SE" sz="1700" dirty="0"/>
              <a:t>Internationella </a:t>
            </a:r>
            <a:r>
              <a:rPr lang="sv-SE" sz="1700" dirty="0" err="1"/>
              <a:t>Qvinnoföreningen</a:t>
            </a:r>
            <a:r>
              <a:rPr lang="sv-SE" sz="1700" dirty="0"/>
              <a:t> i Värmland</a:t>
            </a:r>
          </a:p>
          <a:p>
            <a:r>
              <a:rPr lang="sv-SE" sz="1700" dirty="0"/>
              <a:t>IOGT-NTO Värmland</a:t>
            </a:r>
          </a:p>
          <a:p>
            <a:r>
              <a:rPr lang="sv-SE" sz="1700" dirty="0"/>
              <a:t>Junis Värmland</a:t>
            </a:r>
          </a:p>
          <a:p>
            <a:r>
              <a:rPr lang="sv-SE" sz="1700" dirty="0"/>
              <a:t>Karlstads Kyrkliga Stadsmission</a:t>
            </a:r>
          </a:p>
          <a:p>
            <a:r>
              <a:rPr lang="sv-SE" sz="1700" dirty="0"/>
              <a:t>Länsstyrelsen Värmland, enheten för Social Hållbarhet</a:t>
            </a:r>
            <a:endParaRPr lang="sv-SE" sz="1700" dirty="0">
              <a:cs typeface="Calibri"/>
            </a:endParaRPr>
          </a:p>
          <a:p>
            <a:r>
              <a:rPr lang="sv-SE" sz="1700" dirty="0"/>
              <a:t>Medborgarskolan</a:t>
            </a:r>
          </a:p>
          <a:p>
            <a:r>
              <a:rPr lang="sv-SE" sz="1700" dirty="0"/>
              <a:t>MHF</a:t>
            </a:r>
          </a:p>
          <a:p>
            <a:r>
              <a:rPr lang="sv-SE" sz="1700" dirty="0"/>
              <a:t>NBV Värmland</a:t>
            </a:r>
          </a:p>
          <a:p>
            <a:r>
              <a:rPr lang="sv-SE" sz="1700" dirty="0"/>
              <a:t>Njurförbundet i Värmland</a:t>
            </a:r>
          </a:p>
          <a:p>
            <a:endParaRPr lang="sv-SE" sz="1700" dirty="0"/>
          </a:p>
          <a:p>
            <a:endParaRPr lang="sv-SE" dirty="0"/>
          </a:p>
          <a:p>
            <a:endParaRPr lang="sv-SE" dirty="0"/>
          </a:p>
        </p:txBody>
      </p:sp>
      <p:sp>
        <p:nvSpPr>
          <p:cNvPr id="6" name="Rektangel 5">
            <a:extLst>
              <a:ext uri="{FF2B5EF4-FFF2-40B4-BE49-F238E27FC236}">
                <a16:creationId xmlns:a16="http://schemas.microsoft.com/office/drawing/2014/main" id="{4A2E1E07-FCF6-47D2-9700-45D4BE4F2490}"/>
              </a:ext>
            </a:extLst>
          </p:cNvPr>
          <p:cNvSpPr/>
          <p:nvPr/>
        </p:nvSpPr>
        <p:spPr>
          <a:xfrm>
            <a:off x="7736247" y="1360170"/>
            <a:ext cx="3938682" cy="5570756"/>
          </a:xfrm>
          <a:prstGeom prst="rect">
            <a:avLst/>
          </a:prstGeom>
        </p:spPr>
        <p:txBody>
          <a:bodyPr wrap="square">
            <a:spAutoFit/>
          </a:bodyPr>
          <a:lstStyle/>
          <a:p>
            <a:r>
              <a:rPr lang="sv-SE" sz="1700" dirty="0"/>
              <a:t>NTF Värmland</a:t>
            </a:r>
          </a:p>
          <a:p>
            <a:r>
              <a:rPr lang="sv-SE" sz="1700" dirty="0"/>
              <a:t>Nykterhetsrörelsens scoutförbund Värmland</a:t>
            </a:r>
          </a:p>
          <a:p>
            <a:r>
              <a:rPr lang="sv-SE" sz="1700" dirty="0"/>
              <a:t>Osteoporosföreningen i Värmlands län</a:t>
            </a:r>
          </a:p>
          <a:p>
            <a:r>
              <a:rPr lang="sv-SE" sz="1700" dirty="0"/>
              <a:t>Personskadeförbundet RTP Värmlands läns distrikt</a:t>
            </a:r>
          </a:p>
          <a:p>
            <a:r>
              <a:rPr lang="sv-SE" sz="1700" dirty="0"/>
              <a:t>PRO Värmland</a:t>
            </a:r>
          </a:p>
          <a:p>
            <a:r>
              <a:rPr lang="sv-SE" sz="1700" dirty="0"/>
              <a:t>Region Värmland</a:t>
            </a:r>
          </a:p>
          <a:p>
            <a:r>
              <a:rPr lang="sv-SE" sz="1700" dirty="0"/>
              <a:t>RFSL Värmland</a:t>
            </a:r>
          </a:p>
          <a:p>
            <a:r>
              <a:rPr lang="sv-SE" sz="1700" dirty="0"/>
              <a:t>Rädda Barnen Värmland</a:t>
            </a:r>
          </a:p>
          <a:p>
            <a:r>
              <a:rPr lang="sv-SE" sz="1700" dirty="0" err="1"/>
              <a:t>Sensus</a:t>
            </a:r>
            <a:r>
              <a:rPr lang="sv-SE" sz="1700" dirty="0"/>
              <a:t> studieförbund</a:t>
            </a:r>
          </a:p>
          <a:p>
            <a:r>
              <a:rPr lang="sv-SE" sz="1700" dirty="0"/>
              <a:t>Studiefrämjandet Örebro-Värmland</a:t>
            </a:r>
          </a:p>
          <a:p>
            <a:r>
              <a:rPr lang="sv-SE" sz="1700" dirty="0"/>
              <a:t>Studieförbundet Vuxenskolan Värmland</a:t>
            </a:r>
          </a:p>
          <a:p>
            <a:r>
              <a:rPr lang="sv-SE" sz="1700" dirty="0"/>
              <a:t>Studieförbundet, Bilda Svealand</a:t>
            </a:r>
          </a:p>
          <a:p>
            <a:r>
              <a:rPr lang="sv-SE" sz="1700" dirty="0"/>
              <a:t>Suicide </a:t>
            </a:r>
            <a:r>
              <a:rPr lang="sv-SE" sz="1700" dirty="0" err="1"/>
              <a:t>Zero</a:t>
            </a:r>
            <a:r>
              <a:rPr lang="sv-SE" sz="1700" dirty="0"/>
              <a:t> Värmland</a:t>
            </a:r>
          </a:p>
          <a:p>
            <a:r>
              <a:rPr lang="sv-SE" sz="1700" dirty="0"/>
              <a:t>Svenska kyrkan, Karlstads stift</a:t>
            </a:r>
          </a:p>
          <a:p>
            <a:r>
              <a:rPr lang="sv-SE" sz="1700" dirty="0"/>
              <a:t>Svenska Röda Korset, Region Mellan</a:t>
            </a:r>
          </a:p>
          <a:p>
            <a:r>
              <a:rPr lang="sv-SE" sz="1700" dirty="0"/>
              <a:t>Värmlands Mansforum</a:t>
            </a:r>
          </a:p>
          <a:p>
            <a:r>
              <a:rPr lang="sv-SE" sz="1700" dirty="0"/>
              <a:t>Värmlands Nykterhetsförbund</a:t>
            </a:r>
          </a:p>
          <a:p>
            <a:r>
              <a:rPr lang="sv-SE" sz="1700" dirty="0"/>
              <a:t>Värmlandsidrotten/ SISU Idrottsutbildarna</a:t>
            </a:r>
          </a:p>
          <a:p>
            <a:endParaRPr lang="sv-SE" sz="1600" dirty="0"/>
          </a:p>
        </p:txBody>
      </p:sp>
    </p:spTree>
    <p:extLst>
      <p:ext uri="{BB962C8B-B14F-4D97-AF65-F5344CB8AC3E}">
        <p14:creationId xmlns:p14="http://schemas.microsoft.com/office/powerpoint/2010/main" val="350390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6C871-C8FF-4E47-857A-888AD3728CD1}"/>
              </a:ext>
            </a:extLst>
          </p:cNvPr>
          <p:cNvSpPr>
            <a:spLocks noGrp="1"/>
          </p:cNvSpPr>
          <p:nvPr>
            <p:ph type="title"/>
          </p:nvPr>
        </p:nvSpPr>
        <p:spPr>
          <a:xfrm>
            <a:off x="838200" y="1352707"/>
            <a:ext cx="10515600" cy="337981"/>
          </a:xfrm>
        </p:spPr>
        <p:txBody>
          <a:bodyPr>
            <a:normAutofit fontScale="90000"/>
          </a:bodyPr>
          <a:lstStyle/>
          <a:p>
            <a:r>
              <a:rPr lang="sv-SE" sz="4400" b="1" dirty="0">
                <a:solidFill>
                  <a:schemeClr val="accent6">
                    <a:lumMod val="75000"/>
                  </a:schemeClr>
                </a:solidFill>
                <a:latin typeface="+mj-lt"/>
              </a:rPr>
              <a:t>Idékonferens hösten 2020              Seminarieserie:</a:t>
            </a:r>
            <a:br>
              <a:rPr lang="sv-SE" sz="4400" b="1" dirty="0">
                <a:solidFill>
                  <a:schemeClr val="accent6">
                    <a:lumMod val="75000"/>
                  </a:schemeClr>
                </a:solidFill>
                <a:latin typeface="+mj-lt"/>
              </a:rPr>
            </a:br>
            <a:endParaRPr lang="sv-SE" dirty="0">
              <a:solidFill>
                <a:schemeClr val="accent6">
                  <a:lumMod val="75000"/>
                </a:schemeClr>
              </a:solidFill>
            </a:endParaRPr>
          </a:p>
        </p:txBody>
      </p:sp>
      <p:sp>
        <p:nvSpPr>
          <p:cNvPr id="4" name="Rektangel 3">
            <a:extLst>
              <a:ext uri="{FF2B5EF4-FFF2-40B4-BE49-F238E27FC236}">
                <a16:creationId xmlns:a16="http://schemas.microsoft.com/office/drawing/2014/main" id="{D5F844D4-B99A-4FF9-B50F-DFFE05DF891F}"/>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pic>
        <p:nvPicPr>
          <p:cNvPr id="5" name="Platshållare för innehåll 4">
            <a:extLst>
              <a:ext uri="{FF2B5EF4-FFF2-40B4-BE49-F238E27FC236}">
                <a16:creationId xmlns:a16="http://schemas.microsoft.com/office/drawing/2014/main" id="{30EE2340-2E1E-4606-8035-0F449C3CBAF0}"/>
              </a:ext>
            </a:extLst>
          </p:cNvPr>
          <p:cNvPicPr>
            <a:picLocks noGrp="1" noChangeAspect="1"/>
          </p:cNvPicPr>
          <p:nvPr>
            <p:ph idx="1"/>
          </p:nvPr>
        </p:nvPicPr>
        <p:blipFill rotWithShape="1">
          <a:blip r:embed="rId2"/>
          <a:srcRect t="60209" r="3734" b="5628"/>
          <a:stretch/>
        </p:blipFill>
        <p:spPr>
          <a:xfrm>
            <a:off x="838200" y="1980883"/>
            <a:ext cx="10515600" cy="2099131"/>
          </a:xfrm>
          <a:prstGeom prst="rect">
            <a:avLst/>
          </a:prstGeom>
          <a:noFill/>
          <a:ln cap="flat">
            <a:noFill/>
          </a:ln>
        </p:spPr>
      </p:pic>
      <p:pic>
        <p:nvPicPr>
          <p:cNvPr id="6" name="Bildobjekt 6">
            <a:extLst>
              <a:ext uri="{FF2B5EF4-FFF2-40B4-BE49-F238E27FC236}">
                <a16:creationId xmlns:a16="http://schemas.microsoft.com/office/drawing/2014/main" id="{9DA0B398-F4B1-4B30-9BC2-BEDF8D97C6BF}"/>
              </a:ext>
            </a:extLst>
          </p:cNvPr>
          <p:cNvPicPr>
            <a:picLocks noChangeAspect="1"/>
          </p:cNvPicPr>
          <p:nvPr/>
        </p:nvPicPr>
        <p:blipFill>
          <a:blip r:embed="rId3"/>
          <a:srcRect l="22662" t="18230" r="20242" b="7682"/>
          <a:stretch>
            <a:fillRect/>
          </a:stretch>
        </p:blipFill>
        <p:spPr>
          <a:xfrm>
            <a:off x="4493343" y="4611977"/>
            <a:ext cx="2644874" cy="1930481"/>
          </a:xfrm>
          <a:prstGeom prst="rect">
            <a:avLst/>
          </a:prstGeom>
          <a:noFill/>
          <a:ln cap="flat">
            <a:noFill/>
          </a:ln>
        </p:spPr>
      </p:pic>
      <p:sp>
        <p:nvSpPr>
          <p:cNvPr id="7" name="Rektangel 6">
            <a:extLst>
              <a:ext uri="{FF2B5EF4-FFF2-40B4-BE49-F238E27FC236}">
                <a16:creationId xmlns:a16="http://schemas.microsoft.com/office/drawing/2014/main" id="{30D87F2F-956F-44BD-8ACD-BE492B31FE2A}"/>
              </a:ext>
            </a:extLst>
          </p:cNvPr>
          <p:cNvSpPr/>
          <p:nvPr/>
        </p:nvSpPr>
        <p:spPr>
          <a:xfrm>
            <a:off x="-56444" y="-72714"/>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8" name="Pil: höger 7">
            <a:extLst>
              <a:ext uri="{FF2B5EF4-FFF2-40B4-BE49-F238E27FC236}">
                <a16:creationId xmlns:a16="http://schemas.microsoft.com/office/drawing/2014/main" id="{F26EB8C4-E668-408E-86C6-29AA7774A756}"/>
              </a:ext>
            </a:extLst>
          </p:cNvPr>
          <p:cNvSpPr/>
          <p:nvPr/>
        </p:nvSpPr>
        <p:spPr>
          <a:xfrm>
            <a:off x="6476214" y="1052665"/>
            <a:ext cx="986673" cy="337981"/>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spcAft>
                <a:spcPts val="1200"/>
              </a:spcAft>
              <a:buNone/>
            </a:pPr>
            <a:r>
              <a:rPr lang="sv-SE" sz="1800" dirty="0"/>
              <a:t>.</a:t>
            </a:r>
          </a:p>
        </p:txBody>
      </p:sp>
      <p:sp>
        <p:nvSpPr>
          <p:cNvPr id="9" name="textruta 8">
            <a:extLst>
              <a:ext uri="{FF2B5EF4-FFF2-40B4-BE49-F238E27FC236}">
                <a16:creationId xmlns:a16="http://schemas.microsoft.com/office/drawing/2014/main" id="{8B252A2A-EC3D-4020-9872-E300A241767E}"/>
              </a:ext>
            </a:extLst>
          </p:cNvPr>
          <p:cNvSpPr txBox="1"/>
          <p:nvPr/>
        </p:nvSpPr>
        <p:spPr>
          <a:xfrm>
            <a:off x="433138" y="317112"/>
            <a:ext cx="1997242" cy="369332"/>
          </a:xfrm>
          <a:prstGeom prst="rect">
            <a:avLst/>
          </a:prstGeom>
          <a:solidFill>
            <a:schemeClr val="accent6">
              <a:lumMod val="75000"/>
            </a:schemeClr>
          </a:solidFill>
        </p:spPr>
        <p:txBody>
          <a:bodyPr wrap="square" rtlCol="0">
            <a:spAutoFit/>
          </a:bodyPr>
          <a:lstStyle/>
          <a:p>
            <a:pPr algn="ctr"/>
            <a:r>
              <a:rPr lang="sv-SE" dirty="0">
                <a:solidFill>
                  <a:schemeClr val="bg1"/>
                </a:solidFill>
              </a:rPr>
              <a:t>Aktiviteter 2020</a:t>
            </a:r>
          </a:p>
        </p:txBody>
      </p:sp>
    </p:spTree>
    <p:extLst>
      <p:ext uri="{BB962C8B-B14F-4D97-AF65-F5344CB8AC3E}">
        <p14:creationId xmlns:p14="http://schemas.microsoft.com/office/powerpoint/2010/main" val="189300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28DDE2-493C-414F-8637-ECB34CE555EE}"/>
              </a:ext>
            </a:extLst>
          </p:cNvPr>
          <p:cNvSpPr>
            <a:spLocks noGrp="1"/>
          </p:cNvSpPr>
          <p:nvPr>
            <p:ph type="title"/>
          </p:nvPr>
        </p:nvSpPr>
        <p:spPr/>
        <p:txBody>
          <a:bodyPr/>
          <a:lstStyle/>
          <a:p>
            <a:r>
              <a:rPr lang="sv-SE" b="1" dirty="0">
                <a:solidFill>
                  <a:schemeClr val="accent6">
                    <a:lumMod val="75000"/>
                  </a:schemeClr>
                </a:solidFill>
              </a:rPr>
              <a:t>Innehåll – Hållplatser Idéburen</a:t>
            </a:r>
            <a:endParaRPr lang="sv-SE" dirty="0"/>
          </a:p>
        </p:txBody>
      </p:sp>
      <p:sp>
        <p:nvSpPr>
          <p:cNvPr id="3" name="Platshållare för innehåll 2">
            <a:extLst>
              <a:ext uri="{FF2B5EF4-FFF2-40B4-BE49-F238E27FC236}">
                <a16:creationId xmlns:a16="http://schemas.microsoft.com/office/drawing/2014/main" id="{11140758-F6D3-4DCC-A681-09A653930055}"/>
              </a:ext>
            </a:extLst>
          </p:cNvPr>
          <p:cNvSpPr>
            <a:spLocks noGrp="1"/>
          </p:cNvSpPr>
          <p:nvPr>
            <p:ph sz="half" idx="1"/>
          </p:nvPr>
        </p:nvSpPr>
        <p:spPr>
          <a:xfrm>
            <a:off x="668215" y="1825625"/>
            <a:ext cx="6049107" cy="4351338"/>
          </a:xfrm>
        </p:spPr>
        <p:txBody>
          <a:bodyPr>
            <a:normAutofit lnSpcReduction="10000"/>
          </a:bodyPr>
          <a:lstStyle/>
          <a:p>
            <a:r>
              <a:rPr lang="sv-SE" dirty="0"/>
              <a:t>2020</a:t>
            </a:r>
          </a:p>
          <a:p>
            <a:endParaRPr lang="sv-SE" dirty="0"/>
          </a:p>
          <a:p>
            <a:r>
              <a:rPr lang="sv-SE" sz="2400" dirty="0"/>
              <a:t>Projektansökning - Vart finns pengarna? 1 okt</a:t>
            </a:r>
          </a:p>
          <a:p>
            <a:r>
              <a:rPr lang="sv-SE" sz="2400" dirty="0"/>
              <a:t>Digital inkludering, 15 okt</a:t>
            </a:r>
          </a:p>
          <a:p>
            <a:r>
              <a:rPr lang="sv-SE" sz="2400" dirty="0"/>
              <a:t>Värmlandsstrategin, 5 nov</a:t>
            </a:r>
          </a:p>
          <a:p>
            <a:r>
              <a:rPr lang="sv-SE" sz="2400" dirty="0"/>
              <a:t>Öppet Forum (blev framflyttat), 26 nov</a:t>
            </a:r>
          </a:p>
          <a:p>
            <a:r>
              <a:rPr lang="sv-SE" sz="2400" dirty="0"/>
              <a:t>i2i – projekt om ofrivillig ensamhet, 17 dec</a:t>
            </a:r>
          </a:p>
          <a:p>
            <a:pPr marL="0" indent="0">
              <a:buNone/>
            </a:pPr>
            <a:r>
              <a:rPr lang="sv-SE" sz="2400" dirty="0"/>
              <a:t>	</a:t>
            </a:r>
          </a:p>
        </p:txBody>
      </p:sp>
      <p:sp>
        <p:nvSpPr>
          <p:cNvPr id="4" name="Platshållare för innehåll 3">
            <a:extLst>
              <a:ext uri="{FF2B5EF4-FFF2-40B4-BE49-F238E27FC236}">
                <a16:creationId xmlns:a16="http://schemas.microsoft.com/office/drawing/2014/main" id="{DDF2D503-39C8-455F-80EF-A5A16FEC8ABD}"/>
              </a:ext>
            </a:extLst>
          </p:cNvPr>
          <p:cNvSpPr>
            <a:spLocks noGrp="1"/>
          </p:cNvSpPr>
          <p:nvPr>
            <p:ph sz="half" idx="2"/>
          </p:nvPr>
        </p:nvSpPr>
        <p:spPr>
          <a:xfrm>
            <a:off x="6717322" y="1825625"/>
            <a:ext cx="5181600" cy="4351338"/>
          </a:xfrm>
        </p:spPr>
        <p:txBody>
          <a:bodyPr>
            <a:normAutofit lnSpcReduction="10000"/>
          </a:bodyPr>
          <a:lstStyle/>
          <a:p>
            <a:r>
              <a:rPr lang="sv-SE" dirty="0"/>
              <a:t>2021</a:t>
            </a:r>
          </a:p>
          <a:p>
            <a:endParaRPr lang="sv-SE" sz="2400" dirty="0"/>
          </a:p>
          <a:p>
            <a:r>
              <a:rPr lang="sv-SE" sz="2400" dirty="0"/>
              <a:t>Barnkonventionen, 4/2</a:t>
            </a:r>
          </a:p>
          <a:p>
            <a:r>
              <a:rPr lang="sv-SE" sz="2400" dirty="0"/>
              <a:t>Värmlands Folkhälsoplan, 25/2</a:t>
            </a:r>
          </a:p>
          <a:p>
            <a:r>
              <a:rPr lang="sv-SE" sz="2400" dirty="0"/>
              <a:t>i2i kommer tillbaka, 29/4</a:t>
            </a:r>
          </a:p>
          <a:p>
            <a:r>
              <a:rPr lang="sv-SE" sz="2400" dirty="0"/>
              <a:t>Nära Vård, 27/5</a:t>
            </a:r>
          </a:p>
          <a:p>
            <a:r>
              <a:rPr lang="sv-SE" sz="2400" dirty="0"/>
              <a:t>Presentation Värmlands Idéburna, 26/8</a:t>
            </a:r>
          </a:p>
          <a:p>
            <a:r>
              <a:rPr lang="sv-SE" sz="2400" dirty="0"/>
              <a:t>Demokrativeckan, 23/9</a:t>
            </a:r>
          </a:p>
          <a:p>
            <a:r>
              <a:rPr lang="sv-SE" sz="2400" dirty="0"/>
              <a:t>Värmlands Projektparaply, 28/10</a:t>
            </a:r>
          </a:p>
          <a:p>
            <a:endParaRPr lang="sv-SE" dirty="0"/>
          </a:p>
        </p:txBody>
      </p:sp>
      <p:sp>
        <p:nvSpPr>
          <p:cNvPr id="5" name="Rektangel 4">
            <a:extLst>
              <a:ext uri="{FF2B5EF4-FFF2-40B4-BE49-F238E27FC236}">
                <a16:creationId xmlns:a16="http://schemas.microsoft.com/office/drawing/2014/main" id="{F4876D22-9A5F-464B-A02F-FB03C678B1E2}"/>
              </a:ext>
            </a:extLst>
          </p:cNvPr>
          <p:cNvSpPr/>
          <p:nvPr/>
        </p:nvSpPr>
        <p:spPr>
          <a:xfrm>
            <a:off x="-56444" y="-72714"/>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202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42FC934-6F21-44EC-800C-A722F3A5E308}"/>
              </a:ext>
            </a:extLst>
          </p:cNvPr>
          <p:cNvSpPr>
            <a:spLocks noGrp="1"/>
          </p:cNvSpPr>
          <p:nvPr>
            <p:ph idx="1"/>
          </p:nvPr>
        </p:nvSpPr>
        <p:spPr>
          <a:xfrm>
            <a:off x="999241" y="1989138"/>
            <a:ext cx="10354559" cy="4351338"/>
          </a:xfrm>
        </p:spPr>
        <p:txBody>
          <a:bodyPr>
            <a:normAutofit fontScale="92500" lnSpcReduction="10000"/>
          </a:bodyPr>
          <a:lstStyle/>
          <a:p>
            <a:pPr marL="172033" indent="-172033">
              <a:lnSpc>
                <a:spcPct val="120000"/>
              </a:lnSpc>
            </a:pPr>
            <a:r>
              <a:rPr lang="sv-SE" dirty="0"/>
              <a:t>Att implementera Överenskommelsen och utveckla nätverkande mellan överenskommelsens parter har varit ett kontinuerligt arbete som gjorts i såväl organiserade former (se nedan genomförda aktiviteter) som i mer informella sammanhang. </a:t>
            </a:r>
          </a:p>
          <a:p>
            <a:pPr marL="172033" indent="-172033">
              <a:lnSpc>
                <a:spcPct val="120000"/>
              </a:lnSpc>
            </a:pPr>
            <a:r>
              <a:rPr lang="sv-SE" dirty="0"/>
              <a:t>Social Innovation Värmland – Co-</a:t>
            </a:r>
            <a:r>
              <a:rPr lang="sv-SE" dirty="0" err="1"/>
              <a:t>days</a:t>
            </a:r>
            <a:r>
              <a:rPr lang="sv-SE" dirty="0"/>
              <a:t> (februari/oktober)</a:t>
            </a:r>
          </a:p>
          <a:p>
            <a:pPr>
              <a:lnSpc>
                <a:spcPct val="120000"/>
              </a:lnSpc>
            </a:pPr>
            <a:r>
              <a:rPr lang="sv-SE" dirty="0"/>
              <a:t>Inspel i processerna med den Värmlandsstrategin, Kulturplanen och Värmlands Folkhälsostrategiska plan. </a:t>
            </a:r>
          </a:p>
          <a:p>
            <a:r>
              <a:rPr lang="sv-SE" dirty="0"/>
              <a:t>Möten och dialoger med Idéburna organisationer</a:t>
            </a:r>
          </a:p>
          <a:p>
            <a:r>
              <a:rPr lang="sv-SE" dirty="0"/>
              <a:t>Seminarieserie, Hållplats Idéburen, med aktuella ämnen</a:t>
            </a:r>
          </a:p>
        </p:txBody>
      </p:sp>
      <p:sp>
        <p:nvSpPr>
          <p:cNvPr id="4" name="Rubrik 1">
            <a:extLst>
              <a:ext uri="{FF2B5EF4-FFF2-40B4-BE49-F238E27FC236}">
                <a16:creationId xmlns:a16="http://schemas.microsoft.com/office/drawing/2014/main" id="{79EE9180-648A-49C8-83FC-900F3475518E}"/>
              </a:ext>
            </a:extLst>
          </p:cNvPr>
          <p:cNvSpPr>
            <a:spLocks noGrp="1"/>
          </p:cNvSpPr>
          <p:nvPr>
            <p:ph type="title"/>
          </p:nvPr>
        </p:nvSpPr>
        <p:spPr>
          <a:xfrm>
            <a:off x="1128873" y="1002541"/>
            <a:ext cx="10095293" cy="986597"/>
          </a:xfrm>
        </p:spPr>
        <p:txBody>
          <a:bodyPr>
            <a:normAutofit/>
          </a:bodyPr>
          <a:lstStyle/>
          <a:p>
            <a:r>
              <a:rPr lang="sv-SE" b="1" dirty="0">
                <a:solidFill>
                  <a:schemeClr val="accent6">
                    <a:lumMod val="75000"/>
                  </a:schemeClr>
                </a:solidFill>
              </a:rPr>
              <a:t>Aktiviteter</a:t>
            </a:r>
          </a:p>
        </p:txBody>
      </p:sp>
      <p:sp>
        <p:nvSpPr>
          <p:cNvPr id="7" name="textruta 6">
            <a:extLst>
              <a:ext uri="{FF2B5EF4-FFF2-40B4-BE49-F238E27FC236}">
                <a16:creationId xmlns:a16="http://schemas.microsoft.com/office/drawing/2014/main" id="{85FB66E4-B7B3-4CC1-A079-C18F5D04FA2D}"/>
              </a:ext>
            </a:extLst>
          </p:cNvPr>
          <p:cNvSpPr txBox="1"/>
          <p:nvPr/>
        </p:nvSpPr>
        <p:spPr>
          <a:xfrm>
            <a:off x="433138" y="317112"/>
            <a:ext cx="1997242" cy="369332"/>
          </a:xfrm>
          <a:prstGeom prst="rect">
            <a:avLst/>
          </a:prstGeom>
          <a:solidFill>
            <a:schemeClr val="accent6">
              <a:lumMod val="75000"/>
            </a:schemeClr>
          </a:solidFill>
        </p:spPr>
        <p:txBody>
          <a:bodyPr wrap="square" rtlCol="0">
            <a:spAutoFit/>
          </a:bodyPr>
          <a:lstStyle/>
          <a:p>
            <a:pPr algn="ctr"/>
            <a:r>
              <a:rPr lang="sv-SE" dirty="0">
                <a:solidFill>
                  <a:schemeClr val="bg1"/>
                </a:solidFill>
              </a:rPr>
              <a:t>Aktiviteter 2020</a:t>
            </a:r>
          </a:p>
        </p:txBody>
      </p:sp>
      <p:sp>
        <p:nvSpPr>
          <p:cNvPr id="8" name="Rektangel 7">
            <a:extLst>
              <a:ext uri="{FF2B5EF4-FFF2-40B4-BE49-F238E27FC236}">
                <a16:creationId xmlns:a16="http://schemas.microsoft.com/office/drawing/2014/main" id="{3218D232-F53C-4783-AAC9-1C673B270026}"/>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Tree>
    <p:extLst>
      <p:ext uri="{BB962C8B-B14F-4D97-AF65-F5344CB8AC3E}">
        <p14:creationId xmlns:p14="http://schemas.microsoft.com/office/powerpoint/2010/main" val="3420310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90A392-D800-41CF-A31B-C03ADC3A8A5F}"/>
              </a:ext>
            </a:extLst>
          </p:cNvPr>
          <p:cNvSpPr>
            <a:spLocks noGrp="1"/>
          </p:cNvSpPr>
          <p:nvPr>
            <p:ph type="title"/>
          </p:nvPr>
        </p:nvSpPr>
        <p:spPr>
          <a:xfrm>
            <a:off x="1431759" y="1066313"/>
            <a:ext cx="7217890" cy="986597"/>
          </a:xfrm>
        </p:spPr>
        <p:txBody>
          <a:bodyPr>
            <a:normAutofit fontScale="90000"/>
          </a:bodyPr>
          <a:lstStyle/>
          <a:p>
            <a:r>
              <a:rPr lang="sv-SE" b="1" dirty="0">
                <a:solidFill>
                  <a:schemeClr val="accent6">
                    <a:lumMod val="75000"/>
                  </a:schemeClr>
                </a:solidFill>
              </a:rPr>
              <a:t>Kunskapsinhämtning och omvärldsrelationer</a:t>
            </a:r>
          </a:p>
        </p:txBody>
      </p:sp>
      <p:sp>
        <p:nvSpPr>
          <p:cNvPr id="6" name="textruta 5">
            <a:extLst>
              <a:ext uri="{FF2B5EF4-FFF2-40B4-BE49-F238E27FC236}">
                <a16:creationId xmlns:a16="http://schemas.microsoft.com/office/drawing/2014/main" id="{09DF9500-D3D7-4FAE-B1FF-DB70355091F9}"/>
              </a:ext>
            </a:extLst>
          </p:cNvPr>
          <p:cNvSpPr txBox="1"/>
          <p:nvPr/>
        </p:nvSpPr>
        <p:spPr>
          <a:xfrm>
            <a:off x="1434915" y="2313812"/>
            <a:ext cx="8152793" cy="3477875"/>
          </a:xfrm>
          <a:prstGeom prst="rect">
            <a:avLst/>
          </a:prstGeom>
          <a:noFill/>
        </p:spPr>
        <p:txBody>
          <a:bodyPr wrap="square" rtlCol="0" anchor="t">
            <a:spAutoFit/>
          </a:bodyPr>
          <a:lstStyle/>
          <a:p>
            <a:pPr>
              <a:spcAft>
                <a:spcPts val="1200"/>
              </a:spcAft>
            </a:pPr>
            <a:r>
              <a:rPr lang="sv-SE" sz="2000" dirty="0"/>
              <a:t>Processledarna har på flera olika sätt haft erfarenhetsutbyte och inhämtat kunskap och inspiration. Dessvärre har inga nationella träffar eller konferenser kunnat genomföras på grund av pandemin, men dialog har ändock skett via:</a:t>
            </a:r>
          </a:p>
          <a:p>
            <a:pPr marL="285750" indent="-285750">
              <a:spcAft>
                <a:spcPts val="1200"/>
              </a:spcAft>
              <a:buFont typeface="Arial" panose="020B0604020202020204" pitchFamily="34" charset="0"/>
              <a:buChar char="•"/>
            </a:pPr>
            <a:r>
              <a:rPr lang="sv-SE" sz="2000" dirty="0"/>
              <a:t>SKR (Sveriges Kommuner och Regioner) nationella nätverk för Idéburna organisationer</a:t>
            </a:r>
            <a:endParaRPr lang="sv-SE" sz="2000" dirty="0">
              <a:cs typeface="Calibri"/>
            </a:endParaRPr>
          </a:p>
          <a:p>
            <a:pPr marL="285750" indent="-285750">
              <a:spcAft>
                <a:spcPts val="1200"/>
              </a:spcAft>
              <a:buFont typeface="Arial" panose="020B0604020202020204" pitchFamily="34" charset="0"/>
              <a:buChar char="•"/>
            </a:pPr>
            <a:r>
              <a:rPr lang="sv-SE" sz="2000" dirty="0"/>
              <a:t>NOD, Kontakt med regionala och nationella idéburna aktörer</a:t>
            </a:r>
          </a:p>
          <a:p>
            <a:pPr marL="285750" indent="-285750">
              <a:spcAft>
                <a:spcPts val="1200"/>
              </a:spcAft>
              <a:buFont typeface="Arial" panose="020B0604020202020204" pitchFamily="34" charset="0"/>
              <a:buChar char="•"/>
            </a:pPr>
            <a:r>
              <a:rPr lang="sv-SE" sz="2000" dirty="0">
                <a:cs typeface="Calibri"/>
              </a:rPr>
              <a:t>Dialog med flera andra regioner i Sverige för erfarenhetsutbyte</a:t>
            </a:r>
          </a:p>
          <a:p>
            <a:pPr marL="285750" indent="-285750">
              <a:spcAft>
                <a:spcPts val="1200"/>
              </a:spcAft>
              <a:buFont typeface="Arial" panose="020B0604020202020204" pitchFamily="34" charset="0"/>
              <a:buChar char="•"/>
            </a:pPr>
            <a:endParaRPr lang="sv-SE" sz="2000" dirty="0"/>
          </a:p>
        </p:txBody>
      </p:sp>
      <p:sp>
        <p:nvSpPr>
          <p:cNvPr id="9" name="textruta 8">
            <a:extLst>
              <a:ext uri="{FF2B5EF4-FFF2-40B4-BE49-F238E27FC236}">
                <a16:creationId xmlns:a16="http://schemas.microsoft.com/office/drawing/2014/main" id="{D34715EA-7BDB-497D-9CF9-B2056C1A6CF5}"/>
              </a:ext>
            </a:extLst>
          </p:cNvPr>
          <p:cNvSpPr txBox="1"/>
          <p:nvPr/>
        </p:nvSpPr>
        <p:spPr>
          <a:xfrm>
            <a:off x="433138" y="317112"/>
            <a:ext cx="1997242" cy="369332"/>
          </a:xfrm>
          <a:prstGeom prst="rect">
            <a:avLst/>
          </a:prstGeom>
          <a:solidFill>
            <a:schemeClr val="accent6">
              <a:lumMod val="75000"/>
            </a:schemeClr>
          </a:solidFill>
        </p:spPr>
        <p:txBody>
          <a:bodyPr wrap="square" rtlCol="0">
            <a:spAutoFit/>
          </a:bodyPr>
          <a:lstStyle/>
          <a:p>
            <a:pPr algn="ctr"/>
            <a:r>
              <a:rPr lang="sv-SE" dirty="0">
                <a:solidFill>
                  <a:schemeClr val="bg1"/>
                </a:solidFill>
              </a:rPr>
              <a:t>Aktiviteter 2020</a:t>
            </a:r>
          </a:p>
        </p:txBody>
      </p:sp>
      <p:sp>
        <p:nvSpPr>
          <p:cNvPr id="8" name="Rektangel 7">
            <a:extLst>
              <a:ext uri="{FF2B5EF4-FFF2-40B4-BE49-F238E27FC236}">
                <a16:creationId xmlns:a16="http://schemas.microsoft.com/office/drawing/2014/main" id="{8340F53B-CC65-4FE1-97E6-294AD3858F2A}"/>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Tree>
    <p:extLst>
      <p:ext uri="{BB962C8B-B14F-4D97-AF65-F5344CB8AC3E}">
        <p14:creationId xmlns:p14="http://schemas.microsoft.com/office/powerpoint/2010/main" val="115793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10EEF7-0C9B-45ED-9778-1FDB86D616E0}"/>
              </a:ext>
            </a:extLst>
          </p:cNvPr>
          <p:cNvSpPr>
            <a:spLocks noGrp="1"/>
          </p:cNvSpPr>
          <p:nvPr>
            <p:ph type="title"/>
          </p:nvPr>
        </p:nvSpPr>
        <p:spPr>
          <a:xfrm>
            <a:off x="1318584" y="263002"/>
            <a:ext cx="9932347" cy="1325563"/>
          </a:xfrm>
        </p:spPr>
        <p:txBody>
          <a:bodyPr/>
          <a:lstStyle/>
          <a:p>
            <a:r>
              <a:rPr lang="sv-SE" b="1" dirty="0">
                <a:solidFill>
                  <a:schemeClr val="accent6">
                    <a:lumMod val="75000"/>
                  </a:schemeClr>
                </a:solidFill>
              </a:rPr>
              <a:t>Uppföljning mål</a:t>
            </a:r>
          </a:p>
        </p:txBody>
      </p:sp>
      <p:sp>
        <p:nvSpPr>
          <p:cNvPr id="5" name="textruta 4">
            <a:extLst>
              <a:ext uri="{FF2B5EF4-FFF2-40B4-BE49-F238E27FC236}">
                <a16:creationId xmlns:a16="http://schemas.microsoft.com/office/drawing/2014/main" id="{8BFF92B8-859A-450C-9C98-04D4E4217B54}"/>
              </a:ext>
            </a:extLst>
          </p:cNvPr>
          <p:cNvSpPr txBox="1"/>
          <p:nvPr/>
        </p:nvSpPr>
        <p:spPr>
          <a:xfrm>
            <a:off x="1637031" y="1292246"/>
            <a:ext cx="7852408" cy="369332"/>
          </a:xfrm>
          <a:prstGeom prst="rect">
            <a:avLst/>
          </a:prstGeom>
          <a:noFill/>
        </p:spPr>
        <p:txBody>
          <a:bodyPr wrap="square" rtlCol="0" anchor="t">
            <a:spAutoFit/>
          </a:bodyPr>
          <a:lstStyle/>
          <a:p>
            <a:endParaRPr lang="sv-SE" dirty="0">
              <a:cs typeface="Calibri"/>
            </a:endParaRPr>
          </a:p>
        </p:txBody>
      </p:sp>
      <p:sp>
        <p:nvSpPr>
          <p:cNvPr id="7" name="Rektangel 6">
            <a:extLst>
              <a:ext uri="{FF2B5EF4-FFF2-40B4-BE49-F238E27FC236}">
                <a16:creationId xmlns:a16="http://schemas.microsoft.com/office/drawing/2014/main" id="{E1367893-F20C-4790-B8A0-5E894DAFBA98}"/>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
        <p:nvSpPr>
          <p:cNvPr id="3" name="Rektangel 2">
            <a:extLst>
              <a:ext uri="{FF2B5EF4-FFF2-40B4-BE49-F238E27FC236}">
                <a16:creationId xmlns:a16="http://schemas.microsoft.com/office/drawing/2014/main" id="{D3AD0387-A46E-4A01-B7D6-1D7DBD76C2F0}"/>
              </a:ext>
            </a:extLst>
          </p:cNvPr>
          <p:cNvSpPr/>
          <p:nvPr/>
        </p:nvSpPr>
        <p:spPr>
          <a:xfrm>
            <a:off x="1160373" y="1521236"/>
            <a:ext cx="8516564" cy="5355312"/>
          </a:xfrm>
          <a:prstGeom prst="rect">
            <a:avLst/>
          </a:prstGeom>
        </p:spPr>
        <p:txBody>
          <a:bodyPr wrap="square">
            <a:spAutoFit/>
          </a:bodyPr>
          <a:lstStyle/>
          <a:p>
            <a:pPr marL="285750" indent="-285750">
              <a:buFont typeface="Arial" panose="020B0604020202020204" pitchFamily="34" charset="0"/>
              <a:buChar char="•"/>
            </a:pPr>
            <a:r>
              <a:rPr lang="sv-SE" dirty="0"/>
              <a:t>Målen är långsiktigt formulerade och vi kan konstatera att </a:t>
            </a:r>
            <a:br>
              <a:rPr lang="sv-SE" dirty="0"/>
            </a:br>
            <a:r>
              <a:rPr lang="sv-SE" dirty="0"/>
              <a:t>arbetet under 2020 och 2021 har bedrivits i målens riktning. </a:t>
            </a:r>
          </a:p>
          <a:p>
            <a:pPr marL="285750" indent="-285750">
              <a:buFont typeface="Arial" panose="020B0604020202020204" pitchFamily="34" charset="0"/>
              <a:buChar char="•"/>
            </a:pPr>
            <a:r>
              <a:rPr lang="sv-SE" dirty="0"/>
              <a:t>Genom deltagande i processen med den Värmlandsstrategin, kulturplanen och Värmlands folkhälsostrategiska plan, genomförs ett påverkansarbete som stärker en hållbar utveckling inom det sociala området.</a:t>
            </a:r>
          </a:p>
          <a:p>
            <a:pPr marL="285750" indent="-285750">
              <a:buFont typeface="Arial" panose="020B0604020202020204" pitchFamily="34" charset="0"/>
              <a:buChar char="•"/>
            </a:pPr>
            <a:r>
              <a:rPr lang="sv-SE" dirty="0"/>
              <a:t>Överenskommelsen samlar en mångfald av organisationer vid sina arrangemang, regionala och lokala, som under 2020 och 2021 arrangerats digitalt.  </a:t>
            </a:r>
          </a:p>
          <a:p>
            <a:pPr marL="285750" indent="-285750">
              <a:buFont typeface="Arial" panose="020B0604020202020204" pitchFamily="34" charset="0"/>
              <a:buChar char="•"/>
            </a:pPr>
            <a:r>
              <a:rPr lang="sv-SE" dirty="0"/>
              <a:t>Digitala mötesplatser utgör en plattform där förutsättningar för utveckling och professionalisering skapas, vilket setts under hösten via seminarieserien Hållplats Idéburen. </a:t>
            </a:r>
          </a:p>
          <a:p>
            <a:pPr marL="285750" indent="-285750">
              <a:buFont typeface="Arial" panose="020B0604020202020204" pitchFamily="34" charset="0"/>
              <a:buChar char="•"/>
            </a:pPr>
            <a:r>
              <a:rPr lang="sv-SE" dirty="0"/>
              <a:t>Överenskommelsen är ett sammanhang för idéburna organisationer att delta i demokratiska processer och göra sin röst hörd. </a:t>
            </a:r>
          </a:p>
          <a:p>
            <a:pPr marL="285750" indent="-285750">
              <a:buFont typeface="Arial" panose="020B0604020202020204" pitchFamily="34" charset="0"/>
              <a:buChar char="•"/>
            </a:pPr>
            <a:r>
              <a:rPr lang="sv-SE" dirty="0"/>
              <a:t>Genom Överenskommelsen kan Idéburna organisationer ingå i ett större sammanhang vilket öppnar upp för fler aktörer att etablera kontakter inom den sociala sektorn.</a:t>
            </a:r>
          </a:p>
          <a:p>
            <a:pPr marL="285750" indent="-285750">
              <a:buFont typeface="Arial" panose="020B0604020202020204" pitchFamily="34" charset="0"/>
              <a:buChar char="•"/>
            </a:pPr>
            <a:r>
              <a:rPr lang="sv-SE" dirty="0"/>
              <a:t>Överenskommelsen bidrar genom dialog och olika mötesplatser till att stärka den idéburna sektorns roll som resurs inom social välfärd. </a:t>
            </a:r>
          </a:p>
          <a:p>
            <a:pPr marL="285750" indent="-285750">
              <a:buFont typeface="Arial" panose="020B0604020202020204" pitchFamily="34" charset="0"/>
              <a:buChar char="•"/>
            </a:pPr>
            <a:r>
              <a:rPr lang="sv-SE" dirty="0"/>
              <a:t>Genom Överenskommelsen möjliggörs för idéburna sektorn att synliggöra både behov och lösningar på samhälsutmaningar inom områden där idéburna organisationer är redan är verksamma. </a:t>
            </a:r>
          </a:p>
        </p:txBody>
      </p:sp>
      <p:sp>
        <p:nvSpPr>
          <p:cNvPr id="6" name="Rektangel 5">
            <a:extLst>
              <a:ext uri="{FF2B5EF4-FFF2-40B4-BE49-F238E27FC236}">
                <a16:creationId xmlns:a16="http://schemas.microsoft.com/office/drawing/2014/main" id="{9A91250B-719D-47C0-8519-B50873641915}"/>
              </a:ext>
            </a:extLst>
          </p:cNvPr>
          <p:cNvSpPr/>
          <p:nvPr/>
        </p:nvSpPr>
        <p:spPr>
          <a:xfrm rot="900000">
            <a:off x="7226063" y="316885"/>
            <a:ext cx="5174774" cy="184244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sv-SE" sz="1100" b="0" i="0" u="none" strike="noStrike" dirty="0">
                <a:solidFill>
                  <a:srgbClr val="000000"/>
                </a:solidFill>
                <a:latin typeface="Calibri"/>
                <a:ea typeface="&amp;quot"/>
                <a:cs typeface="&amp;quot"/>
              </a:rPr>
              <a:t>Överenskommelsen Värmland har följande mål: </a:t>
            </a:r>
            <a:r>
              <a:rPr lang="en-US" sz="1100" b="0" i="0" u="none" strike="noStrike" dirty="0">
                <a:solidFill>
                  <a:srgbClr val="000000"/>
                </a:solidFill>
                <a:latin typeface="Calibri"/>
                <a:ea typeface="&amp;quot"/>
                <a:cs typeface="&amp;quot"/>
              </a:rPr>
              <a:t>​</a:t>
            </a:r>
          </a:p>
          <a:p>
            <a:pPr lvl="0" algn="l" rtl="0">
              <a:buChar char="•"/>
            </a:pPr>
            <a:r>
              <a:rPr lang="sv-SE" sz="1100" b="0" i="0" u="none" strike="noStrike" dirty="0">
                <a:solidFill>
                  <a:srgbClr val="000000"/>
                </a:solidFill>
                <a:latin typeface="Calibri"/>
                <a:ea typeface="Arial"/>
                <a:cs typeface="Arial"/>
              </a:rPr>
              <a:t>lösa samhällsutmaningar och skapa ett enhetligt förhållningssätt </a:t>
            </a:r>
            <a:r>
              <a:rPr lang="en-US" sz="1100" b="0" i="0" u="none" strike="noStrike" dirty="0">
                <a:solidFill>
                  <a:srgbClr val="000000"/>
                </a:solidFill>
                <a:latin typeface="Calibri"/>
                <a:ea typeface="Arial"/>
                <a:cs typeface="Arial"/>
              </a:rPr>
              <a:t>​</a:t>
            </a:r>
          </a:p>
          <a:p>
            <a:pPr lvl="0" algn="l" rtl="0">
              <a:buChar char="•"/>
            </a:pPr>
            <a:r>
              <a:rPr lang="sv-SE" sz="1100" b="0" i="0" u="none" strike="noStrike" dirty="0">
                <a:solidFill>
                  <a:srgbClr val="000000"/>
                </a:solidFill>
                <a:latin typeface="Calibri"/>
                <a:ea typeface="Arial"/>
                <a:cs typeface="Arial"/>
              </a:rPr>
              <a:t>gemensamt ansvara för en hållbar tillväxt i Värmland, inom det sociala området</a:t>
            </a:r>
            <a:r>
              <a:rPr lang="en-US" sz="1100" b="0" i="0" u="none" strike="noStrike" dirty="0">
                <a:solidFill>
                  <a:srgbClr val="000000"/>
                </a:solidFill>
                <a:latin typeface="Calibri"/>
                <a:ea typeface="Arial"/>
                <a:cs typeface="Arial"/>
              </a:rPr>
              <a:t>​</a:t>
            </a:r>
          </a:p>
          <a:p>
            <a:pPr lvl="0" algn="l" rtl="0">
              <a:buChar char="•"/>
            </a:pPr>
            <a:r>
              <a:rPr lang="sv-SE" sz="1100" b="0" i="0" u="none" strike="noStrike" dirty="0">
                <a:solidFill>
                  <a:srgbClr val="000000"/>
                </a:solidFill>
                <a:latin typeface="Calibri"/>
                <a:ea typeface="Arial"/>
                <a:cs typeface="Arial"/>
              </a:rPr>
              <a:t>forma en plattform som möjliggör utveckling och professionalisering </a:t>
            </a:r>
            <a:r>
              <a:rPr lang="en-US" sz="1100" b="0" i="0" u="none" strike="noStrike" dirty="0">
                <a:solidFill>
                  <a:srgbClr val="000000"/>
                </a:solidFill>
                <a:latin typeface="Calibri"/>
                <a:ea typeface="Arial"/>
                <a:cs typeface="Arial"/>
              </a:rPr>
              <a:t>​</a:t>
            </a:r>
          </a:p>
          <a:p>
            <a:pPr lvl="0" algn="l" rtl="0">
              <a:buChar char="•"/>
            </a:pPr>
            <a:r>
              <a:rPr lang="sv-SE" sz="1100" b="0" i="0" u="none" strike="noStrike" dirty="0">
                <a:solidFill>
                  <a:srgbClr val="000000"/>
                </a:solidFill>
                <a:latin typeface="Calibri"/>
                <a:ea typeface="Arial"/>
                <a:cs typeface="Arial"/>
              </a:rPr>
              <a:t>ytterligare öka mångfalden av aktörer inom den sociala sektorn</a:t>
            </a:r>
            <a:r>
              <a:rPr lang="en-US" sz="1100" b="0" i="0" u="none" strike="noStrike" dirty="0">
                <a:solidFill>
                  <a:srgbClr val="000000"/>
                </a:solidFill>
                <a:latin typeface="Calibri"/>
                <a:ea typeface="Arial"/>
                <a:cs typeface="Arial"/>
              </a:rPr>
              <a:t>​</a:t>
            </a:r>
          </a:p>
          <a:p>
            <a:pPr lvl="0" algn="l" rtl="0">
              <a:buChar char="•"/>
            </a:pPr>
            <a:r>
              <a:rPr lang="sv-SE" sz="1100" b="0" i="0" u="none" strike="noStrike" dirty="0">
                <a:solidFill>
                  <a:srgbClr val="000000"/>
                </a:solidFill>
                <a:latin typeface="Calibri"/>
                <a:ea typeface="Arial"/>
                <a:cs typeface="Arial"/>
              </a:rPr>
              <a:t>stärka den idéburna sektorns roll som en resurs inom social välfärd</a:t>
            </a:r>
          </a:p>
        </p:txBody>
      </p:sp>
    </p:spTree>
    <p:extLst>
      <p:ext uri="{BB962C8B-B14F-4D97-AF65-F5344CB8AC3E}">
        <p14:creationId xmlns:p14="http://schemas.microsoft.com/office/powerpoint/2010/main" val="2939773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10EEF7-0C9B-45ED-9778-1FDB86D616E0}"/>
              </a:ext>
            </a:extLst>
          </p:cNvPr>
          <p:cNvSpPr>
            <a:spLocks noGrp="1"/>
          </p:cNvSpPr>
          <p:nvPr>
            <p:ph type="title"/>
          </p:nvPr>
        </p:nvSpPr>
        <p:spPr>
          <a:xfrm>
            <a:off x="1239483" y="393045"/>
            <a:ext cx="9613900" cy="1325563"/>
          </a:xfrm>
        </p:spPr>
        <p:txBody>
          <a:bodyPr/>
          <a:lstStyle/>
          <a:p>
            <a:r>
              <a:rPr lang="sv-SE" b="1" dirty="0">
                <a:solidFill>
                  <a:schemeClr val="accent6">
                    <a:lumMod val="75000"/>
                  </a:schemeClr>
                </a:solidFill>
              </a:rPr>
              <a:t>Mätbara resultat</a:t>
            </a:r>
          </a:p>
        </p:txBody>
      </p:sp>
      <p:sp>
        <p:nvSpPr>
          <p:cNvPr id="5" name="textruta 4">
            <a:extLst>
              <a:ext uri="{FF2B5EF4-FFF2-40B4-BE49-F238E27FC236}">
                <a16:creationId xmlns:a16="http://schemas.microsoft.com/office/drawing/2014/main" id="{8BFF92B8-859A-450C-9C98-04D4E4217B54}"/>
              </a:ext>
            </a:extLst>
          </p:cNvPr>
          <p:cNvSpPr txBox="1"/>
          <p:nvPr/>
        </p:nvSpPr>
        <p:spPr>
          <a:xfrm>
            <a:off x="1336058" y="1855749"/>
            <a:ext cx="7175930" cy="3139321"/>
          </a:xfrm>
          <a:prstGeom prst="rect">
            <a:avLst/>
          </a:prstGeom>
          <a:noFill/>
        </p:spPr>
        <p:txBody>
          <a:bodyPr wrap="square" rtlCol="0" anchor="t">
            <a:spAutoFit/>
          </a:bodyPr>
          <a:lstStyle/>
          <a:p>
            <a:pPr marL="285750" indent="-285750">
              <a:buFont typeface="Arial" panose="020B0604020202020204" pitchFamily="34" charset="0"/>
              <a:buChar char="•"/>
            </a:pPr>
            <a:r>
              <a:rPr lang="sv-SE" dirty="0"/>
              <a:t>Rådet för Idéburna organisationer med fyra (4) genomförda möten</a:t>
            </a:r>
            <a:endParaRPr lang="sv-SE" dirty="0">
              <a:cs typeface="Calibri"/>
            </a:endParaRP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Hållplats Idéburen, 4 genomförda digitala seminarier under hösten 2020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Nätverket Värmlands Idéburna blir mer känt</a:t>
            </a:r>
          </a:p>
          <a:p>
            <a:endParaRPr lang="sv-SE" dirty="0">
              <a:cs typeface="Calibri"/>
            </a:endParaRPr>
          </a:p>
          <a:p>
            <a:pPr marL="285750" indent="-285750">
              <a:buFont typeface="Arial" panose="020B0604020202020204" pitchFamily="34" charset="0"/>
              <a:buChar char="•"/>
            </a:pPr>
            <a:r>
              <a:rPr lang="sv-SE" dirty="0">
                <a:cs typeface="Calibri"/>
              </a:rPr>
              <a:t>54 organisationer som signerat Överenskommelsen Värmland</a:t>
            </a:r>
          </a:p>
          <a:p>
            <a:pPr marL="285750" indent="-285750">
              <a:buFont typeface="Arial" panose="020B0604020202020204" pitchFamily="34" charset="0"/>
              <a:buChar char="•"/>
            </a:pPr>
            <a:endParaRPr lang="sv-SE" dirty="0">
              <a:cs typeface="Calibri"/>
            </a:endParaRPr>
          </a:p>
          <a:p>
            <a:pPr marL="285750" indent="-285750">
              <a:buFont typeface="Arial" panose="020B0604020202020204" pitchFamily="34" charset="0"/>
              <a:buChar char="•"/>
            </a:pPr>
            <a:r>
              <a:rPr lang="sv-SE" dirty="0">
                <a:cs typeface="Calibri"/>
              </a:rPr>
              <a:t>Mottagarorganisation för frågor som rör samverkan mellan idéburen och regionen</a:t>
            </a:r>
          </a:p>
          <a:p>
            <a:pPr marL="285750" indent="-285750">
              <a:buFont typeface="Arial" panose="020B0604020202020204" pitchFamily="34" charset="0"/>
              <a:buChar char="•"/>
            </a:pPr>
            <a:endParaRPr lang="sv-SE" dirty="0">
              <a:cs typeface="Calibri"/>
            </a:endParaRPr>
          </a:p>
        </p:txBody>
      </p:sp>
      <p:sp>
        <p:nvSpPr>
          <p:cNvPr id="7" name="Rektangel 6">
            <a:extLst>
              <a:ext uri="{FF2B5EF4-FFF2-40B4-BE49-F238E27FC236}">
                <a16:creationId xmlns:a16="http://schemas.microsoft.com/office/drawing/2014/main" id="{E1367893-F20C-4790-B8A0-5E894DAFBA98}"/>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Tree>
    <p:extLst>
      <p:ext uri="{BB962C8B-B14F-4D97-AF65-F5344CB8AC3E}">
        <p14:creationId xmlns:p14="http://schemas.microsoft.com/office/powerpoint/2010/main" val="877271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10EEF7-0C9B-45ED-9778-1FDB86D616E0}"/>
              </a:ext>
            </a:extLst>
          </p:cNvPr>
          <p:cNvSpPr>
            <a:spLocks noGrp="1"/>
          </p:cNvSpPr>
          <p:nvPr>
            <p:ph type="title"/>
          </p:nvPr>
        </p:nvSpPr>
        <p:spPr>
          <a:xfrm>
            <a:off x="1239483" y="393045"/>
            <a:ext cx="9613900" cy="1325563"/>
          </a:xfrm>
        </p:spPr>
        <p:txBody>
          <a:bodyPr/>
          <a:lstStyle/>
          <a:p>
            <a:r>
              <a:rPr lang="sv-SE" b="1" dirty="0">
                <a:solidFill>
                  <a:schemeClr val="accent6">
                    <a:lumMod val="75000"/>
                  </a:schemeClr>
                </a:solidFill>
              </a:rPr>
              <a:t>Märkbara resultat</a:t>
            </a:r>
          </a:p>
        </p:txBody>
      </p:sp>
      <p:sp>
        <p:nvSpPr>
          <p:cNvPr id="9" name="Rektangel 8">
            <a:extLst>
              <a:ext uri="{FF2B5EF4-FFF2-40B4-BE49-F238E27FC236}">
                <a16:creationId xmlns:a16="http://schemas.microsoft.com/office/drawing/2014/main" id="{5CD7437F-39EA-4513-BF49-84B1FA82BFEA}"/>
              </a:ext>
            </a:extLst>
          </p:cNvPr>
          <p:cNvSpPr/>
          <p:nvPr/>
        </p:nvSpPr>
        <p:spPr>
          <a:xfrm>
            <a:off x="1228390" y="1544860"/>
            <a:ext cx="11142904" cy="4247317"/>
          </a:xfrm>
          <a:prstGeom prst="rect">
            <a:avLst/>
          </a:prstGeom>
        </p:spPr>
        <p:txBody>
          <a:bodyPr wrap="square" anchor="t">
            <a:spAutoFit/>
          </a:bodyPr>
          <a:lstStyle/>
          <a:p>
            <a:pPr marL="285750" indent="-285750">
              <a:buFont typeface="Arial" panose="020B0604020202020204" pitchFamily="34" charset="0"/>
              <a:buChar char="•"/>
            </a:pPr>
            <a:r>
              <a:rPr lang="sv-SE" dirty="0"/>
              <a:t>Engagemang och deltagande vid Överenskommelsens seminarier.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Det finns en ökad kännedom om den Idéburna sektorn, dess förutsättningar och som resurs.</a:t>
            </a:r>
          </a:p>
          <a:p>
            <a:endParaRPr lang="sv-SE" dirty="0">
              <a:cs typeface="Calibri"/>
            </a:endParaRPr>
          </a:p>
          <a:p>
            <a:pPr marL="285750" indent="-285750">
              <a:buFont typeface="Arial" panose="020B0604020202020204" pitchFamily="34" charset="0"/>
              <a:buChar char="•"/>
            </a:pPr>
            <a:r>
              <a:rPr lang="sv-SE" dirty="0">
                <a:ea typeface="+mn-lt"/>
                <a:cs typeface="+mn-lt"/>
              </a:rPr>
              <a:t>Det finns en ökad insikt i att involvera flera aktörer i projekt och samarbeten och att involvering sker tidigare.</a:t>
            </a:r>
          </a:p>
          <a:p>
            <a:pPr marL="285750" indent="-285750">
              <a:buFont typeface="Arial" panose="020B0604020202020204" pitchFamily="34" charset="0"/>
              <a:buChar char="•"/>
            </a:pPr>
            <a:endParaRPr lang="sv-SE" dirty="0">
              <a:ea typeface="+mn-lt"/>
              <a:cs typeface="+mn-lt"/>
            </a:endParaRPr>
          </a:p>
          <a:p>
            <a:pPr marL="285750" indent="-285750">
              <a:buFont typeface="Arial" panose="020B0604020202020204" pitchFamily="34" charset="0"/>
              <a:buChar char="•"/>
            </a:pPr>
            <a:r>
              <a:rPr lang="sv-SE" dirty="0"/>
              <a:t>Nya kontakter knutna och samarbeten mellan flera olika idéburna organisationer pågår.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Det finns ökad kännedom och efterfrågan av den Idéburna sektorn inom olika verksamheter i Region Värmland. </a:t>
            </a:r>
          </a:p>
          <a:p>
            <a:endParaRPr lang="sv-SE" dirty="0">
              <a:cs typeface="Calibri" panose="020F0502020204030204"/>
            </a:endParaRPr>
          </a:p>
          <a:p>
            <a:pPr marL="285750" indent="-285750">
              <a:buFont typeface="Arial" panose="020B0604020202020204" pitchFamily="34" charset="0"/>
              <a:buChar char="•"/>
            </a:pPr>
            <a:r>
              <a:rPr lang="sv-SE" dirty="0"/>
              <a:t>Idéburna organisationer är delaktiga i framtagande av </a:t>
            </a:r>
            <a:r>
              <a:rPr lang="sv-SE" dirty="0" err="1"/>
              <a:t>Värmlandssstrategin</a:t>
            </a:r>
            <a:r>
              <a:rPr lang="sv-SE" dirty="0"/>
              <a:t>, kulturplanen och Folkhälsostrategiska planen.</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Mottagarorganisering som kan skapa förutsättning, initiera och möjliggöra samverkan. </a:t>
            </a:r>
            <a:br>
              <a:rPr lang="sv-SE" dirty="0"/>
            </a:br>
            <a:endParaRPr lang="sv-SE" dirty="0"/>
          </a:p>
        </p:txBody>
      </p:sp>
      <p:sp>
        <p:nvSpPr>
          <p:cNvPr id="7" name="Rektangel 6">
            <a:extLst>
              <a:ext uri="{FF2B5EF4-FFF2-40B4-BE49-F238E27FC236}">
                <a16:creationId xmlns:a16="http://schemas.microsoft.com/office/drawing/2014/main" id="{E1367893-F20C-4790-B8A0-5E894DAFBA98}"/>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Tree>
    <p:extLst>
      <p:ext uri="{BB962C8B-B14F-4D97-AF65-F5344CB8AC3E}">
        <p14:creationId xmlns:p14="http://schemas.microsoft.com/office/powerpoint/2010/main" val="3597715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10EEF7-0C9B-45ED-9778-1FDB86D616E0}"/>
              </a:ext>
            </a:extLst>
          </p:cNvPr>
          <p:cNvSpPr>
            <a:spLocks noGrp="1"/>
          </p:cNvSpPr>
          <p:nvPr>
            <p:ph type="title"/>
          </p:nvPr>
        </p:nvSpPr>
        <p:spPr>
          <a:xfrm>
            <a:off x="1239483" y="393045"/>
            <a:ext cx="9613900" cy="1325563"/>
          </a:xfrm>
        </p:spPr>
        <p:txBody>
          <a:bodyPr/>
          <a:lstStyle/>
          <a:p>
            <a:r>
              <a:rPr lang="sv-SE" b="1" dirty="0">
                <a:solidFill>
                  <a:schemeClr val="accent6">
                    <a:lumMod val="75000"/>
                  </a:schemeClr>
                </a:solidFill>
              </a:rPr>
              <a:t>Märkbara resultat</a:t>
            </a:r>
          </a:p>
        </p:txBody>
      </p:sp>
      <p:sp>
        <p:nvSpPr>
          <p:cNvPr id="9" name="Rektangel 8">
            <a:extLst>
              <a:ext uri="{FF2B5EF4-FFF2-40B4-BE49-F238E27FC236}">
                <a16:creationId xmlns:a16="http://schemas.microsoft.com/office/drawing/2014/main" id="{5CD7437F-39EA-4513-BF49-84B1FA82BFEA}"/>
              </a:ext>
            </a:extLst>
          </p:cNvPr>
          <p:cNvSpPr/>
          <p:nvPr/>
        </p:nvSpPr>
        <p:spPr>
          <a:xfrm>
            <a:off x="1228390" y="1544860"/>
            <a:ext cx="10518133" cy="5078313"/>
          </a:xfrm>
          <a:prstGeom prst="rect">
            <a:avLst/>
          </a:prstGeom>
        </p:spPr>
        <p:txBody>
          <a:bodyPr wrap="square" anchor="t">
            <a:spAutoFit/>
          </a:bodyPr>
          <a:lstStyle/>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Förmedla kontakter och information om </a:t>
            </a:r>
            <a:r>
              <a:rPr lang="sv-SE" dirty="0" err="1"/>
              <a:t>ex.vis</a:t>
            </a:r>
            <a:r>
              <a:rPr lang="sv-SE" dirty="0"/>
              <a:t> projektidéer och projektdeltagande, i2i – Ofrivillig ensamhet, Idéburet Offentligt Partnerskap (IOP) mm</a:t>
            </a:r>
          </a:p>
          <a:p>
            <a:endParaRPr lang="sv-SE" dirty="0"/>
          </a:p>
          <a:p>
            <a:pPr marL="285750" indent="-285750">
              <a:buFont typeface="Arial" panose="020B0604020202020204" pitchFamily="34" charset="0"/>
              <a:buChar char="•"/>
            </a:pPr>
            <a:r>
              <a:rPr lang="sv-SE" dirty="0"/>
              <a:t>Tillit och förtroende har skapats via samverkansprocessen</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Snabb återkoppling och dialog med idéburen sektor gällande åtgärder på grund av Covid-19, vilket resulterade i två riktade Utlysningar av medel till idéburen sektor att söka. En under hösten 2020 samt en under våren 2021.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Snabb uppstart av regional telefonlinje för allmänna frågor om Covid-19 för personer med andra språk, som under juni 2020 övergick till en nationell telefonlinje där Region Värmland var en regionen som var med och bemannade.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Stöd vid exempelvis vaccinering av svårnådda grupper samt personer med andra språk</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p:txBody>
      </p:sp>
      <p:sp>
        <p:nvSpPr>
          <p:cNvPr id="7" name="Rektangel 6">
            <a:extLst>
              <a:ext uri="{FF2B5EF4-FFF2-40B4-BE49-F238E27FC236}">
                <a16:creationId xmlns:a16="http://schemas.microsoft.com/office/drawing/2014/main" id="{E1367893-F20C-4790-B8A0-5E894DAFBA98}"/>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Tree>
    <p:extLst>
      <p:ext uri="{BB962C8B-B14F-4D97-AF65-F5344CB8AC3E}">
        <p14:creationId xmlns:p14="http://schemas.microsoft.com/office/powerpoint/2010/main" val="3697437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7B7273-31D7-4B46-8EAA-79AE4FCFACC3}"/>
              </a:ext>
            </a:extLst>
          </p:cNvPr>
          <p:cNvSpPr>
            <a:spLocks noGrp="1"/>
          </p:cNvSpPr>
          <p:nvPr>
            <p:ph type="title"/>
          </p:nvPr>
        </p:nvSpPr>
        <p:spPr>
          <a:xfrm>
            <a:off x="838200" y="483764"/>
            <a:ext cx="10515600" cy="1325563"/>
          </a:xfrm>
        </p:spPr>
        <p:txBody>
          <a:bodyPr/>
          <a:lstStyle/>
          <a:p>
            <a:r>
              <a:rPr lang="sv-SE" b="1" dirty="0">
                <a:solidFill>
                  <a:schemeClr val="accent6">
                    <a:lumMod val="75000"/>
                  </a:schemeClr>
                </a:solidFill>
              </a:rPr>
              <a:t>Portalprincipen Dialog</a:t>
            </a:r>
          </a:p>
        </p:txBody>
      </p:sp>
      <p:sp>
        <p:nvSpPr>
          <p:cNvPr id="3" name="Platshållare för innehåll 2">
            <a:extLst>
              <a:ext uri="{FF2B5EF4-FFF2-40B4-BE49-F238E27FC236}">
                <a16:creationId xmlns:a16="http://schemas.microsoft.com/office/drawing/2014/main" id="{BB433078-A37B-41E6-921F-506194B4E5D0}"/>
              </a:ext>
            </a:extLst>
          </p:cNvPr>
          <p:cNvSpPr>
            <a:spLocks noGrp="1"/>
          </p:cNvSpPr>
          <p:nvPr>
            <p:ph idx="1"/>
          </p:nvPr>
        </p:nvSpPr>
        <p:spPr>
          <a:xfrm>
            <a:off x="947738" y="1521682"/>
            <a:ext cx="10062769" cy="4375573"/>
          </a:xfrm>
        </p:spPr>
        <p:txBody>
          <a:bodyPr>
            <a:normAutofit fontScale="92500" lnSpcReduction="20000"/>
          </a:bodyPr>
          <a:lstStyle/>
          <a:p>
            <a:endParaRPr lang="sv-SE" dirty="0"/>
          </a:p>
          <a:p>
            <a:pPr marL="0" indent="0">
              <a:buNone/>
            </a:pPr>
            <a:r>
              <a:rPr lang="sv-SE" dirty="0"/>
              <a:t>Under 2020 och 2021 har portalprincipen Dialog varit central, även om den fått genomföras digitalt på grund av pandemin.</a:t>
            </a:r>
          </a:p>
          <a:p>
            <a:pPr marL="0" indent="0">
              <a:buNone/>
            </a:pPr>
            <a:endParaRPr lang="sv-SE" dirty="0"/>
          </a:p>
          <a:p>
            <a:pPr algn="l"/>
            <a:r>
              <a:rPr lang="sv-SE" dirty="0"/>
              <a:t>Dialog har först gällande pandemins påverkan både på idéburna organisationer samt deras målgrupper. En utlysning med utgångspunkt från rapporten </a:t>
            </a:r>
            <a:r>
              <a:rPr lang="sv-SE" b="0" i="0" u="sng" strike="noStrike" dirty="0">
                <a:solidFill>
                  <a:srgbClr val="005EB8"/>
                </a:solidFill>
                <a:effectLst/>
                <a:latin typeface="&amp;quot"/>
                <a:hlinkClick r:id="rId2"/>
              </a:rPr>
              <a:t>”Analys av de indirekta konsekvenserna på folkhälsan i Värmland, till följd av covid-19”</a:t>
            </a:r>
            <a:r>
              <a:rPr lang="sv-SE" b="0" i="0" u="none" strike="noStrike" dirty="0">
                <a:solidFill>
                  <a:srgbClr val="464646"/>
                </a:solidFill>
                <a:effectLst/>
                <a:latin typeface="&amp;quot"/>
              </a:rPr>
              <a:t>.</a:t>
            </a:r>
          </a:p>
          <a:p>
            <a:pPr algn="l"/>
            <a:r>
              <a:rPr lang="sv-SE" b="0" i="0" u="none" strike="noStrike" dirty="0">
                <a:solidFill>
                  <a:srgbClr val="464646"/>
                </a:solidFill>
                <a:effectLst/>
                <a:latin typeface="&amp;quot"/>
              </a:rPr>
              <a:t>Syftet är att ge möjlighet att starta projekt som bidrar till ökad social hållbarhet och folkhälsa och som pågår under hela 2021</a:t>
            </a:r>
          </a:p>
          <a:p>
            <a:pPr algn="l"/>
            <a:r>
              <a:rPr lang="sv-SE" dirty="0">
                <a:solidFill>
                  <a:srgbClr val="464646"/>
                </a:solidFill>
                <a:latin typeface="&amp;quot"/>
              </a:rPr>
              <a:t>Hållplats Idéburen, där syftet var att upprätthålla kontakt och dialog om intressant ämnen, vilka togs fram gemensamt.</a:t>
            </a:r>
            <a:endParaRPr lang="sv-SE" b="0" i="0" u="none" strike="noStrike" dirty="0">
              <a:solidFill>
                <a:srgbClr val="464646"/>
              </a:solidFill>
              <a:effectLst/>
              <a:latin typeface="&amp;quot"/>
            </a:endParaRPr>
          </a:p>
          <a:p>
            <a:pPr marL="0" indent="0">
              <a:buNone/>
            </a:pPr>
            <a:endParaRPr lang="sv-SE" dirty="0"/>
          </a:p>
        </p:txBody>
      </p:sp>
      <p:sp>
        <p:nvSpPr>
          <p:cNvPr id="5" name="textruta 4">
            <a:extLst>
              <a:ext uri="{FF2B5EF4-FFF2-40B4-BE49-F238E27FC236}">
                <a16:creationId xmlns:a16="http://schemas.microsoft.com/office/drawing/2014/main" id="{BBE5A693-B598-4A67-9C10-B8C2E5E3F7EE}"/>
              </a:ext>
            </a:extLst>
          </p:cNvPr>
          <p:cNvSpPr txBox="1"/>
          <p:nvPr/>
        </p:nvSpPr>
        <p:spPr>
          <a:xfrm>
            <a:off x="433138" y="317112"/>
            <a:ext cx="1429425" cy="369332"/>
          </a:xfrm>
          <a:prstGeom prst="rect">
            <a:avLst/>
          </a:prstGeom>
          <a:solidFill>
            <a:schemeClr val="accent6">
              <a:lumMod val="75000"/>
            </a:schemeClr>
          </a:solidFill>
        </p:spPr>
        <p:txBody>
          <a:bodyPr wrap="square" rtlCol="0">
            <a:spAutoFit/>
          </a:bodyPr>
          <a:lstStyle/>
          <a:p>
            <a:pPr algn="ctr"/>
            <a:r>
              <a:rPr lang="sv-SE" dirty="0">
                <a:solidFill>
                  <a:schemeClr val="bg1"/>
                </a:solidFill>
              </a:rPr>
              <a:t>Principer</a:t>
            </a:r>
          </a:p>
        </p:txBody>
      </p:sp>
    </p:spTree>
    <p:extLst>
      <p:ext uri="{BB962C8B-B14F-4D97-AF65-F5344CB8AC3E}">
        <p14:creationId xmlns:p14="http://schemas.microsoft.com/office/powerpoint/2010/main" val="410719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5443A3-8F12-4C48-875E-7013C23E8CFF}"/>
              </a:ext>
            </a:extLst>
          </p:cNvPr>
          <p:cNvSpPr/>
          <p:nvPr/>
        </p:nvSpPr>
        <p:spPr>
          <a:xfrm>
            <a:off x="0" y="2090242"/>
            <a:ext cx="12192000" cy="1908215"/>
          </a:xfrm>
          <a:prstGeom prst="rect">
            <a:avLst/>
          </a:prstGeom>
        </p:spPr>
        <p:txBody>
          <a:bodyPr wrap="square">
            <a:spAutoFit/>
          </a:bodyPr>
          <a:lstStyle/>
          <a:p>
            <a:pPr algn="ctr"/>
            <a:r>
              <a:rPr lang="sv-SE" sz="4400" b="1" dirty="0">
                <a:solidFill>
                  <a:schemeClr val="accent6">
                    <a:lumMod val="75000"/>
                  </a:schemeClr>
                </a:solidFill>
              </a:rPr>
              <a:t>Vision för Överenskommelsen i Värmland</a:t>
            </a:r>
          </a:p>
          <a:p>
            <a:pPr algn="ctr">
              <a:spcBef>
                <a:spcPts val="1200"/>
              </a:spcBef>
            </a:pPr>
            <a:r>
              <a:rPr lang="sv-SE" sz="3200" dirty="0"/>
              <a:t>Ett Värmland där samverkan och dialog </a:t>
            </a:r>
            <a:br>
              <a:rPr lang="sv-SE" sz="3200" dirty="0"/>
            </a:br>
            <a:r>
              <a:rPr lang="sv-SE" sz="3200" dirty="0"/>
              <a:t>skapar livskraftiga och innovativa samarbeten</a:t>
            </a:r>
          </a:p>
        </p:txBody>
      </p:sp>
    </p:spTree>
    <p:extLst>
      <p:ext uri="{BB962C8B-B14F-4D97-AF65-F5344CB8AC3E}">
        <p14:creationId xmlns:p14="http://schemas.microsoft.com/office/powerpoint/2010/main" val="4086273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7B7273-31D7-4B46-8EAA-79AE4FCFACC3}"/>
              </a:ext>
            </a:extLst>
          </p:cNvPr>
          <p:cNvSpPr>
            <a:spLocks noGrp="1"/>
          </p:cNvSpPr>
          <p:nvPr>
            <p:ph type="title"/>
          </p:nvPr>
        </p:nvSpPr>
        <p:spPr>
          <a:xfrm>
            <a:off x="838200" y="483764"/>
            <a:ext cx="10515600" cy="1325563"/>
          </a:xfrm>
        </p:spPr>
        <p:txBody>
          <a:bodyPr/>
          <a:lstStyle/>
          <a:p>
            <a:r>
              <a:rPr lang="sv-SE" b="1" dirty="0">
                <a:solidFill>
                  <a:schemeClr val="accent6">
                    <a:lumMod val="75000"/>
                  </a:schemeClr>
                </a:solidFill>
              </a:rPr>
              <a:t>Kvalitet</a:t>
            </a:r>
          </a:p>
        </p:txBody>
      </p:sp>
      <p:sp>
        <p:nvSpPr>
          <p:cNvPr id="3" name="Platshållare för innehåll 2">
            <a:extLst>
              <a:ext uri="{FF2B5EF4-FFF2-40B4-BE49-F238E27FC236}">
                <a16:creationId xmlns:a16="http://schemas.microsoft.com/office/drawing/2014/main" id="{BB433078-A37B-41E6-921F-506194B4E5D0}"/>
              </a:ext>
            </a:extLst>
          </p:cNvPr>
          <p:cNvSpPr>
            <a:spLocks noGrp="1"/>
          </p:cNvSpPr>
          <p:nvPr>
            <p:ph idx="1"/>
          </p:nvPr>
        </p:nvSpPr>
        <p:spPr>
          <a:xfrm>
            <a:off x="947738" y="1521682"/>
            <a:ext cx="5813039" cy="4375573"/>
          </a:xfrm>
        </p:spPr>
        <p:txBody>
          <a:bodyPr>
            <a:normAutofit lnSpcReduction="10000"/>
          </a:bodyPr>
          <a:lstStyle/>
          <a:p>
            <a:pPr marL="0" indent="0">
              <a:lnSpc>
                <a:spcPct val="120000"/>
              </a:lnSpc>
              <a:buNone/>
            </a:pPr>
            <a:r>
              <a:rPr lang="sv-SE" dirty="0"/>
              <a:t>Arbetet med överenskommelsen har  fokus på principen kvalitet. Genom dialog anpassas innehåll i överenskommelsens aktiviteter efter de behov som uttrycks. Vi eftersträvar att ha en tydlig kommunikation. Aktiviteter har dokumenterats och publicerats på www.regionvarmland.se. </a:t>
            </a:r>
          </a:p>
          <a:p>
            <a:endParaRPr lang="sv-SE" dirty="0"/>
          </a:p>
        </p:txBody>
      </p:sp>
      <p:pic>
        <p:nvPicPr>
          <p:cNvPr id="4" name="Platshållare för innehåll 4" descr="Stjärna">
            <a:extLst>
              <a:ext uri="{FF2B5EF4-FFF2-40B4-BE49-F238E27FC236}">
                <a16:creationId xmlns:a16="http://schemas.microsoft.com/office/drawing/2014/main" id="{5DE6CA04-787D-4DC2-BFF0-6C889B0FD1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6200" y="500374"/>
            <a:ext cx="5587381" cy="5587381"/>
          </a:xfrm>
          <a:prstGeom prst="rect">
            <a:avLst/>
          </a:prstGeom>
        </p:spPr>
      </p:pic>
      <p:sp>
        <p:nvSpPr>
          <p:cNvPr id="5" name="textruta 4">
            <a:extLst>
              <a:ext uri="{FF2B5EF4-FFF2-40B4-BE49-F238E27FC236}">
                <a16:creationId xmlns:a16="http://schemas.microsoft.com/office/drawing/2014/main" id="{BBE5A693-B598-4A67-9C10-B8C2E5E3F7EE}"/>
              </a:ext>
            </a:extLst>
          </p:cNvPr>
          <p:cNvSpPr txBox="1"/>
          <p:nvPr/>
        </p:nvSpPr>
        <p:spPr>
          <a:xfrm>
            <a:off x="433138" y="317112"/>
            <a:ext cx="1429425" cy="369332"/>
          </a:xfrm>
          <a:prstGeom prst="rect">
            <a:avLst/>
          </a:prstGeom>
          <a:solidFill>
            <a:schemeClr val="accent6">
              <a:lumMod val="75000"/>
            </a:schemeClr>
          </a:solidFill>
        </p:spPr>
        <p:txBody>
          <a:bodyPr wrap="square" rtlCol="0">
            <a:spAutoFit/>
          </a:bodyPr>
          <a:lstStyle/>
          <a:p>
            <a:pPr algn="ctr"/>
            <a:r>
              <a:rPr lang="sv-SE" dirty="0">
                <a:solidFill>
                  <a:schemeClr val="bg1"/>
                </a:solidFill>
              </a:rPr>
              <a:t>Principer</a:t>
            </a:r>
          </a:p>
        </p:txBody>
      </p:sp>
    </p:spTree>
    <p:extLst>
      <p:ext uri="{BB962C8B-B14F-4D97-AF65-F5344CB8AC3E}">
        <p14:creationId xmlns:p14="http://schemas.microsoft.com/office/powerpoint/2010/main" val="2236405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ECF3B2-CACD-48CA-834B-B1B8CE0104F4}"/>
              </a:ext>
            </a:extLst>
          </p:cNvPr>
          <p:cNvSpPr>
            <a:spLocks noGrp="1"/>
          </p:cNvSpPr>
          <p:nvPr>
            <p:ph type="title"/>
          </p:nvPr>
        </p:nvSpPr>
        <p:spPr>
          <a:xfrm>
            <a:off x="823487" y="490266"/>
            <a:ext cx="9505950" cy="1325563"/>
          </a:xfrm>
        </p:spPr>
        <p:txBody>
          <a:bodyPr/>
          <a:lstStyle/>
          <a:p>
            <a:r>
              <a:rPr lang="sv-SE" b="1" dirty="0">
                <a:solidFill>
                  <a:schemeClr val="accent6">
                    <a:lumMod val="75000"/>
                  </a:schemeClr>
                </a:solidFill>
              </a:rPr>
              <a:t>Mångfald</a:t>
            </a:r>
          </a:p>
        </p:txBody>
      </p:sp>
      <p:sp>
        <p:nvSpPr>
          <p:cNvPr id="3" name="Platshållare för innehåll 2">
            <a:extLst>
              <a:ext uri="{FF2B5EF4-FFF2-40B4-BE49-F238E27FC236}">
                <a16:creationId xmlns:a16="http://schemas.microsoft.com/office/drawing/2014/main" id="{2A156868-8C0E-4DF8-913F-6ECAD6AB9D37}"/>
              </a:ext>
            </a:extLst>
          </p:cNvPr>
          <p:cNvSpPr>
            <a:spLocks noGrp="1"/>
          </p:cNvSpPr>
          <p:nvPr>
            <p:ph idx="1"/>
          </p:nvPr>
        </p:nvSpPr>
        <p:spPr>
          <a:xfrm>
            <a:off x="947738" y="1465264"/>
            <a:ext cx="3538537" cy="4451544"/>
          </a:xfrm>
        </p:spPr>
        <p:txBody>
          <a:bodyPr>
            <a:normAutofit/>
          </a:bodyPr>
          <a:lstStyle/>
          <a:p>
            <a:pPr marL="0" indent="0">
              <a:lnSpc>
                <a:spcPct val="100000"/>
              </a:lnSpc>
              <a:buNone/>
            </a:pPr>
            <a:r>
              <a:rPr lang="sv-SE" sz="2600" dirty="0"/>
              <a:t>Bland de organisationer som signerat överenskommelsen finns en mångfald av verksamheter, storlek och historik. Arbetet har fokus på att skapa förutsättningar för delaktighet för en bredd av organisationer och initiativ. </a:t>
            </a:r>
          </a:p>
          <a:p>
            <a:endParaRPr lang="sv-SE" dirty="0"/>
          </a:p>
        </p:txBody>
      </p:sp>
      <p:sp>
        <p:nvSpPr>
          <p:cNvPr id="5" name="textruta 4">
            <a:extLst>
              <a:ext uri="{FF2B5EF4-FFF2-40B4-BE49-F238E27FC236}">
                <a16:creationId xmlns:a16="http://schemas.microsoft.com/office/drawing/2014/main" id="{91ACA542-6CBD-410B-85DE-BE1500DEB7A4}"/>
              </a:ext>
            </a:extLst>
          </p:cNvPr>
          <p:cNvSpPr txBox="1"/>
          <p:nvPr/>
        </p:nvSpPr>
        <p:spPr>
          <a:xfrm>
            <a:off x="433138" y="317112"/>
            <a:ext cx="1429425" cy="369332"/>
          </a:xfrm>
          <a:prstGeom prst="rect">
            <a:avLst/>
          </a:prstGeom>
          <a:solidFill>
            <a:schemeClr val="accent6">
              <a:lumMod val="75000"/>
            </a:schemeClr>
          </a:solidFill>
        </p:spPr>
        <p:txBody>
          <a:bodyPr wrap="square" rtlCol="0">
            <a:spAutoFit/>
          </a:bodyPr>
          <a:lstStyle/>
          <a:p>
            <a:pPr algn="ctr"/>
            <a:r>
              <a:rPr lang="sv-SE" dirty="0">
                <a:solidFill>
                  <a:schemeClr val="bg1"/>
                </a:solidFill>
              </a:rPr>
              <a:t>Principer</a:t>
            </a:r>
          </a:p>
        </p:txBody>
      </p:sp>
      <p:pic>
        <p:nvPicPr>
          <p:cNvPr id="6" name="Bildobjekt 5">
            <a:extLst>
              <a:ext uri="{FF2B5EF4-FFF2-40B4-BE49-F238E27FC236}">
                <a16:creationId xmlns:a16="http://schemas.microsoft.com/office/drawing/2014/main" id="{9E6418EF-AA81-475D-B615-D1B61D841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655" y="-66676"/>
            <a:ext cx="7527345" cy="6924675"/>
          </a:xfrm>
          <a:prstGeom prst="rect">
            <a:avLst/>
          </a:prstGeom>
        </p:spPr>
      </p:pic>
      <p:sp>
        <p:nvSpPr>
          <p:cNvPr id="8" name="textruta 7">
            <a:extLst>
              <a:ext uri="{FF2B5EF4-FFF2-40B4-BE49-F238E27FC236}">
                <a16:creationId xmlns:a16="http://schemas.microsoft.com/office/drawing/2014/main" id="{361E70EF-DEDB-4431-8341-8AEDD5550CAB}"/>
              </a:ext>
            </a:extLst>
          </p:cNvPr>
          <p:cNvSpPr txBox="1"/>
          <p:nvPr/>
        </p:nvSpPr>
        <p:spPr>
          <a:xfrm>
            <a:off x="4664655" y="6367734"/>
            <a:ext cx="3306726" cy="246221"/>
          </a:xfrm>
          <a:prstGeom prst="rect">
            <a:avLst/>
          </a:prstGeom>
          <a:noFill/>
        </p:spPr>
        <p:txBody>
          <a:bodyPr wrap="square" rtlCol="0">
            <a:spAutoFit/>
          </a:bodyPr>
          <a:lstStyle/>
          <a:p>
            <a:r>
              <a:rPr lang="sv-SE" sz="1000" dirty="0"/>
              <a:t>Illustration: </a:t>
            </a:r>
            <a:r>
              <a:rPr lang="sv-SE" sz="1000" dirty="0" err="1"/>
              <a:t>Mostphotos</a:t>
            </a:r>
            <a:endParaRPr lang="sv-SE" sz="1000" dirty="0"/>
          </a:p>
        </p:txBody>
      </p:sp>
    </p:spTree>
    <p:extLst>
      <p:ext uri="{BB962C8B-B14F-4D97-AF65-F5344CB8AC3E}">
        <p14:creationId xmlns:p14="http://schemas.microsoft.com/office/powerpoint/2010/main" val="1558309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C14E0B-A7A2-4C4E-A4DA-F1CEDE78E1A5}"/>
              </a:ext>
            </a:extLst>
          </p:cNvPr>
          <p:cNvSpPr>
            <a:spLocks noGrp="1"/>
          </p:cNvSpPr>
          <p:nvPr>
            <p:ph type="title"/>
          </p:nvPr>
        </p:nvSpPr>
        <p:spPr>
          <a:xfrm>
            <a:off x="838200" y="492394"/>
            <a:ext cx="10515600" cy="1325563"/>
          </a:xfrm>
        </p:spPr>
        <p:txBody>
          <a:bodyPr/>
          <a:lstStyle/>
          <a:p>
            <a:r>
              <a:rPr lang="sv-SE" b="1" dirty="0">
                <a:solidFill>
                  <a:schemeClr val="accent6">
                    <a:lumMod val="75000"/>
                  </a:schemeClr>
                </a:solidFill>
              </a:rPr>
              <a:t>Självständighet</a:t>
            </a:r>
          </a:p>
        </p:txBody>
      </p:sp>
      <p:pic>
        <p:nvPicPr>
          <p:cNvPr id="5" name="Picture 2" descr="person performing a skydive">
            <a:extLst>
              <a:ext uri="{FF2B5EF4-FFF2-40B4-BE49-F238E27FC236}">
                <a16:creationId xmlns:a16="http://schemas.microsoft.com/office/drawing/2014/main" id="{6A45966E-39E7-4880-9ABA-7887C44491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284"/>
          <a:stretch/>
        </p:blipFill>
        <p:spPr bwMode="auto">
          <a:xfrm>
            <a:off x="7034492" y="-33453"/>
            <a:ext cx="5157507" cy="7627433"/>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ED04312C-F945-4114-97CB-7D107F669834}"/>
              </a:ext>
            </a:extLst>
          </p:cNvPr>
          <p:cNvSpPr/>
          <p:nvPr/>
        </p:nvSpPr>
        <p:spPr>
          <a:xfrm>
            <a:off x="950494" y="1453941"/>
            <a:ext cx="5579260" cy="4493538"/>
          </a:xfrm>
          <a:prstGeom prst="rect">
            <a:avLst/>
          </a:prstGeom>
        </p:spPr>
        <p:txBody>
          <a:bodyPr wrap="square">
            <a:spAutoFit/>
          </a:bodyPr>
          <a:lstStyle/>
          <a:p>
            <a:r>
              <a:rPr lang="sv-SE" sz="2600" dirty="0"/>
              <a:t>Varje organisation som har signerat överenskommelsen utgår från den egna organisationens uppdrag, identitet och värdegrund – i alla sammanhang inom överenskommelsen. </a:t>
            </a:r>
          </a:p>
          <a:p>
            <a:r>
              <a:rPr lang="sv-SE" sz="2600" dirty="0"/>
              <a:t>Oberoendet och röstbärarrollen är centrala. </a:t>
            </a:r>
          </a:p>
          <a:p>
            <a:r>
              <a:rPr lang="sv-SE" sz="2600" dirty="0"/>
              <a:t>Varje organisation har själv formulerat den öppna presentationen av verksamheten som används inom överenskommelsen. </a:t>
            </a:r>
          </a:p>
        </p:txBody>
      </p:sp>
      <p:sp>
        <p:nvSpPr>
          <p:cNvPr id="7" name="textruta 6">
            <a:extLst>
              <a:ext uri="{FF2B5EF4-FFF2-40B4-BE49-F238E27FC236}">
                <a16:creationId xmlns:a16="http://schemas.microsoft.com/office/drawing/2014/main" id="{BAE32AE2-A722-4528-BE8E-CBA2AFA25E65}"/>
              </a:ext>
            </a:extLst>
          </p:cNvPr>
          <p:cNvSpPr txBox="1"/>
          <p:nvPr/>
        </p:nvSpPr>
        <p:spPr>
          <a:xfrm>
            <a:off x="433138" y="317112"/>
            <a:ext cx="1429425" cy="369332"/>
          </a:xfrm>
          <a:prstGeom prst="rect">
            <a:avLst/>
          </a:prstGeom>
          <a:solidFill>
            <a:schemeClr val="accent6">
              <a:lumMod val="75000"/>
            </a:schemeClr>
          </a:solidFill>
        </p:spPr>
        <p:txBody>
          <a:bodyPr wrap="square" rtlCol="0">
            <a:spAutoFit/>
          </a:bodyPr>
          <a:lstStyle/>
          <a:p>
            <a:pPr algn="ctr"/>
            <a:r>
              <a:rPr lang="sv-SE" dirty="0">
                <a:solidFill>
                  <a:schemeClr val="bg1"/>
                </a:solidFill>
              </a:rPr>
              <a:t>Principer</a:t>
            </a:r>
          </a:p>
        </p:txBody>
      </p:sp>
      <p:sp>
        <p:nvSpPr>
          <p:cNvPr id="3" name="textruta 2">
            <a:extLst>
              <a:ext uri="{FF2B5EF4-FFF2-40B4-BE49-F238E27FC236}">
                <a16:creationId xmlns:a16="http://schemas.microsoft.com/office/drawing/2014/main" id="{E6ED8743-8DCB-4684-BD61-1BCAE2BF2819}"/>
              </a:ext>
            </a:extLst>
          </p:cNvPr>
          <p:cNvSpPr txBox="1"/>
          <p:nvPr/>
        </p:nvSpPr>
        <p:spPr>
          <a:xfrm>
            <a:off x="7095460" y="6356081"/>
            <a:ext cx="3306726" cy="246221"/>
          </a:xfrm>
          <a:prstGeom prst="rect">
            <a:avLst/>
          </a:prstGeom>
          <a:noFill/>
        </p:spPr>
        <p:txBody>
          <a:bodyPr wrap="square" rtlCol="0">
            <a:spAutoFit/>
          </a:bodyPr>
          <a:lstStyle/>
          <a:p>
            <a:r>
              <a:rPr lang="sv-SE" sz="1000" dirty="0"/>
              <a:t>Foto: </a:t>
            </a:r>
            <a:r>
              <a:rPr lang="sv-SE" sz="1000" dirty="0" err="1"/>
              <a:t>Milivoj</a:t>
            </a:r>
            <a:r>
              <a:rPr lang="sv-SE" sz="1000" dirty="0"/>
              <a:t> </a:t>
            </a:r>
            <a:r>
              <a:rPr lang="sv-SE" sz="1000" dirty="0" err="1"/>
              <a:t>Khuar</a:t>
            </a:r>
            <a:r>
              <a:rPr lang="sv-SE" sz="1000" dirty="0"/>
              <a:t>, </a:t>
            </a:r>
            <a:r>
              <a:rPr lang="sv-SE" sz="1000" dirty="0" err="1"/>
              <a:t>Unsplash</a:t>
            </a:r>
            <a:endParaRPr lang="sv-SE" sz="1000" dirty="0"/>
          </a:p>
        </p:txBody>
      </p:sp>
    </p:spTree>
    <p:extLst>
      <p:ext uri="{BB962C8B-B14F-4D97-AF65-F5344CB8AC3E}">
        <p14:creationId xmlns:p14="http://schemas.microsoft.com/office/powerpoint/2010/main" val="2230462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01035CA-73E3-4615-ABEF-5A02804CCAF7}"/>
              </a:ext>
            </a:extLst>
          </p:cNvPr>
          <p:cNvSpPr>
            <a:spLocks noGrp="1"/>
          </p:cNvSpPr>
          <p:nvPr>
            <p:ph idx="1"/>
          </p:nvPr>
        </p:nvSpPr>
        <p:spPr/>
        <p:txBody>
          <a:bodyPr/>
          <a:lstStyle/>
          <a:p>
            <a:endParaRPr lang="sv-SE" dirty="0"/>
          </a:p>
        </p:txBody>
      </p:sp>
      <p:pic>
        <p:nvPicPr>
          <p:cNvPr id="4" name="Bildobjekt 3">
            <a:extLst>
              <a:ext uri="{FF2B5EF4-FFF2-40B4-BE49-F238E27FC236}">
                <a16:creationId xmlns:a16="http://schemas.microsoft.com/office/drawing/2014/main" id="{BCD7C169-3179-4116-964D-61FA6B489705}"/>
              </a:ext>
            </a:extLst>
          </p:cNvPr>
          <p:cNvPicPr>
            <a:picLocks noChangeAspect="1"/>
          </p:cNvPicPr>
          <p:nvPr/>
        </p:nvPicPr>
        <p:blipFill>
          <a:blip r:embed="rId2"/>
          <a:stretch>
            <a:fillRect/>
          </a:stretch>
        </p:blipFill>
        <p:spPr>
          <a:xfrm>
            <a:off x="-959074" y="-424948"/>
            <a:ext cx="13376443" cy="7524247"/>
          </a:xfrm>
          <a:prstGeom prst="rect">
            <a:avLst/>
          </a:prstGeom>
        </p:spPr>
      </p:pic>
      <p:sp>
        <p:nvSpPr>
          <p:cNvPr id="5" name="Rektangel 4">
            <a:extLst>
              <a:ext uri="{FF2B5EF4-FFF2-40B4-BE49-F238E27FC236}">
                <a16:creationId xmlns:a16="http://schemas.microsoft.com/office/drawing/2014/main" id="{47C4014E-32EA-4755-9619-26FE09843526}"/>
              </a:ext>
            </a:extLst>
          </p:cNvPr>
          <p:cNvSpPr/>
          <p:nvPr/>
        </p:nvSpPr>
        <p:spPr>
          <a:xfrm>
            <a:off x="683044" y="538509"/>
            <a:ext cx="6096000" cy="4140685"/>
          </a:xfrm>
          <a:prstGeom prst="rect">
            <a:avLst/>
          </a:prstGeom>
          <a:solidFill>
            <a:schemeClr val="bg1">
              <a:alpha val="87000"/>
            </a:schemeClr>
          </a:solidFill>
        </p:spPr>
        <p:txBody>
          <a:bodyPr lIns="252000" tIns="252000" rIns="252000" bIns="252000">
            <a:spAutoFit/>
          </a:bodyPr>
          <a:lstStyle/>
          <a:p>
            <a:r>
              <a:rPr lang="sv-SE" sz="4400" b="1" dirty="0">
                <a:solidFill>
                  <a:schemeClr val="accent6">
                    <a:lumMod val="75000"/>
                  </a:schemeClr>
                </a:solidFill>
                <a:latin typeface="+mj-lt"/>
              </a:rPr>
              <a:t>Öppenhet </a:t>
            </a:r>
          </a:p>
          <a:p>
            <a:pPr>
              <a:spcBef>
                <a:spcPts val="400"/>
              </a:spcBef>
            </a:pPr>
            <a:r>
              <a:rPr lang="sv-SE" sz="2600" dirty="0"/>
              <a:t>Överenskommelsens arbete under 2020 har genomförts med öppenhet. </a:t>
            </a:r>
          </a:p>
          <a:p>
            <a:pPr>
              <a:spcBef>
                <a:spcPts val="400"/>
              </a:spcBef>
            </a:pPr>
            <a:r>
              <a:rPr lang="sv-SE" sz="2600" dirty="0"/>
              <a:t>All verksamhet har dokumenterats och presenteras på www.regionvarmland.se.</a:t>
            </a:r>
          </a:p>
          <a:p>
            <a:pPr>
              <a:spcBef>
                <a:spcPts val="400"/>
              </a:spcBef>
            </a:pPr>
            <a:r>
              <a:rPr lang="sv-SE" sz="2600" dirty="0"/>
              <a:t>Inom Rådet för Idéburna organisationer har dialogen kännetecknats av öppenhet och med respekt mellan parterna.</a:t>
            </a:r>
          </a:p>
        </p:txBody>
      </p:sp>
      <p:sp>
        <p:nvSpPr>
          <p:cNvPr id="6" name="textruta 5">
            <a:extLst>
              <a:ext uri="{FF2B5EF4-FFF2-40B4-BE49-F238E27FC236}">
                <a16:creationId xmlns:a16="http://schemas.microsoft.com/office/drawing/2014/main" id="{B9F8F788-8BD7-4294-9990-A9CA514A196B}"/>
              </a:ext>
            </a:extLst>
          </p:cNvPr>
          <p:cNvSpPr txBox="1"/>
          <p:nvPr/>
        </p:nvSpPr>
        <p:spPr>
          <a:xfrm>
            <a:off x="433138" y="317112"/>
            <a:ext cx="1429425" cy="369332"/>
          </a:xfrm>
          <a:prstGeom prst="rect">
            <a:avLst/>
          </a:prstGeom>
          <a:solidFill>
            <a:schemeClr val="accent6">
              <a:lumMod val="75000"/>
            </a:schemeClr>
          </a:solidFill>
        </p:spPr>
        <p:txBody>
          <a:bodyPr wrap="square" rtlCol="0">
            <a:spAutoFit/>
          </a:bodyPr>
          <a:lstStyle/>
          <a:p>
            <a:pPr algn="ctr"/>
            <a:r>
              <a:rPr lang="sv-SE" dirty="0">
                <a:solidFill>
                  <a:schemeClr val="bg1"/>
                </a:solidFill>
              </a:rPr>
              <a:t>Principer</a:t>
            </a:r>
          </a:p>
        </p:txBody>
      </p:sp>
      <p:sp>
        <p:nvSpPr>
          <p:cNvPr id="7" name="textruta 6">
            <a:extLst>
              <a:ext uri="{FF2B5EF4-FFF2-40B4-BE49-F238E27FC236}">
                <a16:creationId xmlns:a16="http://schemas.microsoft.com/office/drawing/2014/main" id="{F5948551-81A5-421E-91D6-406087B94A87}"/>
              </a:ext>
            </a:extLst>
          </p:cNvPr>
          <p:cNvSpPr txBox="1"/>
          <p:nvPr/>
        </p:nvSpPr>
        <p:spPr>
          <a:xfrm>
            <a:off x="563206" y="6353809"/>
            <a:ext cx="3306726" cy="246221"/>
          </a:xfrm>
          <a:prstGeom prst="rect">
            <a:avLst/>
          </a:prstGeom>
          <a:noFill/>
        </p:spPr>
        <p:txBody>
          <a:bodyPr wrap="square" rtlCol="0">
            <a:spAutoFit/>
          </a:bodyPr>
          <a:lstStyle/>
          <a:p>
            <a:r>
              <a:rPr lang="sv-SE" sz="1000" dirty="0"/>
              <a:t>Foto: Brandi Redd, </a:t>
            </a:r>
            <a:r>
              <a:rPr lang="sv-SE" sz="1000" dirty="0" err="1"/>
              <a:t>Unsplash</a:t>
            </a:r>
            <a:endParaRPr lang="sv-SE" sz="1000" dirty="0"/>
          </a:p>
        </p:txBody>
      </p:sp>
    </p:spTree>
    <p:extLst>
      <p:ext uri="{BB962C8B-B14F-4D97-AF65-F5344CB8AC3E}">
        <p14:creationId xmlns:p14="http://schemas.microsoft.com/office/powerpoint/2010/main" val="4045176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CE40E7-9B4E-459B-940C-50534A9BE814}"/>
              </a:ext>
            </a:extLst>
          </p:cNvPr>
          <p:cNvSpPr>
            <a:spLocks noGrp="1"/>
          </p:cNvSpPr>
          <p:nvPr>
            <p:ph type="title"/>
          </p:nvPr>
        </p:nvSpPr>
        <p:spPr>
          <a:xfrm>
            <a:off x="1763626" y="702008"/>
            <a:ext cx="10515599" cy="408335"/>
          </a:xfrm>
        </p:spPr>
        <p:txBody>
          <a:bodyPr>
            <a:normAutofit fontScale="90000"/>
          </a:bodyPr>
          <a:lstStyle/>
          <a:p>
            <a:r>
              <a:rPr lang="sv-SE" b="1" dirty="0">
                <a:solidFill>
                  <a:schemeClr val="accent6">
                    <a:lumMod val="75000"/>
                  </a:schemeClr>
                </a:solidFill>
              </a:rPr>
              <a:t>Samskapande som ger energi och mervärden</a:t>
            </a:r>
          </a:p>
        </p:txBody>
      </p:sp>
      <p:sp>
        <p:nvSpPr>
          <p:cNvPr id="3" name="textruta 2">
            <a:extLst>
              <a:ext uri="{FF2B5EF4-FFF2-40B4-BE49-F238E27FC236}">
                <a16:creationId xmlns:a16="http://schemas.microsoft.com/office/drawing/2014/main" id="{659D6390-39BB-42B7-8DBE-910E8B866B36}"/>
              </a:ext>
            </a:extLst>
          </p:cNvPr>
          <p:cNvSpPr txBox="1"/>
          <p:nvPr/>
        </p:nvSpPr>
        <p:spPr>
          <a:xfrm>
            <a:off x="1780514" y="1335593"/>
            <a:ext cx="10270531" cy="5293757"/>
          </a:xfrm>
          <a:prstGeom prst="rect">
            <a:avLst/>
          </a:prstGeom>
          <a:noFill/>
        </p:spPr>
        <p:txBody>
          <a:bodyPr wrap="square" rtlCol="0">
            <a:spAutoFit/>
          </a:bodyPr>
          <a:lstStyle/>
          <a:p>
            <a:pPr lvl="0">
              <a:defRPr/>
            </a:pPr>
            <a:r>
              <a:rPr lang="sv-SE" sz="2000" dirty="0"/>
              <a:t>Målen och måluppfyllelse är viktiga komponenter för att åstadkomma det vi vill med Överenskommelsen Värmland,  ”Ett Värmland där samverkan och dialog skapar livskraftiga och innovativa samarbeten”. </a:t>
            </a:r>
          </a:p>
          <a:p>
            <a:pPr lvl="0">
              <a:defRPr/>
            </a:pPr>
            <a:endParaRPr lang="sv-SE" sz="2000" dirty="0"/>
          </a:p>
          <a:p>
            <a:pPr lvl="0">
              <a:defRPr/>
            </a:pPr>
            <a:r>
              <a:rPr lang="sv-SE" sz="2000" dirty="0"/>
              <a:t>Det är ett långsiktigt arbete och arbetet har pågått under flera år. En stor del i framgången till att vi är där vi är idag, har varit att upprätthålla processen och att ha dialog. Detta långsiktiga arbete och denna process är i sig en viktig del till framgången och en grund för det fortsatta arbetet.</a:t>
            </a:r>
          </a:p>
          <a:p>
            <a:pPr lvl="0">
              <a:defRPr/>
            </a:pPr>
            <a:endParaRPr lang="sv-SE" sz="2000" dirty="0"/>
          </a:p>
          <a:p>
            <a:pPr lvl="0">
              <a:defRPr/>
            </a:pPr>
            <a:r>
              <a:rPr lang="sv-SE" sz="2000" dirty="0"/>
              <a:t>En lärdom vi gör är att förändringar tar tid och det är viktigt att hålla kvalitet och vara lyhörd och ihärdig i arbetet. Det är inte dokumentet i sig som är det viktiga utan relationer, engagemang och kunskap som byggs. Att </a:t>
            </a:r>
            <a:r>
              <a:rPr lang="sv-SE" sz="2000" dirty="0" err="1"/>
              <a:t>samskapa</a:t>
            </a:r>
            <a:r>
              <a:rPr lang="sv-SE" sz="2000" dirty="0"/>
              <a:t> ger energi, resultat och mervärden. Det märker vi som ett resultat av processen med överenskommelsen. </a:t>
            </a:r>
          </a:p>
          <a:p>
            <a:pPr lvl="0">
              <a:defRPr/>
            </a:pPr>
            <a:endParaRPr lang="sv-SE" sz="2000" dirty="0"/>
          </a:p>
          <a:p>
            <a:pPr lvl="0">
              <a:defRPr/>
            </a:pPr>
            <a:r>
              <a:rPr lang="sv-SE" sz="2000" dirty="0"/>
              <a:t>Det har varit väsentligt med tydlig kommunikation, ett högt engagemang och att hålla respektfulla möten. Ledord som vi summerar arbetet hittills med är prestigelöshet, tillit, långsiktighet och förtroende. </a:t>
            </a:r>
          </a:p>
          <a:p>
            <a:endParaRPr lang="en-US" dirty="0"/>
          </a:p>
        </p:txBody>
      </p:sp>
      <p:sp>
        <p:nvSpPr>
          <p:cNvPr id="5" name="Rektangel 4">
            <a:extLst>
              <a:ext uri="{FF2B5EF4-FFF2-40B4-BE49-F238E27FC236}">
                <a16:creationId xmlns:a16="http://schemas.microsoft.com/office/drawing/2014/main" id="{6B8E3FD0-5D37-44C0-B3DA-7CD8C18697E1}"/>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Tree>
    <p:extLst>
      <p:ext uri="{BB962C8B-B14F-4D97-AF65-F5344CB8AC3E}">
        <p14:creationId xmlns:p14="http://schemas.microsoft.com/office/powerpoint/2010/main" val="1325388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6CF290-DE8A-4504-9FA3-AF28ADF4A09B}"/>
              </a:ext>
            </a:extLst>
          </p:cNvPr>
          <p:cNvSpPr>
            <a:spLocks noGrp="1"/>
          </p:cNvSpPr>
          <p:nvPr>
            <p:ph type="title"/>
          </p:nvPr>
        </p:nvSpPr>
        <p:spPr>
          <a:xfrm>
            <a:off x="1775658" y="236413"/>
            <a:ext cx="10515600" cy="1539798"/>
          </a:xfrm>
        </p:spPr>
        <p:txBody>
          <a:bodyPr/>
          <a:lstStyle/>
          <a:p>
            <a:r>
              <a:rPr lang="sv-SE" b="1" dirty="0">
                <a:solidFill>
                  <a:schemeClr val="accent6">
                    <a:lumMod val="75000"/>
                  </a:schemeClr>
                </a:solidFill>
              </a:rPr>
              <a:t>Tänkvärt</a:t>
            </a:r>
          </a:p>
        </p:txBody>
      </p:sp>
      <p:sp>
        <p:nvSpPr>
          <p:cNvPr id="3" name="Rektangel 2">
            <a:extLst>
              <a:ext uri="{FF2B5EF4-FFF2-40B4-BE49-F238E27FC236}">
                <a16:creationId xmlns:a16="http://schemas.microsoft.com/office/drawing/2014/main" id="{28C2E0EA-3C46-4C79-AE20-901BB1CDDAB7}"/>
              </a:ext>
            </a:extLst>
          </p:cNvPr>
          <p:cNvSpPr/>
          <p:nvPr/>
        </p:nvSpPr>
        <p:spPr>
          <a:xfrm>
            <a:off x="1859882" y="1534886"/>
            <a:ext cx="9749732" cy="5232202"/>
          </a:xfrm>
          <a:prstGeom prst="rect">
            <a:avLst/>
          </a:prstGeom>
        </p:spPr>
        <p:txBody>
          <a:bodyPr wrap="square">
            <a:spAutoFit/>
          </a:bodyPr>
          <a:lstStyle/>
          <a:p>
            <a:pPr lvl="0">
              <a:defRPr/>
            </a:pPr>
            <a:r>
              <a:rPr lang="sv-SE" sz="2000" dirty="0"/>
              <a:t>Ledorden prestigelöshet, tillit, långsiktighet och förtroende tar vi med till det fortsatta arbetet med Överenskommelsen Värmland. Arbetet kommer att vila på erfarenheter vi gjort. Vi kommer att fortsätta att bygga en gemensam kunskapsplattform och fördjupa oss i aktuella områden där vi sett att det finns behov. Det är där engagemanget finns och vi kan göra skillnad och skapa samverkansinsatser. </a:t>
            </a:r>
          </a:p>
          <a:p>
            <a:pPr lvl="0">
              <a:defRPr/>
            </a:pPr>
            <a:endParaRPr lang="sv-SE" sz="2000" dirty="0"/>
          </a:p>
          <a:p>
            <a:pPr lvl="0">
              <a:defRPr/>
            </a:pPr>
            <a:r>
              <a:rPr lang="sv-SE" sz="2000" dirty="0"/>
              <a:t>Alla de organisationer som signerat visar på bredden av verksamheter som finns i den idéburna sektorn, och också att det finns såväl diffusa som tydliga angränsningar i verksamhetsområden. Detta ska vi fortsätta att ta vara på till det fortsatta arbetet. Avgränsa insatsområden, men tänka brett vilka som berörs. </a:t>
            </a:r>
          </a:p>
          <a:p>
            <a:pPr lvl="0">
              <a:defRPr/>
            </a:pPr>
            <a:endParaRPr lang="sv-SE" sz="2000" dirty="0"/>
          </a:p>
          <a:p>
            <a:pPr lvl="0">
              <a:tabLst>
                <a:tab pos="6107113" algn="l"/>
              </a:tabLst>
              <a:defRPr/>
            </a:pPr>
            <a:r>
              <a:rPr lang="sv-SE" sz="2000" dirty="0"/>
              <a:t>Vi kommer också fortsätta att vara lyhörda, nyfikna och lyssna efter utmaningar som finns. </a:t>
            </a:r>
          </a:p>
          <a:p>
            <a:pPr lvl="0">
              <a:defRPr/>
            </a:pPr>
            <a:r>
              <a:rPr lang="sv-SE" sz="2000" dirty="0"/>
              <a:t>Arbetet ska ske med individen och med överenskommelsens fem principer i centrum och alltid genom </a:t>
            </a:r>
            <a:r>
              <a:rPr lang="en-US" sz="2000" dirty="0" err="1"/>
              <a:t>respektfulla</a:t>
            </a:r>
            <a:r>
              <a:rPr lang="en-US" sz="2000" dirty="0"/>
              <a:t> </a:t>
            </a:r>
            <a:r>
              <a:rPr lang="en-US" sz="2000" dirty="0" err="1"/>
              <a:t>möten</a:t>
            </a:r>
            <a:r>
              <a:rPr lang="en-US" sz="2000" dirty="0"/>
              <a:t>!</a:t>
            </a:r>
          </a:p>
          <a:p>
            <a:endParaRPr lang="en-US" dirty="0"/>
          </a:p>
          <a:p>
            <a:pPr lvl="0"/>
            <a:endParaRPr lang="en-US" dirty="0"/>
          </a:p>
          <a:p>
            <a:pPr lvl="0"/>
            <a:endParaRPr lang="en-US" dirty="0"/>
          </a:p>
        </p:txBody>
      </p:sp>
      <p:sp>
        <p:nvSpPr>
          <p:cNvPr id="5" name="Rektangel 4">
            <a:extLst>
              <a:ext uri="{FF2B5EF4-FFF2-40B4-BE49-F238E27FC236}">
                <a16:creationId xmlns:a16="http://schemas.microsoft.com/office/drawing/2014/main" id="{2B6EBAB0-DFEA-49F7-A5FA-0ECC15AE2760}"/>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Tree>
    <p:extLst>
      <p:ext uri="{BB962C8B-B14F-4D97-AF65-F5344CB8AC3E}">
        <p14:creationId xmlns:p14="http://schemas.microsoft.com/office/powerpoint/2010/main" val="1133801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35C0EB8-1355-43DD-9B4E-843290BA6502}"/>
              </a:ext>
            </a:extLst>
          </p:cNvPr>
          <p:cNvPicPr>
            <a:picLocks noChangeAspect="1"/>
          </p:cNvPicPr>
          <p:nvPr/>
        </p:nvPicPr>
        <p:blipFill>
          <a:blip r:embed="rId2"/>
          <a:stretch>
            <a:fillRect/>
          </a:stretch>
        </p:blipFill>
        <p:spPr>
          <a:xfrm>
            <a:off x="3829050" y="1195387"/>
            <a:ext cx="4533900" cy="4467225"/>
          </a:xfrm>
          <a:prstGeom prst="rect">
            <a:avLst/>
          </a:prstGeom>
        </p:spPr>
      </p:pic>
      <p:sp>
        <p:nvSpPr>
          <p:cNvPr id="2" name="textruta 1">
            <a:extLst>
              <a:ext uri="{FF2B5EF4-FFF2-40B4-BE49-F238E27FC236}">
                <a16:creationId xmlns:a16="http://schemas.microsoft.com/office/drawing/2014/main" id="{A35288F9-2A44-4381-9FEE-D27C89F35AC8}"/>
              </a:ext>
            </a:extLst>
          </p:cNvPr>
          <p:cNvSpPr txBox="1"/>
          <p:nvPr/>
        </p:nvSpPr>
        <p:spPr>
          <a:xfrm>
            <a:off x="4539477" y="6172200"/>
            <a:ext cx="3397853" cy="369332"/>
          </a:xfrm>
          <a:prstGeom prst="rect">
            <a:avLst/>
          </a:prstGeom>
          <a:noFill/>
        </p:spPr>
        <p:txBody>
          <a:bodyPr wrap="none" rtlCol="0">
            <a:spAutoFit/>
          </a:bodyPr>
          <a:lstStyle/>
          <a:p>
            <a:r>
              <a:rPr lang="sv-SE" dirty="0"/>
              <a:t>www.regionvarmland.se/ideburen</a:t>
            </a:r>
          </a:p>
        </p:txBody>
      </p:sp>
    </p:spTree>
    <p:extLst>
      <p:ext uri="{BB962C8B-B14F-4D97-AF65-F5344CB8AC3E}">
        <p14:creationId xmlns:p14="http://schemas.microsoft.com/office/powerpoint/2010/main" val="1516483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33463F-3BA5-45F1-BB9F-1C36FACA0041}"/>
              </a:ext>
            </a:extLst>
          </p:cNvPr>
          <p:cNvSpPr>
            <a:spLocks noGrp="1"/>
          </p:cNvSpPr>
          <p:nvPr>
            <p:ph type="title"/>
          </p:nvPr>
        </p:nvSpPr>
        <p:spPr>
          <a:xfrm>
            <a:off x="1061120" y="279496"/>
            <a:ext cx="10515600" cy="1325563"/>
          </a:xfrm>
        </p:spPr>
        <p:txBody>
          <a:bodyPr/>
          <a:lstStyle/>
          <a:p>
            <a:r>
              <a:rPr lang="sv-SE" b="1" dirty="0">
                <a:solidFill>
                  <a:schemeClr val="accent6">
                    <a:lumMod val="75000"/>
                  </a:schemeClr>
                </a:solidFill>
              </a:rPr>
              <a:t>Två annorlunda år med pandemi, </a:t>
            </a:r>
            <a:br>
              <a:rPr lang="sv-SE" b="1" dirty="0">
                <a:solidFill>
                  <a:schemeClr val="accent6">
                    <a:lumMod val="75000"/>
                  </a:schemeClr>
                </a:solidFill>
              </a:rPr>
            </a:br>
            <a:r>
              <a:rPr lang="sv-SE" b="1" dirty="0">
                <a:solidFill>
                  <a:schemeClr val="accent6">
                    <a:lumMod val="75000"/>
                  </a:schemeClr>
                </a:solidFill>
              </a:rPr>
              <a:t>organisering och dialoger.</a:t>
            </a:r>
          </a:p>
        </p:txBody>
      </p:sp>
      <p:sp>
        <p:nvSpPr>
          <p:cNvPr id="3" name="Platshållare för innehåll 2">
            <a:extLst>
              <a:ext uri="{FF2B5EF4-FFF2-40B4-BE49-F238E27FC236}">
                <a16:creationId xmlns:a16="http://schemas.microsoft.com/office/drawing/2014/main" id="{6EDF95C8-CE12-4539-BDCF-D497AF0513AF}"/>
              </a:ext>
            </a:extLst>
          </p:cNvPr>
          <p:cNvSpPr>
            <a:spLocks noGrp="1"/>
          </p:cNvSpPr>
          <p:nvPr>
            <p:ph idx="1"/>
          </p:nvPr>
        </p:nvSpPr>
        <p:spPr>
          <a:xfrm>
            <a:off x="4206240" y="1770185"/>
            <a:ext cx="7528560" cy="4916017"/>
          </a:xfrm>
        </p:spPr>
        <p:txBody>
          <a:bodyPr>
            <a:normAutofit fontScale="25000" lnSpcReduction="20000"/>
          </a:bodyPr>
          <a:lstStyle/>
          <a:p>
            <a:pPr marL="0" indent="0">
              <a:buNone/>
            </a:pPr>
            <a:endParaRPr lang="sv-SE" dirty="0"/>
          </a:p>
          <a:p>
            <a:pPr marL="0" indent="0">
              <a:lnSpc>
                <a:spcPct val="120000"/>
              </a:lnSpc>
              <a:buNone/>
            </a:pPr>
            <a:r>
              <a:rPr lang="sv-SE" sz="4400" dirty="0"/>
              <a:t>Överenskommelsen Värmlands år 2020 och 2021 blev annorlunda på grund av den pågående pandemin. Planerade insatser fick ställas om eller flyttas fram. </a:t>
            </a:r>
          </a:p>
          <a:p>
            <a:pPr marL="0" indent="0">
              <a:lnSpc>
                <a:spcPct val="120000"/>
              </a:lnSpc>
              <a:buNone/>
            </a:pPr>
            <a:r>
              <a:rPr lang="sv-SE" sz="4400" dirty="0"/>
              <a:t>Under våren 2020 fortsatte dialogen i Rådet med att lära känna varandra och att påbörja en samsyn över utmaningar inom folkhälsoområdet som vi har i Värmland. Då pandemin bröt ut, blev fokus att föra dialog om hur idéburna organisationer och deras målgrupper påverkades. Workshops och insatser har tagits fram under året, dels för att underlätta för idéburna organisationer i dagsläget, men även för  2021.</a:t>
            </a:r>
          </a:p>
          <a:p>
            <a:pPr marL="0" indent="0">
              <a:lnSpc>
                <a:spcPct val="120000"/>
              </a:lnSpc>
              <a:buNone/>
            </a:pPr>
            <a:r>
              <a:rPr lang="sv-SE" sz="4400" dirty="0"/>
              <a:t>Det blev även under 2021, bli ett annorlunda år. Pandemin avtog inte i den takt som vi kanske hoppades på under 2020, vilket  har inneburit att de aktiviteter som planerades inte blivit genomförda. Den planerade höstkonferensen har istället blivit en kunskapshöjande seminarieserie, där idéburna och regionen samverkat om innehåll. </a:t>
            </a:r>
          </a:p>
          <a:p>
            <a:pPr marL="0" indent="0">
              <a:lnSpc>
                <a:spcPct val="120000"/>
              </a:lnSpc>
              <a:buNone/>
            </a:pPr>
            <a:r>
              <a:rPr lang="sv-SE" sz="4400" dirty="0"/>
              <a:t>Vi ser nu fram emot kommande år där vi kommer att arbeta vidare med att möjliggöra kunskapande, idéskapande och delaktighet. Vi vill  fortsätta att skapa aktiviteter som stärker samarbete och demokrati. Vi är övertygade om att när vi möts, digitalt eller fysiskt och har ett klimat med öppen dialog kan vi börja göra saker tillsammans, på nya sätt som ger livskraftiga och innovativa samarbeten. </a:t>
            </a:r>
          </a:p>
          <a:p>
            <a:pPr marL="0" indent="0">
              <a:lnSpc>
                <a:spcPct val="120000"/>
              </a:lnSpc>
              <a:buNone/>
            </a:pPr>
            <a:r>
              <a:rPr lang="sv-SE" sz="4400" dirty="0"/>
              <a:t>Under 2020 har en ny Värmlandsstrategi tagits fram och en ny </a:t>
            </a:r>
            <a:r>
              <a:rPr lang="sv-SE" sz="4400" dirty="0" err="1"/>
              <a:t>Folkhälsostrategisk</a:t>
            </a:r>
            <a:r>
              <a:rPr lang="sv-SE" sz="4400" dirty="0"/>
              <a:t> plan har utarbetats. En översyn av samtliga regionens bidrag är genomförd  där dialog förts med idéburen sektor. Under 2021 beslutades även att ett IOP – Idéburet Offentligt Partnerskap för långsiktig finansiering av Värmlands Idéburna skulle tas fram. I samverkan arbetades </a:t>
            </a:r>
            <a:r>
              <a:rPr lang="sv-SE" sz="4400" dirty="0" err="1"/>
              <a:t>IOP:et</a:t>
            </a:r>
            <a:r>
              <a:rPr lang="sv-SE" sz="4400" dirty="0"/>
              <a:t>  fram godkändes i juni 2021. Sammantaget hat det hänt mycket som kan påverka Överenskommelsen Värmlands fortsatt arbete och upplägg i en än mer positiv riktning.</a:t>
            </a:r>
          </a:p>
          <a:p>
            <a:pPr marL="0" indent="0">
              <a:lnSpc>
                <a:spcPct val="120000"/>
              </a:lnSpc>
              <a:buNone/>
            </a:pPr>
            <a:r>
              <a:rPr lang="sv-SE" sz="4400" dirty="0"/>
              <a:t>I Rådet för Idéburna organisationer har dialogen fortsatt gällande samverkan, insatser och framtiden. Dessvärre har Pernilla Åberg gått vidare till andra utmaningar och lämnat uppdraget som processledare för Överenskommelsen Värmland, men istället har Anna Rydborg axlat rollen från september 2021. Varmt välkommen!</a:t>
            </a:r>
          </a:p>
          <a:p>
            <a:pPr marL="0" indent="0">
              <a:lnSpc>
                <a:spcPct val="120000"/>
              </a:lnSpc>
              <a:buNone/>
            </a:pPr>
            <a:r>
              <a:rPr lang="sv-SE" sz="4400" i="1" dirty="0"/>
              <a:t>Pia Augustsson. processledare</a:t>
            </a:r>
          </a:p>
        </p:txBody>
      </p:sp>
      <p:sp>
        <p:nvSpPr>
          <p:cNvPr id="4" name="Rektangel 3">
            <a:extLst>
              <a:ext uri="{FF2B5EF4-FFF2-40B4-BE49-F238E27FC236}">
                <a16:creationId xmlns:a16="http://schemas.microsoft.com/office/drawing/2014/main" id="{47AEBAC0-1589-4BD6-920E-74E29AE67B1C}"/>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pic>
        <p:nvPicPr>
          <p:cNvPr id="7" name="Bildobjekt 6" descr="En bild som visar inomhus, sitter, bord, svart&#10;&#10;Automatiskt genererad beskrivning">
            <a:extLst>
              <a:ext uri="{FF2B5EF4-FFF2-40B4-BE49-F238E27FC236}">
                <a16:creationId xmlns:a16="http://schemas.microsoft.com/office/drawing/2014/main" id="{ACA1882A-CAC0-43C4-88EE-45D922ED3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20" y="2016539"/>
            <a:ext cx="2829262" cy="4297680"/>
          </a:xfrm>
          <a:prstGeom prst="rect">
            <a:avLst/>
          </a:prstGeom>
        </p:spPr>
      </p:pic>
    </p:spTree>
    <p:extLst>
      <p:ext uri="{BB962C8B-B14F-4D97-AF65-F5344CB8AC3E}">
        <p14:creationId xmlns:p14="http://schemas.microsoft.com/office/powerpoint/2010/main" val="856361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00EF18-B576-4BDE-8CF9-4F7D0060CC41}"/>
              </a:ext>
            </a:extLst>
          </p:cNvPr>
          <p:cNvSpPr>
            <a:spLocks noGrp="1"/>
          </p:cNvSpPr>
          <p:nvPr>
            <p:ph type="title"/>
          </p:nvPr>
        </p:nvSpPr>
        <p:spPr>
          <a:xfrm>
            <a:off x="1376313" y="692188"/>
            <a:ext cx="9613900" cy="1325563"/>
          </a:xfrm>
        </p:spPr>
        <p:txBody>
          <a:bodyPr/>
          <a:lstStyle/>
          <a:p>
            <a:r>
              <a:rPr lang="sv-SE" b="1" dirty="0">
                <a:solidFill>
                  <a:schemeClr val="accent6">
                    <a:lumMod val="75000"/>
                  </a:schemeClr>
                </a:solidFill>
              </a:rPr>
              <a:t>Överenskommelsen Värmland</a:t>
            </a:r>
          </a:p>
        </p:txBody>
      </p:sp>
      <p:sp>
        <p:nvSpPr>
          <p:cNvPr id="3" name="Platshållare för innehåll 2">
            <a:extLst>
              <a:ext uri="{FF2B5EF4-FFF2-40B4-BE49-F238E27FC236}">
                <a16:creationId xmlns:a16="http://schemas.microsoft.com/office/drawing/2014/main" id="{BD3CE270-5DE3-472C-867C-18E9878EFCF6}"/>
              </a:ext>
            </a:extLst>
          </p:cNvPr>
          <p:cNvSpPr>
            <a:spLocks noGrp="1"/>
          </p:cNvSpPr>
          <p:nvPr>
            <p:ph idx="1"/>
          </p:nvPr>
        </p:nvSpPr>
        <p:spPr>
          <a:xfrm>
            <a:off x="1376313" y="1814474"/>
            <a:ext cx="9258557" cy="4351338"/>
          </a:xfrm>
          <a:noFill/>
        </p:spPr>
        <p:txBody>
          <a:bodyPr>
            <a:normAutofit fontScale="92500" lnSpcReduction="20000"/>
          </a:bodyPr>
          <a:lstStyle/>
          <a:p>
            <a:pPr marL="0" indent="0">
              <a:lnSpc>
                <a:spcPct val="100000"/>
              </a:lnSpc>
              <a:buNone/>
            </a:pPr>
            <a:r>
              <a:rPr lang="sv-SE" dirty="0"/>
              <a:t>Den regionala Överenskommelsen Värmland har arbetats fram av representanter för den idéburna sektorn och Region Värmland.</a:t>
            </a:r>
          </a:p>
          <a:p>
            <a:pPr marL="0" indent="0">
              <a:lnSpc>
                <a:spcPct val="100000"/>
              </a:lnSpc>
              <a:buNone/>
            </a:pPr>
            <a:r>
              <a:rPr lang="sv-SE" dirty="0"/>
              <a:t>Överenskommelsen är en avsiktsförklaring som ska möjliggöra långsiktiga samarbeten som stärker välfärden i Värmland.</a:t>
            </a:r>
          </a:p>
          <a:p>
            <a:pPr marL="0" indent="0">
              <a:lnSpc>
                <a:spcPct val="100000"/>
              </a:lnSpc>
              <a:buNone/>
            </a:pPr>
            <a:r>
              <a:rPr lang="sv-SE" dirty="0"/>
              <a:t>Överenskommelsen kan skrivas under som ett bevis på att man vill samverka med varandra och på så sätt bidra till utvecklad demokrati och välfärd för invånarna i Värmland.</a:t>
            </a:r>
          </a:p>
          <a:p>
            <a:pPr marL="0" indent="0">
              <a:lnSpc>
                <a:spcPct val="100000"/>
              </a:lnSpc>
              <a:buNone/>
            </a:pPr>
            <a:endParaRPr lang="sv-SE" dirty="0"/>
          </a:p>
          <a:p>
            <a:pPr marL="0" indent="0">
              <a:lnSpc>
                <a:spcPct val="100000"/>
              </a:lnSpc>
              <a:buNone/>
            </a:pPr>
            <a:r>
              <a:rPr lang="sv-SE" dirty="0"/>
              <a:t>Överenskommelsen Värmland kommer genomgå en revidering under 2022, med syfte att uppdatera och tydliggöra den fortsatta samverkan och bredda den ytterligare inom Region Värmland. </a:t>
            </a:r>
          </a:p>
          <a:p>
            <a:pPr marL="0" indent="0">
              <a:buNone/>
            </a:pPr>
            <a:endParaRPr lang="sv-SE" dirty="0"/>
          </a:p>
        </p:txBody>
      </p:sp>
      <p:sp>
        <p:nvSpPr>
          <p:cNvPr id="8" name="Rektangel 7">
            <a:extLst>
              <a:ext uri="{FF2B5EF4-FFF2-40B4-BE49-F238E27FC236}">
                <a16:creationId xmlns:a16="http://schemas.microsoft.com/office/drawing/2014/main" id="{22596036-58A3-476F-BAE8-326AF618E2E9}"/>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Tree>
    <p:extLst>
      <p:ext uri="{BB962C8B-B14F-4D97-AF65-F5344CB8AC3E}">
        <p14:creationId xmlns:p14="http://schemas.microsoft.com/office/powerpoint/2010/main" val="3871916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D04CF7-6037-4634-83A8-294757221A66}"/>
              </a:ext>
            </a:extLst>
          </p:cNvPr>
          <p:cNvSpPr>
            <a:spLocks noGrp="1"/>
          </p:cNvSpPr>
          <p:nvPr>
            <p:ph type="title"/>
          </p:nvPr>
        </p:nvSpPr>
        <p:spPr>
          <a:xfrm>
            <a:off x="838200" y="476636"/>
            <a:ext cx="10515600" cy="1325563"/>
          </a:xfrm>
        </p:spPr>
        <p:txBody>
          <a:bodyPr/>
          <a:lstStyle/>
          <a:p>
            <a:r>
              <a:rPr lang="sv-SE" b="1" dirty="0">
                <a:solidFill>
                  <a:schemeClr val="accent6">
                    <a:lumMod val="75000"/>
                  </a:schemeClr>
                </a:solidFill>
              </a:rPr>
              <a:t>Hälsans bestämningsfaktorer</a:t>
            </a:r>
          </a:p>
        </p:txBody>
      </p:sp>
      <p:pic>
        <p:nvPicPr>
          <p:cNvPr id="4" name="Bildobjekt 3">
            <a:extLst>
              <a:ext uri="{FF2B5EF4-FFF2-40B4-BE49-F238E27FC236}">
                <a16:creationId xmlns:a16="http://schemas.microsoft.com/office/drawing/2014/main" id="{6EE0C4E7-0D58-452C-8ED5-E577DDC9D3C0}"/>
              </a:ext>
            </a:extLst>
          </p:cNvPr>
          <p:cNvPicPr>
            <a:picLocks noChangeAspect="1"/>
          </p:cNvPicPr>
          <p:nvPr/>
        </p:nvPicPr>
        <p:blipFill>
          <a:blip r:embed="rId3"/>
          <a:stretch>
            <a:fillRect/>
          </a:stretch>
        </p:blipFill>
        <p:spPr>
          <a:xfrm>
            <a:off x="5226596" y="1655866"/>
            <a:ext cx="6613805" cy="4609468"/>
          </a:xfrm>
          <a:prstGeom prst="rect">
            <a:avLst/>
          </a:prstGeom>
        </p:spPr>
      </p:pic>
      <p:sp>
        <p:nvSpPr>
          <p:cNvPr id="5" name="textruta 4">
            <a:extLst>
              <a:ext uri="{FF2B5EF4-FFF2-40B4-BE49-F238E27FC236}">
                <a16:creationId xmlns:a16="http://schemas.microsoft.com/office/drawing/2014/main" id="{90837B1F-01BE-4A40-8A02-7961BDDFA773}"/>
              </a:ext>
            </a:extLst>
          </p:cNvPr>
          <p:cNvSpPr txBox="1"/>
          <p:nvPr/>
        </p:nvSpPr>
        <p:spPr>
          <a:xfrm>
            <a:off x="982663" y="1556613"/>
            <a:ext cx="4126050" cy="4401205"/>
          </a:xfrm>
          <a:prstGeom prst="rect">
            <a:avLst/>
          </a:prstGeom>
          <a:noFill/>
        </p:spPr>
        <p:txBody>
          <a:bodyPr wrap="square" rtlCol="0">
            <a:spAutoFit/>
          </a:bodyPr>
          <a:lstStyle/>
          <a:p>
            <a:r>
              <a:rPr lang="sv-SE" sz="2000" dirty="0"/>
              <a:t>Flera olika faktorer påverkar individens hälsa. Levnadsvanor kan individen själv påverka, men även den sociala miljön inverkar och påverkar vår hälsa, ohälsa och möjlighet till goda levnadsvanor. De olika faktorerna kan påverkas genom politiska beslut och insatser. </a:t>
            </a:r>
          </a:p>
          <a:p>
            <a:r>
              <a:rPr lang="sv-SE" sz="2000" dirty="0"/>
              <a:t> </a:t>
            </a:r>
          </a:p>
          <a:p>
            <a:r>
              <a:rPr lang="sv-SE" sz="2000" dirty="0"/>
              <a:t>Samverkan mellan idéburen sektor och Region Värmland ska vara kittet mellan olika faktorer som påverkar livskvalitet och hälsa för invånarna i Värmland.</a:t>
            </a:r>
          </a:p>
        </p:txBody>
      </p:sp>
    </p:spTree>
    <p:extLst>
      <p:ext uri="{BB962C8B-B14F-4D97-AF65-F5344CB8AC3E}">
        <p14:creationId xmlns:p14="http://schemas.microsoft.com/office/powerpoint/2010/main" val="441916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l: höger 7">
            <a:extLst>
              <a:ext uri="{FF2B5EF4-FFF2-40B4-BE49-F238E27FC236}">
                <a16:creationId xmlns:a16="http://schemas.microsoft.com/office/drawing/2014/main" id="{DF2B7EC0-4FC8-4E30-9648-EFCAC4898166}"/>
              </a:ext>
            </a:extLst>
          </p:cNvPr>
          <p:cNvSpPr/>
          <p:nvPr/>
        </p:nvSpPr>
        <p:spPr>
          <a:xfrm>
            <a:off x="505325" y="3399207"/>
            <a:ext cx="11269580" cy="1200329"/>
          </a:xfrm>
          <a:prstGeom prst="rightArrow">
            <a:avLst/>
          </a:prstGeom>
          <a:gradFill flip="none" rotWithShape="1">
            <a:gsLst>
              <a:gs pos="11000">
                <a:schemeClr val="accent6">
                  <a:lumMod val="50000"/>
                </a:schemeClr>
              </a:gs>
              <a:gs pos="96000">
                <a:srgbClr val="EEF6E2"/>
              </a:gs>
              <a:gs pos="71000">
                <a:srgbClr val="C5DC9F"/>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p:txBody>
      </p:sp>
      <p:sp>
        <p:nvSpPr>
          <p:cNvPr id="9" name="textruta 8">
            <a:extLst>
              <a:ext uri="{FF2B5EF4-FFF2-40B4-BE49-F238E27FC236}">
                <a16:creationId xmlns:a16="http://schemas.microsoft.com/office/drawing/2014/main" id="{EA695EDF-6A4B-4C62-B7C5-77E8A4778887}"/>
              </a:ext>
            </a:extLst>
          </p:cNvPr>
          <p:cNvSpPr txBox="1"/>
          <p:nvPr/>
        </p:nvSpPr>
        <p:spPr>
          <a:xfrm>
            <a:off x="548368" y="3846840"/>
            <a:ext cx="2021306" cy="2308324"/>
          </a:xfrm>
          <a:prstGeom prst="rect">
            <a:avLst/>
          </a:prstGeom>
          <a:noFill/>
        </p:spPr>
        <p:txBody>
          <a:bodyPr wrap="square" rtlCol="0">
            <a:spAutoFit/>
          </a:bodyPr>
          <a:lstStyle/>
          <a:p>
            <a:r>
              <a:rPr lang="sv-SE" sz="1600" dirty="0">
                <a:solidFill>
                  <a:schemeClr val="bg1"/>
                </a:solidFill>
              </a:rPr>
              <a:t>2008</a:t>
            </a:r>
          </a:p>
          <a:p>
            <a:endParaRPr lang="sv-SE" sz="1600" dirty="0"/>
          </a:p>
          <a:p>
            <a:r>
              <a:rPr lang="sv-SE" sz="1600" b="1" dirty="0"/>
              <a:t>Nationella </a:t>
            </a:r>
            <a:br>
              <a:rPr lang="sv-SE" sz="1600" b="1" dirty="0"/>
            </a:br>
            <a:r>
              <a:rPr lang="sv-SE" sz="1600" b="1" dirty="0"/>
              <a:t>Överenskommelsen </a:t>
            </a:r>
            <a:br>
              <a:rPr lang="sv-SE" sz="1600" b="1" dirty="0"/>
            </a:br>
            <a:r>
              <a:rPr lang="sv-SE" sz="1600" b="1" dirty="0"/>
              <a:t>undertecknas</a:t>
            </a:r>
            <a:r>
              <a:rPr lang="sv-SE" sz="1600" dirty="0"/>
              <a:t>, av regeringen, Sveriges Kommuner och Landsting, idéburna sektorn.</a:t>
            </a:r>
          </a:p>
        </p:txBody>
      </p:sp>
      <p:sp>
        <p:nvSpPr>
          <p:cNvPr id="10" name="textruta 9">
            <a:extLst>
              <a:ext uri="{FF2B5EF4-FFF2-40B4-BE49-F238E27FC236}">
                <a16:creationId xmlns:a16="http://schemas.microsoft.com/office/drawing/2014/main" id="{B9E72ABF-BF32-41EE-99A5-BBF251B61FD9}"/>
              </a:ext>
            </a:extLst>
          </p:cNvPr>
          <p:cNvSpPr txBox="1"/>
          <p:nvPr/>
        </p:nvSpPr>
        <p:spPr>
          <a:xfrm>
            <a:off x="1900180" y="2545127"/>
            <a:ext cx="2021306" cy="1646605"/>
          </a:xfrm>
          <a:prstGeom prst="rect">
            <a:avLst/>
          </a:prstGeom>
          <a:noFill/>
        </p:spPr>
        <p:txBody>
          <a:bodyPr wrap="square" rtlCol="0" anchor="t">
            <a:spAutoFit/>
          </a:bodyPr>
          <a:lstStyle/>
          <a:p>
            <a:r>
              <a:rPr lang="sv-SE" sz="1600" b="1" dirty="0" err="1"/>
              <a:t>Förfas</a:t>
            </a:r>
            <a:r>
              <a:rPr lang="sv-SE" sz="1600" b="1" dirty="0"/>
              <a:t> </a:t>
            </a:r>
          </a:p>
          <a:p>
            <a:r>
              <a:rPr lang="sv-SE" sz="1600" dirty="0"/>
              <a:t>Visionen föds om</a:t>
            </a:r>
          </a:p>
          <a:p>
            <a:pPr>
              <a:spcAft>
                <a:spcPts val="600"/>
              </a:spcAft>
            </a:pPr>
            <a:r>
              <a:rPr lang="sv-SE" sz="1600" dirty="0"/>
              <a:t>Överenskommelsen Värmland.</a:t>
            </a:r>
          </a:p>
          <a:p>
            <a:endParaRPr lang="sv-SE" sz="1600" dirty="0"/>
          </a:p>
          <a:p>
            <a:r>
              <a:rPr lang="sv-SE" sz="1600" dirty="0">
                <a:solidFill>
                  <a:schemeClr val="bg1"/>
                </a:solidFill>
              </a:rPr>
              <a:t>2011-2013</a:t>
            </a:r>
            <a:endParaRPr lang="sv-SE" sz="1600" dirty="0">
              <a:solidFill>
                <a:schemeClr val="bg1"/>
              </a:solidFill>
              <a:cs typeface="Calibri"/>
            </a:endParaRPr>
          </a:p>
        </p:txBody>
      </p:sp>
      <p:sp>
        <p:nvSpPr>
          <p:cNvPr id="11" name="textruta 10">
            <a:extLst>
              <a:ext uri="{FF2B5EF4-FFF2-40B4-BE49-F238E27FC236}">
                <a16:creationId xmlns:a16="http://schemas.microsoft.com/office/drawing/2014/main" id="{C2D6B783-6D8E-4C6B-B1E4-17CE4F645E59}"/>
              </a:ext>
            </a:extLst>
          </p:cNvPr>
          <p:cNvSpPr txBox="1"/>
          <p:nvPr/>
        </p:nvSpPr>
        <p:spPr>
          <a:xfrm>
            <a:off x="3728031" y="3846840"/>
            <a:ext cx="2021306" cy="1815882"/>
          </a:xfrm>
          <a:prstGeom prst="rect">
            <a:avLst/>
          </a:prstGeom>
          <a:noFill/>
        </p:spPr>
        <p:txBody>
          <a:bodyPr wrap="square" rtlCol="0" anchor="t">
            <a:spAutoFit/>
          </a:bodyPr>
          <a:lstStyle/>
          <a:p>
            <a:r>
              <a:rPr lang="sv-SE" sz="1600" dirty="0">
                <a:solidFill>
                  <a:schemeClr val="bg1"/>
                </a:solidFill>
              </a:rPr>
              <a:t>2013-2015</a:t>
            </a:r>
            <a:endParaRPr lang="sv-SE" sz="1600" dirty="0">
              <a:solidFill>
                <a:schemeClr val="bg1"/>
              </a:solidFill>
              <a:cs typeface="Calibri"/>
            </a:endParaRPr>
          </a:p>
          <a:p>
            <a:endParaRPr lang="sv-SE" sz="1600" dirty="0"/>
          </a:p>
          <a:p>
            <a:r>
              <a:rPr lang="sv-SE" sz="1600" b="1" dirty="0"/>
              <a:t>Samlingsfas</a:t>
            </a:r>
          </a:p>
          <a:p>
            <a:r>
              <a:rPr lang="sv-SE" sz="1600" dirty="0"/>
              <a:t>Storsamling för offentliga och idéburna organisationer.</a:t>
            </a:r>
          </a:p>
        </p:txBody>
      </p:sp>
      <p:sp>
        <p:nvSpPr>
          <p:cNvPr id="12" name="textruta 11">
            <a:extLst>
              <a:ext uri="{FF2B5EF4-FFF2-40B4-BE49-F238E27FC236}">
                <a16:creationId xmlns:a16="http://schemas.microsoft.com/office/drawing/2014/main" id="{6A5265CB-F410-4DAA-862E-AD82C77F3E92}"/>
              </a:ext>
            </a:extLst>
          </p:cNvPr>
          <p:cNvSpPr txBox="1"/>
          <p:nvPr/>
        </p:nvSpPr>
        <p:spPr>
          <a:xfrm>
            <a:off x="5132196" y="1569409"/>
            <a:ext cx="2250651" cy="2877711"/>
          </a:xfrm>
          <a:prstGeom prst="rect">
            <a:avLst/>
          </a:prstGeom>
          <a:noFill/>
        </p:spPr>
        <p:txBody>
          <a:bodyPr wrap="square" rtlCol="0" anchor="t">
            <a:spAutoFit/>
          </a:bodyPr>
          <a:lstStyle/>
          <a:p>
            <a:endParaRPr lang="sv-SE" sz="1600" dirty="0"/>
          </a:p>
          <a:p>
            <a:r>
              <a:rPr lang="sv-SE" sz="1600" b="1" dirty="0"/>
              <a:t>Dialogprocess</a:t>
            </a:r>
          </a:p>
          <a:p>
            <a:pPr>
              <a:spcAft>
                <a:spcPts val="600"/>
              </a:spcAft>
            </a:pPr>
            <a:r>
              <a:rPr lang="sv-SE" sz="1600" dirty="0"/>
              <a:t>Stormöten, seminarier, arbetsmöten, dialoger. Beslut av landstingsstyrelsen processledare från vardera part.</a:t>
            </a:r>
            <a:endParaRPr lang="sv-SE" sz="1600" b="1" dirty="0"/>
          </a:p>
          <a:p>
            <a:endParaRPr lang="sv-SE" sz="1600" b="1" dirty="0"/>
          </a:p>
          <a:p>
            <a:r>
              <a:rPr lang="sv-SE" sz="1600" dirty="0"/>
              <a:t> </a:t>
            </a:r>
            <a:r>
              <a:rPr lang="sv-SE" sz="1600" dirty="0">
                <a:solidFill>
                  <a:schemeClr val="bg1"/>
                </a:solidFill>
              </a:rPr>
              <a:t>2015-2016</a:t>
            </a:r>
            <a:endParaRPr lang="sv-SE" sz="1600" dirty="0">
              <a:solidFill>
                <a:schemeClr val="bg1"/>
              </a:solidFill>
              <a:cs typeface="Calibri"/>
            </a:endParaRPr>
          </a:p>
          <a:p>
            <a:endParaRPr lang="sv-SE" sz="1600" dirty="0"/>
          </a:p>
        </p:txBody>
      </p:sp>
      <p:sp>
        <p:nvSpPr>
          <p:cNvPr id="13" name="textruta 12">
            <a:extLst>
              <a:ext uri="{FF2B5EF4-FFF2-40B4-BE49-F238E27FC236}">
                <a16:creationId xmlns:a16="http://schemas.microsoft.com/office/drawing/2014/main" id="{15AF0788-609A-44A4-B476-33B63C0E2A79}"/>
              </a:ext>
            </a:extLst>
          </p:cNvPr>
          <p:cNvSpPr txBox="1"/>
          <p:nvPr/>
        </p:nvSpPr>
        <p:spPr>
          <a:xfrm>
            <a:off x="6765705" y="3849721"/>
            <a:ext cx="1768021" cy="1569660"/>
          </a:xfrm>
          <a:prstGeom prst="rect">
            <a:avLst/>
          </a:prstGeom>
          <a:noFill/>
        </p:spPr>
        <p:txBody>
          <a:bodyPr wrap="square" rtlCol="0">
            <a:spAutoFit/>
          </a:bodyPr>
          <a:lstStyle/>
          <a:p>
            <a:r>
              <a:rPr lang="sv-SE" sz="1600" dirty="0">
                <a:solidFill>
                  <a:schemeClr val="bg1"/>
                </a:solidFill>
              </a:rPr>
              <a:t>2017</a:t>
            </a:r>
          </a:p>
          <a:p>
            <a:endParaRPr lang="sv-SE" sz="1600" dirty="0"/>
          </a:p>
          <a:p>
            <a:r>
              <a:rPr lang="sv-SE" sz="1600" b="1" dirty="0"/>
              <a:t>Formuleringsfas</a:t>
            </a:r>
          </a:p>
          <a:p>
            <a:r>
              <a:rPr lang="sv-SE" sz="1600" dirty="0"/>
              <a:t>Textförslag utarbetas, remisser.</a:t>
            </a:r>
          </a:p>
        </p:txBody>
      </p:sp>
      <p:sp>
        <p:nvSpPr>
          <p:cNvPr id="14" name="textruta 13">
            <a:extLst>
              <a:ext uri="{FF2B5EF4-FFF2-40B4-BE49-F238E27FC236}">
                <a16:creationId xmlns:a16="http://schemas.microsoft.com/office/drawing/2014/main" id="{2DDC4DF2-61CE-4B63-B738-73DFEAD3B2FB}"/>
              </a:ext>
            </a:extLst>
          </p:cNvPr>
          <p:cNvSpPr txBox="1"/>
          <p:nvPr/>
        </p:nvSpPr>
        <p:spPr>
          <a:xfrm>
            <a:off x="8159120" y="2306202"/>
            <a:ext cx="1989221" cy="1892826"/>
          </a:xfrm>
          <a:prstGeom prst="rect">
            <a:avLst/>
          </a:prstGeom>
          <a:noFill/>
        </p:spPr>
        <p:txBody>
          <a:bodyPr wrap="square" rtlCol="0">
            <a:spAutoFit/>
          </a:bodyPr>
          <a:lstStyle/>
          <a:p>
            <a:r>
              <a:rPr lang="sv-SE" sz="1600" b="1" dirty="0"/>
              <a:t>Förankrings- och beslutsfas</a:t>
            </a:r>
          </a:p>
          <a:p>
            <a:pPr>
              <a:spcAft>
                <a:spcPts val="600"/>
              </a:spcAft>
            </a:pPr>
            <a:r>
              <a:rPr lang="sv-SE" sz="1600" dirty="0"/>
              <a:t>Beslut på stormöten samt i utskott och landstingsstyrelsen.</a:t>
            </a:r>
          </a:p>
          <a:p>
            <a:endParaRPr lang="sv-SE" sz="1600" dirty="0"/>
          </a:p>
          <a:p>
            <a:r>
              <a:rPr lang="sv-SE" sz="1600" dirty="0">
                <a:solidFill>
                  <a:schemeClr val="bg1"/>
                </a:solidFill>
              </a:rPr>
              <a:t>2018</a:t>
            </a:r>
          </a:p>
        </p:txBody>
      </p:sp>
      <p:sp>
        <p:nvSpPr>
          <p:cNvPr id="15" name="textruta 14">
            <a:extLst>
              <a:ext uri="{FF2B5EF4-FFF2-40B4-BE49-F238E27FC236}">
                <a16:creationId xmlns:a16="http://schemas.microsoft.com/office/drawing/2014/main" id="{E054F1DE-346C-4989-B82E-FD18117C32BC}"/>
              </a:ext>
            </a:extLst>
          </p:cNvPr>
          <p:cNvSpPr txBox="1"/>
          <p:nvPr/>
        </p:nvSpPr>
        <p:spPr>
          <a:xfrm>
            <a:off x="9459184" y="3846840"/>
            <a:ext cx="1779918" cy="1569660"/>
          </a:xfrm>
          <a:prstGeom prst="rect">
            <a:avLst/>
          </a:prstGeom>
          <a:noFill/>
        </p:spPr>
        <p:txBody>
          <a:bodyPr wrap="square" rtlCol="0" anchor="t">
            <a:spAutoFit/>
          </a:bodyPr>
          <a:lstStyle/>
          <a:p>
            <a:r>
              <a:rPr lang="sv-SE" sz="1600" dirty="0">
                <a:solidFill>
                  <a:schemeClr val="bg1"/>
                </a:solidFill>
              </a:rPr>
              <a:t>2018-</a:t>
            </a:r>
          </a:p>
          <a:p>
            <a:endParaRPr lang="sv-SE" sz="1600" dirty="0"/>
          </a:p>
          <a:p>
            <a:r>
              <a:rPr lang="sv-SE" sz="1600" b="1" dirty="0"/>
              <a:t>Genomförandefas</a:t>
            </a:r>
          </a:p>
          <a:p>
            <a:r>
              <a:rPr lang="sv-SE" sz="1600" dirty="0"/>
              <a:t>Signering, implementering, handlingsplan.</a:t>
            </a:r>
          </a:p>
        </p:txBody>
      </p:sp>
      <p:sp>
        <p:nvSpPr>
          <p:cNvPr id="16" name="Rubrik 1">
            <a:extLst>
              <a:ext uri="{FF2B5EF4-FFF2-40B4-BE49-F238E27FC236}">
                <a16:creationId xmlns:a16="http://schemas.microsoft.com/office/drawing/2014/main" id="{E46D8C72-1DF8-4B00-BBE4-3B77621E3D35}"/>
              </a:ext>
            </a:extLst>
          </p:cNvPr>
          <p:cNvSpPr>
            <a:spLocks noGrp="1"/>
          </p:cNvSpPr>
          <p:nvPr>
            <p:ph type="title"/>
          </p:nvPr>
        </p:nvSpPr>
        <p:spPr>
          <a:xfrm>
            <a:off x="830159" y="499043"/>
            <a:ext cx="10109200" cy="1325563"/>
          </a:xfrm>
        </p:spPr>
        <p:txBody>
          <a:bodyPr/>
          <a:lstStyle/>
          <a:p>
            <a:r>
              <a:rPr lang="sv-SE" b="1" dirty="0">
                <a:solidFill>
                  <a:schemeClr val="accent6">
                    <a:lumMod val="75000"/>
                  </a:schemeClr>
                </a:solidFill>
              </a:rPr>
              <a:t>När hände vad?</a:t>
            </a:r>
          </a:p>
        </p:txBody>
      </p:sp>
    </p:spTree>
    <p:extLst>
      <p:ext uri="{BB962C8B-B14F-4D97-AF65-F5344CB8AC3E}">
        <p14:creationId xmlns:p14="http://schemas.microsoft.com/office/powerpoint/2010/main" val="3241214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9">
            <a:extLst>
              <a:ext uri="{FF2B5EF4-FFF2-40B4-BE49-F238E27FC236}">
                <a16:creationId xmlns:a16="http://schemas.microsoft.com/office/drawing/2014/main" id="{6ECDB8D0-9BBC-452F-A977-3D86DB46EA2F}"/>
              </a:ext>
            </a:extLst>
          </p:cNvPr>
          <p:cNvGraphicFramePr>
            <a:graphicFrameLocks/>
          </p:cNvGraphicFramePr>
          <p:nvPr>
            <p:extLst>
              <p:ext uri="{D42A27DB-BD31-4B8C-83A1-F6EECF244321}">
                <p14:modId xmlns:p14="http://schemas.microsoft.com/office/powerpoint/2010/main" val="48948175"/>
              </p:ext>
            </p:extLst>
          </p:nvPr>
        </p:nvGraphicFramePr>
        <p:xfrm>
          <a:off x="802182" y="689177"/>
          <a:ext cx="6739044" cy="5707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ruta 4">
            <a:extLst>
              <a:ext uri="{FF2B5EF4-FFF2-40B4-BE49-F238E27FC236}">
                <a16:creationId xmlns:a16="http://schemas.microsoft.com/office/drawing/2014/main" id="{19E0E36F-8F11-425B-AA2F-BC3FFC2F6E75}"/>
              </a:ext>
            </a:extLst>
          </p:cNvPr>
          <p:cNvSpPr txBox="1"/>
          <p:nvPr/>
        </p:nvSpPr>
        <p:spPr>
          <a:xfrm>
            <a:off x="7807233" y="2527099"/>
            <a:ext cx="3373580" cy="2031325"/>
          </a:xfrm>
          <a:prstGeom prst="rect">
            <a:avLst/>
          </a:prstGeom>
          <a:noFill/>
        </p:spPr>
        <p:txBody>
          <a:bodyPr wrap="square" rtlCol="0">
            <a:spAutoFit/>
          </a:bodyPr>
          <a:lstStyle/>
          <a:p>
            <a:r>
              <a:rPr lang="sv-SE" dirty="0"/>
              <a:t>Överenskommelsen är en avsiktsförklaring med en gemensam värdegrund som vilar på fem principer. Principerna beskriver hur samverkan ska ske och hur det ömsesidiga åtagandet ska fungera.</a:t>
            </a:r>
          </a:p>
        </p:txBody>
      </p:sp>
      <p:sp>
        <p:nvSpPr>
          <p:cNvPr id="7" name="textruta 6">
            <a:extLst>
              <a:ext uri="{FF2B5EF4-FFF2-40B4-BE49-F238E27FC236}">
                <a16:creationId xmlns:a16="http://schemas.microsoft.com/office/drawing/2014/main" id="{19E008D7-15EF-40B5-9A67-43CED5C7DE9D}"/>
              </a:ext>
            </a:extLst>
          </p:cNvPr>
          <p:cNvSpPr txBox="1"/>
          <p:nvPr/>
        </p:nvSpPr>
        <p:spPr>
          <a:xfrm>
            <a:off x="433138" y="317112"/>
            <a:ext cx="1429425" cy="369332"/>
          </a:xfrm>
          <a:prstGeom prst="rect">
            <a:avLst/>
          </a:prstGeom>
          <a:solidFill>
            <a:schemeClr val="accent6">
              <a:lumMod val="75000"/>
            </a:schemeClr>
          </a:solidFill>
        </p:spPr>
        <p:txBody>
          <a:bodyPr wrap="square" rtlCol="0">
            <a:spAutoFit/>
          </a:bodyPr>
          <a:lstStyle/>
          <a:p>
            <a:pPr algn="ctr"/>
            <a:r>
              <a:rPr lang="sv-SE" dirty="0">
                <a:solidFill>
                  <a:schemeClr val="bg1"/>
                </a:solidFill>
              </a:rPr>
              <a:t>Principer</a:t>
            </a:r>
          </a:p>
        </p:txBody>
      </p:sp>
    </p:spTree>
    <p:extLst>
      <p:ext uri="{BB962C8B-B14F-4D97-AF65-F5344CB8AC3E}">
        <p14:creationId xmlns:p14="http://schemas.microsoft.com/office/powerpoint/2010/main" val="128432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10EEF7-0C9B-45ED-9778-1FDB86D616E0}"/>
              </a:ext>
            </a:extLst>
          </p:cNvPr>
          <p:cNvSpPr>
            <a:spLocks noGrp="1"/>
          </p:cNvSpPr>
          <p:nvPr>
            <p:ph type="title"/>
          </p:nvPr>
        </p:nvSpPr>
        <p:spPr>
          <a:xfrm>
            <a:off x="1455572" y="681037"/>
            <a:ext cx="9898228" cy="1325563"/>
          </a:xfrm>
        </p:spPr>
        <p:txBody>
          <a:bodyPr/>
          <a:lstStyle/>
          <a:p>
            <a:r>
              <a:rPr lang="sv-SE" b="1" dirty="0">
                <a:solidFill>
                  <a:schemeClr val="accent6">
                    <a:lumMod val="75000"/>
                  </a:schemeClr>
                </a:solidFill>
              </a:rPr>
              <a:t>Överenskommelsens mål</a:t>
            </a:r>
          </a:p>
        </p:txBody>
      </p:sp>
      <p:sp>
        <p:nvSpPr>
          <p:cNvPr id="3" name="Platshållare för innehåll 2">
            <a:extLst>
              <a:ext uri="{FF2B5EF4-FFF2-40B4-BE49-F238E27FC236}">
                <a16:creationId xmlns:a16="http://schemas.microsoft.com/office/drawing/2014/main" id="{A87AF63E-08CA-4C9F-BBBD-67B17556AF49}"/>
              </a:ext>
            </a:extLst>
          </p:cNvPr>
          <p:cNvSpPr>
            <a:spLocks noGrp="1"/>
          </p:cNvSpPr>
          <p:nvPr>
            <p:ph idx="1"/>
          </p:nvPr>
        </p:nvSpPr>
        <p:spPr>
          <a:xfrm>
            <a:off x="1449568" y="1792171"/>
            <a:ext cx="10290675" cy="4207185"/>
          </a:xfrm>
        </p:spPr>
        <p:txBody>
          <a:bodyPr vert="horz" lIns="91440" tIns="45720" rIns="91440" bIns="45720" rtlCol="0" anchor="t">
            <a:normAutofit fontScale="92500"/>
          </a:bodyPr>
          <a:lstStyle/>
          <a:p>
            <a:pPr marL="277495" indent="-277495">
              <a:lnSpc>
                <a:spcPct val="110000"/>
              </a:lnSpc>
            </a:pPr>
            <a:r>
              <a:rPr lang="sv-SE" sz="3000" dirty="0"/>
              <a:t>Möta samhällsutmaningar och skapa ett enhetligt förhållningssätt. </a:t>
            </a:r>
            <a:endParaRPr lang="sv-SE"/>
          </a:p>
          <a:p>
            <a:pPr marL="277495" indent="-277495">
              <a:lnSpc>
                <a:spcPct val="110000"/>
              </a:lnSpc>
            </a:pPr>
            <a:r>
              <a:rPr lang="sv-SE" sz="3000" dirty="0"/>
              <a:t>Gemensamt bidra till en hållbar tillväxt i Värmland.</a:t>
            </a:r>
            <a:endParaRPr lang="sv-SE" sz="3000" dirty="0">
              <a:cs typeface="Calibri" panose="020F0502020204030204"/>
            </a:endParaRPr>
          </a:p>
          <a:p>
            <a:pPr marL="277495" indent="-277495">
              <a:lnSpc>
                <a:spcPct val="110000"/>
              </a:lnSpc>
            </a:pPr>
            <a:r>
              <a:rPr lang="sv-SE" sz="3000" dirty="0"/>
              <a:t>Bidra till en ökad upplevd livskvalitet hos invånarna i Värmland.</a:t>
            </a:r>
            <a:endParaRPr lang="sv-SE" sz="3000" dirty="0">
              <a:cs typeface="Calibri" panose="020F0502020204030204"/>
            </a:endParaRPr>
          </a:p>
          <a:p>
            <a:pPr marL="277495" indent="-277495">
              <a:lnSpc>
                <a:spcPct val="110000"/>
              </a:lnSpc>
            </a:pPr>
            <a:r>
              <a:rPr lang="sv-SE" sz="3000" dirty="0"/>
              <a:t>Vara en plattform som möjliggör utveckling och ett professionellt förhållningssätt.</a:t>
            </a:r>
            <a:endParaRPr lang="sv-SE" sz="3000" dirty="0">
              <a:cs typeface="Calibri" panose="020F0502020204030204"/>
            </a:endParaRPr>
          </a:p>
          <a:p>
            <a:pPr marL="277495" indent="-277495">
              <a:lnSpc>
                <a:spcPct val="110000"/>
              </a:lnSpc>
            </a:pPr>
            <a:r>
              <a:rPr lang="sv-SE" sz="3000" dirty="0"/>
              <a:t>Ytterligare öka mångfalden av aktörer inom det sociala området.</a:t>
            </a:r>
            <a:endParaRPr lang="sv-SE" sz="3000" dirty="0">
              <a:cs typeface="Calibri"/>
            </a:endParaRPr>
          </a:p>
          <a:p>
            <a:pPr marL="277495" indent="-277495">
              <a:lnSpc>
                <a:spcPct val="110000"/>
              </a:lnSpc>
            </a:pPr>
            <a:r>
              <a:rPr lang="sv-SE" sz="3000" dirty="0"/>
              <a:t>Stärka den idéburna sektorns roll som en resurs. </a:t>
            </a:r>
            <a:endParaRPr lang="sv-SE" sz="3000" dirty="0">
              <a:cs typeface="Calibri" panose="020F0502020204030204"/>
            </a:endParaRPr>
          </a:p>
          <a:p>
            <a:pPr marL="356870" indent="-277495"/>
            <a:endParaRPr lang="sv-SE" sz="3000" dirty="0">
              <a:cs typeface="Calibri" panose="020F0502020204030204"/>
            </a:endParaRPr>
          </a:p>
          <a:p>
            <a:endParaRPr lang="sv-SE" dirty="0"/>
          </a:p>
        </p:txBody>
      </p:sp>
      <p:sp>
        <p:nvSpPr>
          <p:cNvPr id="6" name="Rektangel 5">
            <a:extLst>
              <a:ext uri="{FF2B5EF4-FFF2-40B4-BE49-F238E27FC236}">
                <a16:creationId xmlns:a16="http://schemas.microsoft.com/office/drawing/2014/main" id="{6125F535-D0A9-4B3B-8C90-AEEBF4C4D5C7}"/>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spTree>
    <p:extLst>
      <p:ext uri="{BB962C8B-B14F-4D97-AF65-F5344CB8AC3E}">
        <p14:creationId xmlns:p14="http://schemas.microsoft.com/office/powerpoint/2010/main" val="1530812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94964E-E72A-4144-9091-7EB538B81EB7}"/>
              </a:ext>
            </a:extLst>
          </p:cNvPr>
          <p:cNvSpPr>
            <a:spLocks noGrp="1"/>
          </p:cNvSpPr>
          <p:nvPr>
            <p:ph type="title"/>
          </p:nvPr>
        </p:nvSpPr>
        <p:spPr>
          <a:xfrm>
            <a:off x="1151903" y="694940"/>
            <a:ext cx="11107003" cy="1325563"/>
          </a:xfrm>
        </p:spPr>
        <p:txBody>
          <a:bodyPr/>
          <a:lstStyle/>
          <a:p>
            <a:r>
              <a:rPr lang="sv-SE" b="1" dirty="0">
                <a:solidFill>
                  <a:schemeClr val="accent6">
                    <a:lumMod val="75000"/>
                  </a:schemeClr>
                </a:solidFill>
              </a:rPr>
              <a:t>Organisation</a:t>
            </a:r>
          </a:p>
        </p:txBody>
      </p:sp>
      <p:sp>
        <p:nvSpPr>
          <p:cNvPr id="3" name="Platshållare för innehåll 2">
            <a:extLst>
              <a:ext uri="{FF2B5EF4-FFF2-40B4-BE49-F238E27FC236}">
                <a16:creationId xmlns:a16="http://schemas.microsoft.com/office/drawing/2014/main" id="{B905094C-10D0-4E44-BDE3-EAC3CC15035F}"/>
              </a:ext>
            </a:extLst>
          </p:cNvPr>
          <p:cNvSpPr>
            <a:spLocks noGrp="1"/>
          </p:cNvSpPr>
          <p:nvPr>
            <p:ph idx="1"/>
          </p:nvPr>
        </p:nvSpPr>
        <p:spPr>
          <a:xfrm>
            <a:off x="1155550" y="1836776"/>
            <a:ext cx="4641935" cy="4351338"/>
          </a:xfrm>
        </p:spPr>
        <p:txBody>
          <a:bodyPr vert="horz" lIns="91440" tIns="45720" rIns="91440" bIns="45720" rtlCol="0" anchor="t">
            <a:noAutofit/>
          </a:bodyPr>
          <a:lstStyle/>
          <a:p>
            <a:pPr marL="0" indent="0">
              <a:lnSpc>
                <a:spcPct val="100000"/>
              </a:lnSpc>
              <a:spcBef>
                <a:spcPts val="0"/>
              </a:spcBef>
              <a:buNone/>
            </a:pPr>
            <a:r>
              <a:rPr lang="sv-SE" sz="2000" b="1" dirty="0">
                <a:solidFill>
                  <a:schemeClr val="accent6">
                    <a:lumMod val="50000"/>
                  </a:schemeClr>
                </a:solidFill>
              </a:rPr>
              <a:t>Rådet för Idéburna organisationer</a:t>
            </a:r>
          </a:p>
          <a:p>
            <a:pPr marL="0" indent="0">
              <a:lnSpc>
                <a:spcPct val="100000"/>
              </a:lnSpc>
              <a:spcBef>
                <a:spcPts val="0"/>
              </a:spcBef>
              <a:spcAft>
                <a:spcPts val="1200"/>
              </a:spcAft>
              <a:buNone/>
            </a:pPr>
            <a:r>
              <a:rPr lang="sv-SE" sz="2000" dirty="0"/>
              <a:t>Rådet för Idéburna organisationer är ett forum för samråd, samverkan, dialog och ömsesidig information mellan företrädare för regionala idéburna organisationer och Region Värmland. Region Värmland representeras av fem ledamöter ur den politiska ledningen, där ordförande i Kultur och Bildningsnämnden är ordförande och regiondirektören samt utvecklingsledaren ingår. Nätverket Värmlands Idéburna representeras av ordförande för Nätverket, fem ledamöter samt processledaren för Överenskommelsen Värmland.</a:t>
            </a:r>
            <a:endParaRPr lang="sv-SE" dirty="0"/>
          </a:p>
          <a:p>
            <a:pPr marL="0" indent="0">
              <a:lnSpc>
                <a:spcPct val="100000"/>
              </a:lnSpc>
              <a:spcBef>
                <a:spcPts val="0"/>
              </a:spcBef>
              <a:buNone/>
            </a:pPr>
            <a:endParaRPr lang="sv-SE" sz="2000" b="1" dirty="0">
              <a:solidFill>
                <a:schemeClr val="accent6">
                  <a:lumMod val="50000"/>
                </a:schemeClr>
              </a:solidFill>
            </a:endParaRPr>
          </a:p>
        </p:txBody>
      </p:sp>
      <p:sp>
        <p:nvSpPr>
          <p:cNvPr id="8" name="Rektangel 7">
            <a:extLst>
              <a:ext uri="{FF2B5EF4-FFF2-40B4-BE49-F238E27FC236}">
                <a16:creationId xmlns:a16="http://schemas.microsoft.com/office/drawing/2014/main" id="{B05FD0F8-DE4D-4976-B5B8-39AC16683F67}"/>
              </a:ext>
            </a:extLst>
          </p:cNvPr>
          <p:cNvSpPr/>
          <p:nvPr/>
        </p:nvSpPr>
        <p:spPr>
          <a:xfrm>
            <a:off x="-33130" y="-46037"/>
            <a:ext cx="298497" cy="7003428"/>
          </a:xfrm>
          <a:prstGeom prst="rect">
            <a:avLst/>
          </a:prstGeom>
          <a:gradFill>
            <a:gsLst>
              <a:gs pos="31000">
                <a:schemeClr val="accent6">
                  <a:lumMod val="75000"/>
                </a:schemeClr>
              </a:gs>
              <a:gs pos="100000">
                <a:srgbClr val="C5DC9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6">
                  <a:lumMod val="50000"/>
                </a:schemeClr>
              </a:solidFill>
            </a:endParaRPr>
          </a:p>
        </p:txBody>
      </p:sp>
      <p:pic>
        <p:nvPicPr>
          <p:cNvPr id="9" name="Bildobjekt 8">
            <a:extLst>
              <a:ext uri="{FF2B5EF4-FFF2-40B4-BE49-F238E27FC236}">
                <a16:creationId xmlns:a16="http://schemas.microsoft.com/office/drawing/2014/main" id="{8DF293A7-4544-4C6E-9BB6-BF446C70E40A}"/>
              </a:ext>
            </a:extLst>
          </p:cNvPr>
          <p:cNvPicPr>
            <a:picLocks noChangeAspect="1"/>
          </p:cNvPicPr>
          <p:nvPr/>
        </p:nvPicPr>
        <p:blipFill rotWithShape="1">
          <a:blip r:embed="rId3"/>
          <a:srcRect b="4454"/>
          <a:stretch/>
        </p:blipFill>
        <p:spPr>
          <a:xfrm>
            <a:off x="5954335" y="1729281"/>
            <a:ext cx="6008279" cy="3002975"/>
          </a:xfrm>
          <a:prstGeom prst="rect">
            <a:avLst/>
          </a:prstGeom>
        </p:spPr>
      </p:pic>
      <p:sp>
        <p:nvSpPr>
          <p:cNvPr id="10" name="textruta 9">
            <a:extLst>
              <a:ext uri="{FF2B5EF4-FFF2-40B4-BE49-F238E27FC236}">
                <a16:creationId xmlns:a16="http://schemas.microsoft.com/office/drawing/2014/main" id="{0F726B3F-E673-4DBA-A6EF-8DC328F200E9}"/>
              </a:ext>
            </a:extLst>
          </p:cNvPr>
          <p:cNvSpPr txBox="1"/>
          <p:nvPr/>
        </p:nvSpPr>
        <p:spPr>
          <a:xfrm>
            <a:off x="5960620" y="4837498"/>
            <a:ext cx="6424366" cy="1354217"/>
          </a:xfrm>
          <a:prstGeom prst="rect">
            <a:avLst/>
          </a:prstGeom>
          <a:noFill/>
        </p:spPr>
        <p:txBody>
          <a:bodyPr wrap="square">
            <a:spAutoFit/>
          </a:bodyPr>
          <a:lstStyle/>
          <a:p>
            <a:pPr>
              <a:spcAft>
                <a:spcPts val="1200"/>
              </a:spcAft>
            </a:pPr>
            <a:r>
              <a:rPr lang="sv-SE" sz="1800" dirty="0"/>
              <a:t>Samverkansavtal mellan Region Värmland och Nätverket Värmlands Idéburna.</a:t>
            </a:r>
          </a:p>
          <a:p>
            <a:pPr marL="0" indent="0">
              <a:lnSpc>
                <a:spcPct val="100000"/>
              </a:lnSpc>
              <a:spcBef>
                <a:spcPts val="0"/>
              </a:spcBef>
              <a:spcAft>
                <a:spcPts val="1200"/>
              </a:spcAft>
              <a:buNone/>
            </a:pPr>
            <a:r>
              <a:rPr lang="sv-SE" sz="1800" dirty="0"/>
              <a:t>Under året har Rådet för Idéburna organisationer haft fyra (4) sammanträden. </a:t>
            </a:r>
            <a:endParaRPr lang="sv-SE" sz="1800" dirty="0">
              <a:cs typeface="Calibri"/>
            </a:endParaRPr>
          </a:p>
        </p:txBody>
      </p:sp>
    </p:spTree>
    <p:extLst>
      <p:ext uri="{BB962C8B-B14F-4D97-AF65-F5344CB8AC3E}">
        <p14:creationId xmlns:p14="http://schemas.microsoft.com/office/powerpoint/2010/main" val="39645548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D5D11C629F594EA1CE33059B6DA5C9" ma:contentTypeVersion="15" ma:contentTypeDescription="Create a new document." ma:contentTypeScope="" ma:versionID="be44d59033c3b81c566ee4fd285cb75b">
  <xsd:schema xmlns:xsd="http://www.w3.org/2001/XMLSchema" xmlns:xs="http://www.w3.org/2001/XMLSchema" xmlns:p="http://schemas.microsoft.com/office/2006/metadata/properties" xmlns:ns1="http://schemas.microsoft.com/sharepoint/v3" xmlns:ns3="7ec90c90-b095-4339-aa11-2dab49dd95c6" xmlns:ns4="82a1939d-4b73-477c-89b2-82790ce6e200" targetNamespace="http://schemas.microsoft.com/office/2006/metadata/properties" ma:root="true" ma:fieldsID="65f601ac54952867b5ec1f65ff26d3d3" ns1:_="" ns3:_="" ns4:_="">
    <xsd:import namespace="http://schemas.microsoft.com/sharepoint/v3"/>
    <xsd:import namespace="7ec90c90-b095-4339-aa11-2dab49dd95c6"/>
    <xsd:import namespace="82a1939d-4b73-477c-89b2-82790ce6e200"/>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1:_ip_UnifiedCompliancePolicyProperties" minOccurs="0"/>
                <xsd:element ref="ns1:_ip_UnifiedCompliancePolicyUIAc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c90c90-b095-4339-aa11-2dab49dd95c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2a1939d-4b73-477c-89b2-82790ce6e200"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0CCD3C0-923F-4562-9069-01059B9364E6}">
  <ds:schemaRefs>
    <ds:schemaRef ds:uri="http://schemas.microsoft.com/sharepoint/v3/contenttype/forms"/>
  </ds:schemaRefs>
</ds:datastoreItem>
</file>

<file path=customXml/itemProps2.xml><?xml version="1.0" encoding="utf-8"?>
<ds:datastoreItem xmlns:ds="http://schemas.openxmlformats.org/officeDocument/2006/customXml" ds:itemID="{0000E7BA-A4E4-40C6-BCB3-7E1FB33820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ec90c90-b095-4339-aa11-2dab49dd95c6"/>
    <ds:schemaRef ds:uri="82a1939d-4b73-477c-89b2-82790ce6e2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A2C4F4-C175-4E2E-A3BE-2C7E088B8F6D}">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13214</TotalTime>
  <Words>2370</Words>
  <Application>Microsoft Office PowerPoint</Application>
  <PresentationFormat>Bredbild</PresentationFormat>
  <Paragraphs>273</Paragraphs>
  <Slides>26</Slides>
  <Notes>13</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26</vt:i4>
      </vt:variant>
    </vt:vector>
  </HeadingPairs>
  <TitlesOfParts>
    <vt:vector size="31" baseType="lpstr">
      <vt:lpstr>&amp;quot</vt:lpstr>
      <vt:lpstr>Arial</vt:lpstr>
      <vt:lpstr>Calibri</vt:lpstr>
      <vt:lpstr>Calibri Light</vt:lpstr>
      <vt:lpstr>Office-tema</vt:lpstr>
      <vt:lpstr>PowerPoint-presentation</vt:lpstr>
      <vt:lpstr>PowerPoint-presentation</vt:lpstr>
      <vt:lpstr>Två annorlunda år med pandemi,  organisering och dialoger.</vt:lpstr>
      <vt:lpstr>Överenskommelsen Värmland</vt:lpstr>
      <vt:lpstr>Hälsans bestämningsfaktorer</vt:lpstr>
      <vt:lpstr>När hände vad?</vt:lpstr>
      <vt:lpstr>PowerPoint-presentation</vt:lpstr>
      <vt:lpstr>Överenskommelsens mål</vt:lpstr>
      <vt:lpstr>Organisation</vt:lpstr>
      <vt:lpstr>Organisationer som signerat Överenskommelsen Värmland</vt:lpstr>
      <vt:lpstr>Idékonferens hösten 2020              Seminarieserie: </vt:lpstr>
      <vt:lpstr>Innehåll – Hållplatser Idéburen</vt:lpstr>
      <vt:lpstr>Aktiviteter</vt:lpstr>
      <vt:lpstr>Kunskapsinhämtning och omvärldsrelationer</vt:lpstr>
      <vt:lpstr>Uppföljning mål</vt:lpstr>
      <vt:lpstr>Mätbara resultat</vt:lpstr>
      <vt:lpstr>Märkbara resultat</vt:lpstr>
      <vt:lpstr>Märkbara resultat</vt:lpstr>
      <vt:lpstr>Portalprincipen Dialog</vt:lpstr>
      <vt:lpstr>Kvalitet</vt:lpstr>
      <vt:lpstr>Mångfald</vt:lpstr>
      <vt:lpstr>Självständighet</vt:lpstr>
      <vt:lpstr>PowerPoint-presentation</vt:lpstr>
      <vt:lpstr>Samskapande som ger energi och mervärden</vt:lpstr>
      <vt:lpstr>Tänkvärt</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Elisabeth Petersson</dc:creator>
  <cp:lastModifiedBy>Sofia Nordström</cp:lastModifiedBy>
  <cp:revision>306</cp:revision>
  <cp:lastPrinted>2019-02-13T13:22:17Z</cp:lastPrinted>
  <dcterms:created xsi:type="dcterms:W3CDTF">2019-01-14T15:53:40Z</dcterms:created>
  <dcterms:modified xsi:type="dcterms:W3CDTF">2022-08-17T12:22:54Z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0x01010045D5D11C629F594EA1CE33059B6DA5C9</vt:lpwstr>
  </property>
</Properties>
</file>