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Lst>
  <p:notesMasterIdLst>
    <p:notesMasterId r:id="rId18"/>
  </p:notesMasterIdLst>
  <p:sldIdLst>
    <p:sldId id="2147473297" r:id="rId6"/>
    <p:sldId id="2147473311" r:id="rId7"/>
    <p:sldId id="2147473318" r:id="rId8"/>
    <p:sldId id="2147473301" r:id="rId9"/>
    <p:sldId id="2147473317" r:id="rId10"/>
    <p:sldId id="2147473312" r:id="rId11"/>
    <p:sldId id="2147473290" r:id="rId12"/>
    <p:sldId id="2147473313" r:id="rId13"/>
    <p:sldId id="2147473308" r:id="rId14"/>
    <p:sldId id="2147473306" r:id="rId15"/>
    <p:sldId id="2147473315" r:id="rId16"/>
    <p:sldId id="2147473300"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7EC16-1BFB-42A1-A5F2-96C48BB637AE}" v="1" dt="2025-08-18T08:06:35.803"/>
    <p1510:client id="{52BB28E3-8857-4D66-9CAE-5FCCB60FD5DE}" v="9" dt="2025-08-18T07:58:45.802"/>
    <p1510:client id="{6C305731-77C8-47B9-8C50-C0CBF3BC8F47}" v="489" dt="2025-08-18T06:51:01.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07" autoAdjust="0"/>
  </p:normalViewPr>
  <p:slideViewPr>
    <p:cSldViewPr snapToGrid="0">
      <p:cViewPr varScale="1">
        <p:scale>
          <a:sx n="48" d="100"/>
          <a:sy n="48" d="100"/>
        </p:scale>
        <p:origin x="13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7ADB8F-06A3-4D1B-A2D3-AC261132413E}" type="datetimeFigureOut">
              <a:rPr lang="sv-SE" smtClean="0"/>
              <a:t>2025-08-18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A6745-EF46-46A6-A474-7B69230BE084}" type="slidenum">
              <a:rPr lang="sv-SE" smtClean="0"/>
              <a:t>‹#›</a:t>
            </a:fld>
            <a:endParaRPr lang="sv-SE"/>
          </a:p>
        </p:txBody>
      </p:sp>
    </p:spTree>
    <p:extLst>
      <p:ext uri="{BB962C8B-B14F-4D97-AF65-F5344CB8AC3E}">
        <p14:creationId xmlns:p14="http://schemas.microsoft.com/office/powerpoint/2010/main" val="2679893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regionvarmland.se/naravar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34B3F-BBE6-694D-CE1C-481D52CCA86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6EDA4D3-A7CD-3315-3FD2-F462128D1DE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CA8B642-9271-F0C8-636D-4768FF5523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a:t>Övergripande information om länets gemensamma plan för primärvård (GPP).</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a:t>Planen har tagits fram gemensamt i </a:t>
            </a:r>
            <a:r>
              <a:rPr lang="sv-SE" sz="1400" kern="0">
                <a:solidFill>
                  <a:schemeClr val="bg2">
                    <a:lumMod val="25000"/>
                  </a:schemeClr>
                </a:solidFill>
                <a:ea typeface="Yu Gothic Light" panose="020B0300000000000000" pitchFamily="34" charset="-128"/>
              </a:rPr>
              <a:t>verksamheter från både region och kommuner.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400" kern="0">
              <a:solidFill>
                <a:schemeClr val="bg2">
                  <a:lumMod val="25000"/>
                </a:schemeClr>
              </a:solidFill>
              <a:ea typeface="Yu Gothic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Representanter från region och kommun i Värmland bildar en samordningsgrupp med uppdrag att driva omställningsarbetet.</a:t>
            </a:r>
            <a:endParaRPr lang="sv-SE" sz="1400" kern="0">
              <a:solidFill>
                <a:schemeClr val="bg2">
                  <a:lumMod val="25000"/>
                </a:schemeClr>
              </a:solidFill>
              <a:ea typeface="Yu Gothic Light" panose="020B0300000000000000" pitchFamily="34" charset="-128"/>
            </a:endParaRPr>
          </a:p>
          <a:p>
            <a:endParaRPr lang="sv-SE" sz="1400"/>
          </a:p>
        </p:txBody>
      </p:sp>
      <p:sp>
        <p:nvSpPr>
          <p:cNvPr id="4" name="Platshållare för bildnummer 3">
            <a:extLst>
              <a:ext uri="{FF2B5EF4-FFF2-40B4-BE49-F238E27FC236}">
                <a16:creationId xmlns:a16="http://schemas.microsoft.com/office/drawing/2014/main" id="{D2367296-9943-9FC1-4307-341C40C8D2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838DD-AA70-4F99-AE63-4DFE07BB8A51}"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7163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0"/>
              <a:t>Kika gärna på den länsgemensamma webben för nära vård, för mer information, inspiration eller för att ta del av framtagna verktyg i arbetet.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kern="0">
                <a:solidFill>
                  <a:schemeClr val="tx1">
                    <a:lumMod val="65000"/>
                    <a:lumOff val="35000"/>
                  </a:schemeClr>
                </a:solidFill>
                <a:latin typeface="Noto Serif"/>
                <a:ea typeface="Noto Serif"/>
                <a:cs typeface="Noto Serif"/>
                <a:sym typeface="Noto Serif"/>
                <a:hlinkClick r:id="rId3"/>
              </a:rPr>
              <a:t>www.regionvarmland.se/naravard</a:t>
            </a:r>
            <a:r>
              <a:rPr lang="sv-SE" sz="1200" i="0" kern="0">
                <a:solidFill>
                  <a:schemeClr val="tx1">
                    <a:lumMod val="65000"/>
                    <a:lumOff val="35000"/>
                  </a:schemeClr>
                </a:solidFill>
                <a:latin typeface="Noto Serif"/>
                <a:ea typeface="Noto Serif"/>
                <a:cs typeface="Noto Serif"/>
                <a:sym typeface="Noto Serif"/>
              </a:rPr>
              <a:t> </a:t>
            </a:r>
            <a:r>
              <a:rPr kumimoji="0" lang="sv-SE" sz="1200" b="0" i="0" u="none" strike="noStrike" kern="0" cap="none" spc="0" normalizeH="0" baseline="0" noProof="0">
                <a:ln>
                  <a:noFill/>
                </a:ln>
                <a:solidFill>
                  <a:schemeClr val="tx1">
                    <a:lumMod val="65000"/>
                    <a:lumOff val="35000"/>
                  </a:schemeClr>
                </a:solidFill>
                <a:effectLst/>
                <a:uLnTx/>
                <a:uFillTx/>
                <a:latin typeface="Noto Serif"/>
                <a:ea typeface="Noto Serif"/>
                <a:cs typeface="Noto Serif"/>
                <a:sym typeface="Noto Serif"/>
              </a:rPr>
              <a:t> </a:t>
            </a:r>
          </a:p>
          <a:p>
            <a:endParaRPr lang="sv-SE"/>
          </a:p>
        </p:txBody>
      </p:sp>
      <p:sp>
        <p:nvSpPr>
          <p:cNvPr id="4" name="Platshållare för bildnummer 3"/>
          <p:cNvSpPr>
            <a:spLocks noGrp="1"/>
          </p:cNvSpPr>
          <p:nvPr>
            <p:ph type="sldNum" sz="quarter" idx="5"/>
          </p:nvPr>
        </p:nvSpPr>
        <p:spPr/>
        <p:txBody>
          <a:bodyPr/>
          <a:lstStyle/>
          <a:p>
            <a:fld id="{631A6745-EF46-46A6-A474-7B69230BE084}" type="slidenum">
              <a:rPr lang="sv-SE" smtClean="0"/>
              <a:t>10</a:t>
            </a:fld>
            <a:endParaRPr lang="sv-SE"/>
          </a:p>
        </p:txBody>
      </p:sp>
    </p:spTree>
    <p:extLst>
      <p:ext uri="{BB962C8B-B14F-4D97-AF65-F5344CB8AC3E}">
        <p14:creationId xmlns:p14="http://schemas.microsoft.com/office/powerpoint/2010/main" val="3584736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1A6745-EF46-46A6-A474-7B69230BE084}" type="slidenum">
              <a:rPr lang="sv-SE" smtClean="0"/>
              <a:t>12</a:t>
            </a:fld>
            <a:endParaRPr lang="sv-SE"/>
          </a:p>
        </p:txBody>
      </p:sp>
    </p:spTree>
    <p:extLst>
      <p:ext uri="{BB962C8B-B14F-4D97-AF65-F5344CB8AC3E}">
        <p14:creationId xmlns:p14="http://schemas.microsoft.com/office/powerpoint/2010/main" val="40508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0" i="0" kern="1200">
                <a:solidFill>
                  <a:schemeClr val="tx1"/>
                </a:solidFill>
                <a:effectLst/>
                <a:latin typeface="+mn-lt"/>
                <a:ea typeface="+mn-ea"/>
                <a:cs typeface="+mn-cs"/>
              </a:rPr>
              <a:t>​I</a:t>
            </a:r>
            <a:r>
              <a:rPr lang="sv-SE" sz="1200" b="0" i="0" u="none" strike="noStrike" kern="1200">
                <a:solidFill>
                  <a:schemeClr val="tx1"/>
                </a:solidFill>
                <a:effectLst/>
                <a:latin typeface="+mn-lt"/>
                <a:ea typeface="+mn-ea"/>
                <a:cs typeface="+mn-cs"/>
              </a:rPr>
              <a:t>nvånarna möter ofta många olika delar i </a:t>
            </a:r>
            <a:r>
              <a:rPr lang="sv-SE"/>
              <a:t>vårt</a:t>
            </a:r>
            <a:r>
              <a:rPr lang="sv-SE" sz="1200" b="0" i="0" u="none" strike="noStrike" kern="1200">
                <a:solidFill>
                  <a:schemeClr val="tx1"/>
                </a:solidFill>
                <a:effectLst/>
                <a:latin typeface="+mn-lt"/>
                <a:ea typeface="+mn-ea"/>
                <a:cs typeface="+mn-cs"/>
              </a:rPr>
              <a:t> länsgemensamma system.</a:t>
            </a:r>
            <a:r>
              <a:rPr lang="en-US" sz="1200" b="0" i="0" kern="1200">
                <a:solidFill>
                  <a:schemeClr val="tx1"/>
                </a:solidFill>
                <a:effectLst/>
                <a:latin typeface="+mn-lt"/>
                <a:ea typeface="+mn-ea"/>
                <a:cs typeface="+mn-cs"/>
              </a:rPr>
              <a:t>​</a:t>
            </a:r>
            <a:r>
              <a:rPr lang="sv-SE" sz="1200" b="0" i="0" kern="1200">
                <a:solidFill>
                  <a:schemeClr val="tx1"/>
                </a:solidFill>
                <a:effectLst/>
                <a:latin typeface="+mn-lt"/>
                <a:ea typeface="+mn-ea"/>
                <a:cs typeface="+mn-cs"/>
              </a:rPr>
              <a:t>​</a:t>
            </a:r>
            <a:endParaRPr lang="sv-SE" sz="1200" b="0" i="0" kern="1200">
              <a:solidFill>
                <a:schemeClr val="tx1"/>
              </a:solidFill>
              <a:effectLst/>
              <a:latin typeface="+mn-lt"/>
            </a:endParaRPr>
          </a:p>
          <a:p>
            <a:pPr rtl="0" fontAlgn="base"/>
            <a:r>
              <a:rPr lang="sv-SE" sz="1200" b="0" i="0" u="none" strike="noStrike" kern="1200">
                <a:solidFill>
                  <a:schemeClr val="tx1"/>
                </a:solidFill>
                <a:effectLst/>
                <a:latin typeface="+mn-lt"/>
                <a:ea typeface="+mn-ea"/>
                <a:cs typeface="+mn-cs"/>
              </a:rPr>
              <a:t>Vi är ofta bra på att erbjuda hjälp och stöd inom varje del: det är så vi har organiserat våra verksamheter, det är så vi leder och styr och det är så vi följer upp.</a:t>
            </a:r>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pPr rtl="0" fontAlgn="base"/>
            <a:r>
              <a:rPr lang="sv-SE" sz="1200" b="0" i="0" kern="1200">
                <a:solidFill>
                  <a:schemeClr val="tx1"/>
                </a:solidFill>
                <a:effectLst/>
                <a:latin typeface="+mn-lt"/>
                <a:ea typeface="+mn-ea"/>
                <a:cs typeface="+mn-cs"/>
              </a:rPr>
              <a:t>​</a:t>
            </a:r>
            <a:endParaRPr lang="sv-SE" sz="1200" b="0" i="0" kern="1200">
              <a:solidFill>
                <a:schemeClr val="tx1"/>
              </a:solidFill>
              <a:effectLst/>
              <a:latin typeface="+mn-lt"/>
            </a:endParaRPr>
          </a:p>
          <a:p>
            <a:pPr rtl="0" fontAlgn="base"/>
            <a:r>
              <a:rPr lang="sv-SE" sz="1200" b="0" i="0" u="none" strike="noStrike" kern="1200">
                <a:solidFill>
                  <a:schemeClr val="tx1"/>
                </a:solidFill>
                <a:effectLst/>
                <a:latin typeface="+mn-lt"/>
                <a:ea typeface="+mn-ea"/>
                <a:cs typeface="+mn-cs"/>
              </a:rPr>
              <a:t>Men det leder ofta till att vi lägger ett stort ansvar på personerna själva, eller deras närstående, </a:t>
            </a:r>
            <a:r>
              <a:rPr lang="en-US" sz="1200" b="0" i="0" kern="1200">
                <a:solidFill>
                  <a:schemeClr val="tx1"/>
                </a:solidFill>
                <a:effectLst/>
                <a:latin typeface="+mn-lt"/>
                <a:ea typeface="+mn-ea"/>
                <a:cs typeface="+mn-cs"/>
              </a:rPr>
              <a:t>​</a:t>
            </a:r>
            <a:r>
              <a:rPr lang="sv-SE" sz="1200" b="0" i="0" u="none" strike="noStrike" kern="1200">
                <a:solidFill>
                  <a:schemeClr val="tx1"/>
                </a:solidFill>
                <a:effectLst/>
                <a:latin typeface="+mn-lt"/>
                <a:ea typeface="+mn-ea"/>
                <a:cs typeface="+mn-cs"/>
              </a:rPr>
              <a:t>att samordna de olika insatserna som behövs. </a:t>
            </a:r>
            <a:r>
              <a:rPr lang="en-US" sz="1200" b="0" i="0" kern="1200">
                <a:solidFill>
                  <a:schemeClr val="tx1"/>
                </a:solidFill>
                <a:effectLst/>
                <a:latin typeface="+mn-lt"/>
                <a:ea typeface="+mn-ea"/>
                <a:cs typeface="+mn-cs"/>
              </a:rPr>
              <a:t>​</a:t>
            </a:r>
            <a:endParaRPr lang="sv-SE" sz="1200" b="0" i="0" kern="1200">
              <a:solidFill>
                <a:schemeClr val="tx1"/>
              </a:solidFill>
              <a:effectLst/>
              <a:latin typeface="+mn-lt"/>
            </a:endParaRPr>
          </a:p>
          <a:p>
            <a:pPr rtl="0" fontAlgn="base"/>
            <a:r>
              <a:rPr lang="sv-SE" sz="1200" b="0" i="0" u="none" strike="noStrike" kern="1200">
                <a:solidFill>
                  <a:schemeClr val="tx1"/>
                </a:solidFill>
                <a:effectLst/>
                <a:latin typeface="+mn-lt"/>
                <a:ea typeface="+mn-ea"/>
                <a:cs typeface="+mn-cs"/>
              </a:rPr>
              <a:t>Det kan skapar otrygghet, vilket ofta skapar ett ännu större behov av insatser</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ndParaRPr>
          </a:p>
          <a:p>
            <a:pPr rtl="0" fontAlgn="base"/>
            <a:r>
              <a:rPr lang="sv-SE" sz="1200" b="0" i="0" u="none" strike="noStrike" kern="1200">
                <a:solidFill>
                  <a:schemeClr val="tx1"/>
                </a:solidFill>
                <a:effectLst/>
                <a:latin typeface="+mn-lt"/>
                <a:ea typeface="+mn-ea"/>
                <a:cs typeface="+mn-cs"/>
              </a:rPr>
              <a:t>För verksamheterna leder det ofta till dubbelarbete och kräver mer resurser </a:t>
            </a:r>
            <a:r>
              <a:rPr lang="en-US" sz="1200" b="0" i="0" kern="1200">
                <a:solidFill>
                  <a:schemeClr val="tx1"/>
                </a:solidFill>
                <a:effectLst/>
                <a:latin typeface="+mn-lt"/>
                <a:ea typeface="+mn-ea"/>
                <a:cs typeface="+mn-cs"/>
              </a:rPr>
              <a:t>​</a:t>
            </a:r>
            <a:r>
              <a:rPr lang="sv-SE" sz="1200" b="0" i="0" u="none" strike="noStrike" kern="1200">
                <a:solidFill>
                  <a:schemeClr val="tx1"/>
                </a:solidFill>
                <a:effectLst/>
                <a:latin typeface="+mn-lt"/>
                <a:ea typeface="+mn-ea"/>
                <a:cs typeface="+mn-cs"/>
              </a:rPr>
              <a:t>än när vi lyckas ge mer samordnade insatser där vi tar tillvara både varandras och invånarnas resurser och kompetens.</a:t>
            </a:r>
            <a:endParaRPr lang="sv-SE" sz="1200" b="0" i="0" kern="1200">
              <a:solidFill>
                <a:schemeClr val="tx1"/>
              </a:solidFill>
              <a:effectLst/>
              <a:latin typeface="+mn-lt"/>
            </a:endParaRPr>
          </a:p>
          <a:p>
            <a:endParaRPr lang="sv-SE"/>
          </a:p>
        </p:txBody>
      </p:sp>
      <p:sp>
        <p:nvSpPr>
          <p:cNvPr id="4" name="Platshållare för bildnummer 3"/>
          <p:cNvSpPr>
            <a:spLocks noGrp="1"/>
          </p:cNvSpPr>
          <p:nvPr>
            <p:ph type="sldNum" sz="quarter" idx="5"/>
          </p:nvPr>
        </p:nvSpPr>
        <p:spPr/>
        <p:txBody>
          <a:bodyPr/>
          <a:lstStyle/>
          <a:p>
            <a:fld id="{631A6745-EF46-46A6-A474-7B69230BE084}" type="slidenum">
              <a:rPr lang="sv-SE" smtClean="0"/>
              <a:t>2</a:t>
            </a:fld>
            <a:endParaRPr lang="sv-SE"/>
          </a:p>
        </p:txBody>
      </p:sp>
    </p:spTree>
    <p:extLst>
      <p:ext uri="{BB962C8B-B14F-4D97-AF65-F5344CB8AC3E}">
        <p14:creationId xmlns:p14="http://schemas.microsoft.com/office/powerpoint/2010/main" val="338537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E4BFD-495E-855A-730E-F51AF04DAAE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8A60142-8173-97B1-2D7B-9211354ABF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F1A2428-DB96-471C-A912-159797081A1B}"/>
              </a:ext>
            </a:extLst>
          </p:cNvPr>
          <p:cNvSpPr>
            <a:spLocks noGrp="1"/>
          </p:cNvSpPr>
          <p:nvPr>
            <p:ph type="body" idx="1"/>
          </p:nvPr>
        </p:nvSpPr>
        <p:spPr/>
        <p:txBody>
          <a:bodyPr/>
          <a:lstStyle/>
          <a:p>
            <a:pPr marL="0" indent="0">
              <a:buFont typeface="Arial" panose="020B0604020202020204" pitchFamily="34" charset="0"/>
              <a:buNone/>
              <a:defRPr/>
            </a:pPr>
            <a:r>
              <a:rPr lang="sv-SE" sz="1200" b="0">
                <a:solidFill>
                  <a:schemeClr val="bg2">
                    <a:lumMod val="25000"/>
                  </a:schemeClr>
                </a:solidFill>
              </a:rPr>
              <a:t>Bilden visar varför samverkan i länet behövs för invånarnas bästa</a:t>
            </a:r>
            <a:br>
              <a:rPr lang="sv-SE" sz="1200" b="1">
                <a:solidFill>
                  <a:schemeClr val="bg2">
                    <a:lumMod val="25000"/>
                  </a:schemeClr>
                </a:solidFill>
              </a:rPr>
            </a:br>
            <a:endParaRPr lang="sv-SE" sz="1200" b="1">
              <a:solidFill>
                <a:schemeClr val="bg2">
                  <a:lumMod val="25000"/>
                </a:schemeClr>
              </a:solidFill>
            </a:endParaRPr>
          </a:p>
          <a:p>
            <a:pPr marL="171450" indent="-171450">
              <a:buFont typeface="Arial" panose="020B0604020202020204" pitchFamily="34" charset="0"/>
              <a:buChar char="•"/>
              <a:defRPr/>
            </a:pPr>
            <a:r>
              <a:rPr lang="sv-SE" sz="1200">
                <a:solidFill>
                  <a:schemeClr val="bg2">
                    <a:lumMod val="25000"/>
                  </a:schemeClr>
                </a:solidFill>
              </a:rPr>
              <a:t>Selma är 21 år och bor i Värmland.</a:t>
            </a:r>
          </a:p>
          <a:p>
            <a:pPr marL="171450" indent="-171450">
              <a:buFont typeface="Arial" panose="020B0604020202020204" pitchFamily="34" charset="0"/>
              <a:buChar char="•"/>
              <a:defRPr/>
            </a:pPr>
            <a:r>
              <a:rPr lang="sv-SE" sz="1200">
                <a:solidFill>
                  <a:schemeClr val="bg2">
                    <a:lumMod val="25000"/>
                  </a:schemeClr>
                </a:solidFill>
              </a:rPr>
              <a:t>Hon är ett exempel på hur det kan se ut när vi i Värmland </a:t>
            </a:r>
            <a:r>
              <a:rPr lang="sv-SE" sz="1200" b="1" i="0">
                <a:solidFill>
                  <a:schemeClr val="bg2">
                    <a:lumMod val="25000"/>
                  </a:schemeClr>
                </a:solidFill>
              </a:rPr>
              <a:t>inte lyckats samordna </a:t>
            </a:r>
            <a:r>
              <a:rPr lang="sv-SE" sz="1200" i="0">
                <a:solidFill>
                  <a:schemeClr val="bg2">
                    <a:lumMod val="25000"/>
                  </a:schemeClr>
                </a:solidFill>
              </a:rPr>
              <a:t>våra olika insatser. </a:t>
            </a:r>
          </a:p>
          <a:p>
            <a:pPr marL="171450" indent="-171450">
              <a:buFont typeface="Arial" panose="020B0604020202020204" pitchFamily="34" charset="0"/>
              <a:buChar char="•"/>
              <a:defRPr/>
            </a:pPr>
            <a:r>
              <a:rPr lang="sv-SE" sz="1200" i="0">
                <a:solidFill>
                  <a:schemeClr val="bg2">
                    <a:lumMod val="25000"/>
                  </a:schemeClr>
                </a:solidFill>
              </a:rPr>
              <a:t>Bilden illustrerar Selmas resa i våra gemensamma system de senaste sex åren</a:t>
            </a:r>
            <a:r>
              <a:rPr lang="sv-SE" sz="1200">
                <a:solidFill>
                  <a:schemeClr val="bg2">
                    <a:lumMod val="25000"/>
                  </a:schemeClr>
                </a:solidFill>
              </a:rPr>
              <a:t>, sedan hon var 15 år.</a:t>
            </a:r>
          </a:p>
          <a:p>
            <a:pPr marL="171450" indent="-171450">
              <a:buFont typeface="Arial" panose="020B0604020202020204" pitchFamily="34" charset="0"/>
              <a:buChar char="•"/>
              <a:defRPr/>
            </a:pPr>
            <a:r>
              <a:rPr lang="sv-SE" sz="1200">
                <a:solidFill>
                  <a:schemeClr val="bg2">
                    <a:lumMod val="25000"/>
                  </a:schemeClr>
                </a:solidFill>
              </a:rPr>
              <a:t>När vi ser Selmas resa blir det tydligt att vi med gemensamma krafter skulle kunna skapa något helt annat - för Selma, för medarbetarna och för verksamheterna. </a:t>
            </a:r>
          </a:p>
          <a:p>
            <a:pPr marL="171450" indent="-171450">
              <a:buFont typeface="Arial" panose="020B0604020202020204" pitchFamily="34" charset="0"/>
              <a:buChar char="•"/>
              <a:defRPr/>
            </a:pPr>
            <a:r>
              <a:rPr lang="sv-SE" sz="1200">
                <a:solidFill>
                  <a:schemeClr val="bg2">
                    <a:lumMod val="25000"/>
                  </a:schemeClr>
                </a:solidFill>
              </a:rPr>
              <a:t>Bilden visar att det </a:t>
            </a:r>
            <a:r>
              <a:rPr lang="sv-SE" sz="1200" b="1" i="0">
                <a:solidFill>
                  <a:schemeClr val="bg2">
                    <a:lumMod val="25000"/>
                  </a:schemeClr>
                </a:solidFill>
              </a:rPr>
              <a:t>inte alltid </a:t>
            </a:r>
            <a:r>
              <a:rPr lang="sv-SE" sz="1200" i="0">
                <a:solidFill>
                  <a:schemeClr val="bg2">
                    <a:lumMod val="25000"/>
                  </a:schemeClr>
                </a:solidFill>
              </a:rPr>
              <a:t>handlar om </a:t>
            </a:r>
            <a:r>
              <a:rPr lang="sv-SE" sz="1200" b="1" i="0">
                <a:solidFill>
                  <a:schemeClr val="bg2">
                    <a:lumMod val="25000"/>
                  </a:schemeClr>
                </a:solidFill>
              </a:rPr>
              <a:t>brist på </a:t>
            </a:r>
            <a:r>
              <a:rPr lang="sv-SE" sz="1200" i="0">
                <a:solidFill>
                  <a:schemeClr val="bg2">
                    <a:lumMod val="25000"/>
                  </a:schemeClr>
                </a:solidFill>
              </a:rPr>
              <a:t>resurser</a:t>
            </a:r>
            <a:r>
              <a:rPr lang="sv-SE" sz="1200">
                <a:solidFill>
                  <a:schemeClr val="bg2">
                    <a:lumMod val="25000"/>
                  </a:schemeClr>
                </a:solidFill>
              </a:rPr>
              <a:t>, utan att det ibland handlar om </a:t>
            </a:r>
            <a:r>
              <a:rPr lang="sv-SE" sz="1200" b="1" i="0">
                <a:solidFill>
                  <a:schemeClr val="bg2">
                    <a:lumMod val="25000"/>
                  </a:schemeClr>
                </a:solidFill>
              </a:rPr>
              <a:t>brist på samordnade resurser </a:t>
            </a:r>
            <a:r>
              <a:rPr lang="sv-SE" sz="1200">
                <a:solidFill>
                  <a:schemeClr val="bg2">
                    <a:lumMod val="25000"/>
                  </a:schemeClr>
                </a:solidFill>
              </a:rPr>
              <a:t>där vi </a:t>
            </a:r>
            <a:r>
              <a:rPr lang="sv-SE" sz="1200" i="0">
                <a:solidFill>
                  <a:schemeClr val="bg2">
                    <a:lumMod val="25000"/>
                  </a:schemeClr>
                </a:solidFill>
              </a:rPr>
              <a:t>tar tillvara varandras resurser och kompetens.</a:t>
            </a:r>
            <a:endParaRPr lang="sv-SE" i="0"/>
          </a:p>
        </p:txBody>
      </p:sp>
      <p:sp>
        <p:nvSpPr>
          <p:cNvPr id="4" name="Platshållare för bildnummer 3">
            <a:extLst>
              <a:ext uri="{FF2B5EF4-FFF2-40B4-BE49-F238E27FC236}">
                <a16:creationId xmlns:a16="http://schemas.microsoft.com/office/drawing/2014/main" id="{FF9EBE68-50AD-499A-3FE6-05A18AE0D927}"/>
              </a:ext>
            </a:extLst>
          </p:cNvPr>
          <p:cNvSpPr>
            <a:spLocks noGrp="1"/>
          </p:cNvSpPr>
          <p:nvPr>
            <p:ph type="sldNum" sz="quarter" idx="5"/>
          </p:nvPr>
        </p:nvSpPr>
        <p:spPr/>
        <p:txBody>
          <a:bodyPr/>
          <a:lstStyle/>
          <a:p>
            <a:pPr marL="0" marR="0" lvl="0" indent="0" algn="r" defTabSz="1925074" rtl="0" eaLnBrk="1" fontAlgn="auto" latinLnBrk="0" hangingPunct="1">
              <a:lnSpc>
                <a:spcPct val="100000"/>
              </a:lnSpc>
              <a:spcBef>
                <a:spcPts val="0"/>
              </a:spcBef>
              <a:spcAft>
                <a:spcPts val="0"/>
              </a:spcAft>
              <a:buClrTx/>
              <a:buSzTx/>
              <a:buFontTx/>
              <a:buNone/>
              <a:tabLst/>
              <a:defRPr/>
            </a:pPr>
            <a:fld id="{97FDB806-78D1-4995-8708-DC9766EC54FE}" type="slidenum">
              <a:rPr kumimoji="0" lang="sv-SE" sz="25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1925074" rtl="0" eaLnBrk="1" fontAlgn="auto" latinLnBrk="0" hangingPunct="1">
                <a:lnSpc>
                  <a:spcPct val="100000"/>
                </a:lnSpc>
                <a:spcBef>
                  <a:spcPts val="0"/>
                </a:spcBef>
                <a:spcAft>
                  <a:spcPts val="0"/>
                </a:spcAft>
                <a:buClrTx/>
                <a:buSzTx/>
                <a:buFontTx/>
                <a:buNone/>
                <a:tabLst/>
                <a:defRPr/>
              </a:pPr>
              <a:t>3</a:t>
            </a:fld>
            <a:endParaRPr kumimoji="0" lang="sv-SE" sz="25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240087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Det är invånarna som avgör vad som är viktigt och vad som skapar värde för dem. Så här svarade värmlänningar på frågan Vad är viktigt för dig i mötet med vården, stödet och omsorgen. </a:t>
            </a:r>
          </a:p>
          <a:p>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”Att vi bemöter varandra med respekt”</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”Att jag har ett kontinuerligt, personligt och tillitsfullt stöd”</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”Att vård och stöd utgår och samordnas från mina behov och resurser”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”Att jag är en viktig och delaktig medskapare”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”Att jag får rätt hjälp och stöd i rätt tid”</a:t>
            </a:r>
          </a:p>
          <a:p>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Dessa värden är därför med i Värmlands målbild för arbetet mot framtidens vård, hälsa och omsorg</a:t>
            </a:r>
            <a:endParaRPr lang="sv-SE" kern="0" dirty="0">
              <a:solidFill>
                <a:schemeClr val="bg2">
                  <a:lumMod val="25000"/>
                </a:schemeClr>
              </a:solidFill>
              <a:ea typeface="Yu Gothic Light" panose="020B0300000000000000" pitchFamily="34" charset="-128"/>
            </a:endParaRPr>
          </a:p>
          <a:p>
            <a:endParaRPr lang="sv-SE" dirty="0"/>
          </a:p>
        </p:txBody>
      </p:sp>
      <p:sp>
        <p:nvSpPr>
          <p:cNvPr id="4" name="Platshållare för bildnummer 3"/>
          <p:cNvSpPr>
            <a:spLocks noGrp="1"/>
          </p:cNvSpPr>
          <p:nvPr>
            <p:ph type="sldNum" sz="quarter" idx="5"/>
          </p:nvPr>
        </p:nvSpPr>
        <p:spPr/>
        <p:txBody>
          <a:bodyPr/>
          <a:lstStyle/>
          <a:p>
            <a:fld id="{631A6745-EF46-46A6-A474-7B69230BE084}" type="slidenum">
              <a:rPr lang="sv-SE" smtClean="0"/>
              <a:t>4</a:t>
            </a:fld>
            <a:endParaRPr lang="sv-SE"/>
          </a:p>
        </p:txBody>
      </p:sp>
    </p:spTree>
    <p:extLst>
      <p:ext uri="{BB962C8B-B14F-4D97-AF65-F5344CB8AC3E}">
        <p14:creationId xmlns:p14="http://schemas.microsoft.com/office/powerpoint/2010/main" val="4153281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0">
                <a:solidFill>
                  <a:schemeClr val="bg2">
                    <a:lumMod val="25000"/>
                  </a:schemeClr>
                </a:solidFill>
                <a:ea typeface="Yu Gothic Light" panose="020B0300000000000000" pitchFamily="34" charset="-128"/>
              </a:rPr>
              <a:t>GPP (med tillhörande handlingsplan) ger stöd för regionen och kommunerna att tillsammans möta invånares behov av samordnad, tillgänglig och personcentrerat vård, stöd och omsorg som ett gemensamt primärvårdssystem.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0">
              <a:solidFill>
                <a:schemeClr val="bg2">
                  <a:lumMod val="25000"/>
                </a:schemeClr>
              </a:solidFill>
              <a:ea typeface="Yu Gothic Light"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0">
                <a:solidFill>
                  <a:schemeClr val="bg2">
                    <a:lumMod val="25000"/>
                  </a:schemeClr>
                </a:solidFill>
                <a:ea typeface="Yu Gothic Light" panose="020B0300000000000000" pitchFamily="34" charset="-128"/>
              </a:rPr>
              <a:t>Den riktar sig till dig som arbetar inom, eller i samverkan med, den regionala och kommunala primärvården.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0">
              <a:solidFill>
                <a:schemeClr val="bg2">
                  <a:lumMod val="25000"/>
                </a:schemeClr>
              </a:solidFill>
              <a:ea typeface="Yu Gothic Light" panose="020B0300000000000000" pitchFamily="34" charset="-128"/>
            </a:endParaRPr>
          </a:p>
          <a:p>
            <a:pPr>
              <a:buNone/>
            </a:pPr>
            <a:r>
              <a:rPr lang="sv-SE"/>
              <a:t>Den innehåller en gemensam riktning för kommun och region, och en handlingsplan - vad vi kommit överens om att prioritera tillsammans</a:t>
            </a:r>
          </a:p>
          <a:p>
            <a:pPr>
              <a:buNone/>
            </a:pPr>
            <a:endParaRPr lang="sv-SE"/>
          </a:p>
          <a:p>
            <a:pPr marL="171450" indent="-171450">
              <a:buFont typeface="Arial" panose="020B0604020202020204" pitchFamily="34" charset="0"/>
              <a:buChar char="•"/>
            </a:pPr>
            <a:r>
              <a:rPr lang="sv-SE"/>
              <a:t>Planen utgår från tre fokusområden: Personer med komplexa behov, Barn och unga, Äldre</a:t>
            </a:r>
          </a:p>
          <a:p>
            <a:pPr marL="171450" indent="-171450">
              <a:buFont typeface="Arial" panose="020B0604020202020204" pitchFamily="34" charset="0"/>
              <a:buChar char="•"/>
            </a:pPr>
            <a:r>
              <a:rPr lang="sv-SE"/>
              <a:t>Inom varje område finns förslag på insatser att arbeta vidare med</a:t>
            </a:r>
          </a:p>
          <a:p>
            <a:pPr marL="171450" indent="-171450">
              <a:buFont typeface="Arial" panose="020B0604020202020204" pitchFamily="34" charset="0"/>
              <a:buChar char="•"/>
            </a:pPr>
            <a:r>
              <a:rPr lang="sv-SE"/>
              <a:t>Planen är inte statisk, den kan anpassas utifrån vad som är viktigt i respektive geografiska område eller i den lokala nivån</a:t>
            </a:r>
          </a:p>
          <a:p>
            <a:pPr marL="171450" indent="-171450">
              <a:buFont typeface="Arial" panose="020B0604020202020204" pitchFamily="34" charset="0"/>
              <a:buChar char="•"/>
            </a:pPr>
            <a:r>
              <a:rPr lang="sv-SE"/>
              <a:t>GPP används i planering, samverkan och uppföljning – som ett stöd att driva utveckling i en riktning som vi har enats om.</a:t>
            </a:r>
          </a:p>
          <a:p>
            <a:endParaRPr lang="sv-SE"/>
          </a:p>
        </p:txBody>
      </p:sp>
      <p:sp>
        <p:nvSpPr>
          <p:cNvPr id="4" name="Platshållare för bildnummer 3"/>
          <p:cNvSpPr>
            <a:spLocks noGrp="1"/>
          </p:cNvSpPr>
          <p:nvPr>
            <p:ph type="sldNum" sz="quarter" idx="5"/>
          </p:nvPr>
        </p:nvSpPr>
        <p:spPr/>
        <p:txBody>
          <a:bodyPr/>
          <a:lstStyle/>
          <a:p>
            <a:fld id="{631A6745-EF46-46A6-A474-7B69230BE084}" type="slidenum">
              <a:rPr lang="sv-SE" smtClean="0"/>
              <a:t>5</a:t>
            </a:fld>
            <a:endParaRPr lang="sv-SE"/>
          </a:p>
        </p:txBody>
      </p:sp>
    </p:spTree>
    <p:extLst>
      <p:ext uri="{BB962C8B-B14F-4D97-AF65-F5344CB8AC3E}">
        <p14:creationId xmlns:p14="http://schemas.microsoft.com/office/powerpoint/2010/main" val="339762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spcBef>
                <a:spcPts val="1200"/>
              </a:spcBef>
              <a:buFont typeface="Arial" panose="020B0604020202020204" pitchFamily="34" charset="0"/>
              <a:buChar char="•"/>
            </a:pPr>
            <a:r>
              <a:rPr lang="sv-SE" sz="1200" kern="0">
                <a:solidFill>
                  <a:schemeClr val="bg2">
                    <a:lumMod val="25000"/>
                  </a:schemeClr>
                </a:solidFill>
                <a:effectLst/>
                <a:latin typeface="Noto Sans" panose="020B0502040504020204" pitchFamily="34" charset="0"/>
                <a:ea typeface="Times New Roman" panose="02020603050405020304" pitchFamily="18" charset="0"/>
              </a:rPr>
              <a:t>Primärvård är en gemensam vårdnivå mellan kommun och region</a:t>
            </a:r>
            <a:r>
              <a:rPr lang="sv-SE" sz="1200" kern="0">
                <a:solidFill>
                  <a:schemeClr val="bg2">
                    <a:lumMod val="25000"/>
                  </a:schemeClr>
                </a:solidFill>
                <a:latin typeface="Noto Sans" panose="020B0502040504020204" pitchFamily="34" charset="0"/>
                <a:ea typeface="Times New Roman" panose="02020603050405020304" pitchFamily="18" charset="0"/>
              </a:rPr>
              <a:t> och kräver en </a:t>
            </a:r>
            <a:r>
              <a:rPr lang="sv-SE" sz="1200" kern="0">
                <a:solidFill>
                  <a:schemeClr val="bg2">
                    <a:lumMod val="25000"/>
                  </a:schemeClr>
                </a:solidFill>
                <a:effectLst/>
                <a:latin typeface="Noto Sans" panose="020B0502040504020204" pitchFamily="34" charset="0"/>
                <a:ea typeface="Times New Roman" panose="02020603050405020304" pitchFamily="18" charset="0"/>
              </a:rPr>
              <a:t>långsiktig struktur för samverkan. </a:t>
            </a:r>
            <a:r>
              <a:rPr lang="sv-SE" sz="1200" kern="0">
                <a:solidFill>
                  <a:schemeClr val="bg2">
                    <a:lumMod val="25000"/>
                  </a:schemeClr>
                </a:solidFill>
                <a:latin typeface="Noto Sans" panose="020B0502040504020204" pitchFamily="34" charset="0"/>
                <a:ea typeface="Times New Roman" panose="02020603050405020304" pitchFamily="18" charset="0"/>
              </a:rPr>
              <a:t> </a:t>
            </a:r>
            <a:endParaRPr lang="sv-SE" sz="1200" kern="0">
              <a:solidFill>
                <a:schemeClr val="bg2">
                  <a:lumMod val="25000"/>
                </a:schemeClr>
              </a:solidFill>
              <a:effectLst/>
              <a:latin typeface="Noto Sans" panose="020B0502040504020204" pitchFamily="34" charset="0"/>
              <a:ea typeface="Times New Roman" panose="02020603050405020304" pitchFamily="18" charset="0"/>
            </a:endParaRPr>
          </a:p>
          <a:p>
            <a:pPr marL="171450" indent="-171450">
              <a:spcBef>
                <a:spcPts val="1200"/>
              </a:spcBef>
              <a:buFont typeface="Arial" panose="020B0604020202020204" pitchFamily="34" charset="0"/>
              <a:buChar char="•"/>
            </a:pPr>
            <a:r>
              <a:rPr lang="sv-SE" sz="1200" kern="0">
                <a:solidFill>
                  <a:schemeClr val="bg2">
                    <a:lumMod val="25000"/>
                  </a:schemeClr>
                </a:solidFill>
                <a:latin typeface="Noto Sans" panose="020B0502040504020204" pitchFamily="34" charset="0"/>
              </a:rPr>
              <a:t>Det är vi som arbetar inom vård, omsorg, socialtjänst och skola  som ska se till att olika insatser blir samordnade och effektiva. </a:t>
            </a:r>
          </a:p>
          <a:p>
            <a:pPr marL="171450" indent="-171450">
              <a:spcBef>
                <a:spcPts val="1200"/>
              </a:spcBef>
              <a:buFont typeface="Arial" panose="020B0604020202020204" pitchFamily="34" charset="0"/>
              <a:buChar char="•"/>
            </a:pPr>
            <a:r>
              <a:rPr lang="sv-SE" sz="1200" kern="0">
                <a:solidFill>
                  <a:schemeClr val="bg2">
                    <a:lumMod val="25000"/>
                  </a:schemeClr>
                </a:solidFill>
                <a:latin typeface="Noto Sans" panose="020B0502040504020204" pitchFamily="34" charset="0"/>
                <a:ea typeface="Times New Roman" panose="02020603050405020304" pitchFamily="18" charset="0"/>
              </a:rPr>
              <a:t>Det kräver att vi </a:t>
            </a:r>
            <a:r>
              <a:rPr lang="sv-SE" sz="1200" kern="0">
                <a:solidFill>
                  <a:schemeClr val="bg2">
                    <a:lumMod val="25000"/>
                  </a:schemeClr>
                </a:solidFill>
                <a:latin typeface="Noto Sans" panose="020B0502040504020204" pitchFamily="34" charset="0"/>
              </a:rPr>
              <a:t>samarbetar på nya sätt, </a:t>
            </a:r>
            <a:r>
              <a:rPr lang="sv-SE" sz="1200" kern="0">
                <a:solidFill>
                  <a:schemeClr val="bg2">
                    <a:lumMod val="25000"/>
                  </a:schemeClr>
                </a:solidFill>
                <a:latin typeface="Noto Sans" panose="020B0502040504020204" pitchFamily="34" charset="0"/>
                <a:ea typeface="Times New Roman" panose="02020603050405020304" pitchFamily="18" charset="0"/>
              </a:rPr>
              <a:t>hittar lösningar tillsammans och utgår från det som är viktigt för invånaren. </a:t>
            </a:r>
            <a:endParaRPr lang="sv-SE" sz="1050" kern="0">
              <a:solidFill>
                <a:schemeClr val="bg2">
                  <a:lumMod val="25000"/>
                </a:schemeClr>
              </a:solidFill>
              <a:effectLst/>
              <a:latin typeface="Noto Sans" panose="020B0502040504020204" pitchFamily="34" charset="0"/>
              <a:ea typeface="Times New Roman" panose="02020603050405020304" pitchFamily="18" charset="0"/>
            </a:endParaRPr>
          </a:p>
          <a:p>
            <a:endParaRPr lang="sv-SE"/>
          </a:p>
        </p:txBody>
      </p:sp>
      <p:sp>
        <p:nvSpPr>
          <p:cNvPr id="4" name="Platshållare för bildnummer 3"/>
          <p:cNvSpPr>
            <a:spLocks noGrp="1"/>
          </p:cNvSpPr>
          <p:nvPr>
            <p:ph type="sldNum" sz="quarter" idx="5"/>
          </p:nvPr>
        </p:nvSpPr>
        <p:spPr/>
        <p:txBody>
          <a:bodyPr/>
          <a:lstStyle/>
          <a:p>
            <a:fld id="{631A6745-EF46-46A6-A474-7B69230BE084}" type="slidenum">
              <a:rPr lang="sv-SE" smtClean="0"/>
              <a:t>6</a:t>
            </a:fld>
            <a:endParaRPr lang="sv-SE"/>
          </a:p>
        </p:txBody>
      </p:sp>
    </p:spTree>
    <p:extLst>
      <p:ext uri="{BB962C8B-B14F-4D97-AF65-F5344CB8AC3E}">
        <p14:creationId xmlns:p14="http://schemas.microsoft.com/office/powerpoint/2010/main" val="2167627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51B7-D317-6C44-E42C-71082BAFE1C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3EA9185-2720-C68C-B777-FFE1BC53F08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EDBDBAE-A931-AA27-0A5B-36D894E212CD}"/>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b="0">
                <a:solidFill>
                  <a:srgbClr val="3E673C"/>
                </a:solidFill>
                <a:latin typeface="+mn-lt"/>
                <a:ea typeface="Noto Serif" panose="02020600060500020200" pitchFamily="18" charset="0"/>
                <a:cs typeface="Noto Serif" panose="02020600060500020200" pitchFamily="18" charset="0"/>
                <a:sym typeface="Noto Serif"/>
              </a:rPr>
              <a:t>GPP utgår från länets fokusområden </a:t>
            </a:r>
            <a:r>
              <a:rPr lang="sv-SE" sz="1800" b="0">
                <a:solidFill>
                  <a:schemeClr val="bg2">
                    <a:lumMod val="25000"/>
                  </a:schemeClr>
                </a:solidFill>
                <a:latin typeface="+mn-lt"/>
                <a:ea typeface="Noto Serif" panose="02020600060500020200" pitchFamily="18" charset="0"/>
                <a:cs typeface="Noto Serif" panose="02020600060500020200" pitchFamily="18" charset="0"/>
              </a:rPr>
              <a:t>2025–2027 </a:t>
            </a:r>
            <a:r>
              <a:rPr lang="sv-SE" sz="1800" b="0">
                <a:solidFill>
                  <a:srgbClr val="3E673C"/>
                </a:solidFill>
                <a:latin typeface="+mn-lt"/>
                <a:ea typeface="Noto Serif" panose="02020600060500020200" pitchFamily="18" charset="0"/>
                <a:cs typeface="Noto Serif" panose="02020600060500020200" pitchFamily="18" charset="0"/>
                <a:sym typeface="Noto Serif"/>
              </a:rPr>
              <a:t>för god och nära vård, hälsa och omsorg.</a:t>
            </a:r>
            <a:endParaRPr lang="sv-SE" sz="1800" b="0">
              <a:solidFill>
                <a:schemeClr val="bg2">
                  <a:lumMod val="25000"/>
                </a:schemeClr>
              </a:solidFill>
              <a:latin typeface="+mn-lt"/>
              <a:ea typeface="Noto Serif" panose="02020600060500020200" pitchFamily="18" charset="0"/>
              <a:cs typeface="Noto Serif" panose="02020600060500020200" pitchFamily="18" charset="0"/>
            </a:endParaRPr>
          </a:p>
          <a:p>
            <a:pPr marL="285750" indent="-285750">
              <a:buFont typeface="Arial" panose="020B0604020202020204" pitchFamily="34" charset="0"/>
              <a:buChar char="•"/>
            </a:pPr>
            <a:r>
              <a:rPr lang="sv-SE" sz="1800" kern="0">
                <a:solidFill>
                  <a:srgbClr val="222222"/>
                </a:solidFill>
                <a:effectLst/>
                <a:latin typeface="+mn-lt"/>
                <a:ea typeface="Yu Gothic Light" panose="020B0300000000000000" pitchFamily="34" charset="-128"/>
              </a:rPr>
              <a:t>Fokusområdena har tagits fram utifrån inspel från verksamheterna då planen togs fram.</a:t>
            </a:r>
          </a:p>
          <a:p>
            <a:pPr marL="285750" indent="-285750">
              <a:buFont typeface="Arial" panose="020B0604020202020204" pitchFamily="34" charset="0"/>
              <a:buChar char="•"/>
            </a:pPr>
            <a:r>
              <a:rPr lang="sv-SE" sz="1800" kern="0">
                <a:solidFill>
                  <a:srgbClr val="222222"/>
                </a:solidFill>
                <a:effectLst/>
                <a:latin typeface="+mn-lt"/>
                <a:ea typeface="Yu Gothic Light" panose="020B0300000000000000" pitchFamily="34" charset="-128"/>
              </a:rPr>
              <a:t>Den övergripande ledningen i länet (direktörsberedningen tillsammans med nätverken socialchefer och skolchefer samt regionens hälso- och sjukvårdsledning) har enats om dessa gemensamma fokusområden.</a:t>
            </a:r>
          </a:p>
          <a:p>
            <a:endParaRPr lang="sv-SE" sz="1800" kern="0">
              <a:solidFill>
                <a:srgbClr val="222222"/>
              </a:solidFill>
              <a:effectLst/>
              <a:latin typeface="Noto Sans" panose="020B0502040504020204" pitchFamily="34" charset="0"/>
              <a:ea typeface="Yu Gothic Light" panose="020B0300000000000000" pitchFamily="34" charset="-128"/>
            </a:endParaRPr>
          </a:p>
          <a:p>
            <a:endParaRPr lang="sv-SE"/>
          </a:p>
        </p:txBody>
      </p:sp>
      <p:sp>
        <p:nvSpPr>
          <p:cNvPr id="4" name="Platshållare för bildnummer 3">
            <a:extLst>
              <a:ext uri="{FF2B5EF4-FFF2-40B4-BE49-F238E27FC236}">
                <a16:creationId xmlns:a16="http://schemas.microsoft.com/office/drawing/2014/main" id="{9E3901CE-A7E2-4781-8537-BCFE459FD9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021EB-9A11-44CB-86E9-F52CEC4461B7}"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7704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BB506-D03B-65EA-03E4-697FC5B9B9D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2505845-0167-0953-9E28-3D5DEBDC8E9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0B9F86A-F13D-EC2B-C612-4624C0214669}"/>
              </a:ext>
            </a:extLst>
          </p:cNvPr>
          <p:cNvSpPr>
            <a:spLocks noGrp="1"/>
          </p:cNvSpPr>
          <p:nvPr>
            <p:ph type="body" idx="1"/>
          </p:nvPr>
        </p:nvSpPr>
        <p:spPr/>
        <p:txBody>
          <a:bodyPr/>
          <a:lstStyle/>
          <a:p>
            <a:pPr marL="171450" indent="-171450">
              <a:buFont typeface="Arial" panose="020B0604020202020204" pitchFamily="34" charset="0"/>
              <a:buChar char="•"/>
            </a:pPr>
            <a:r>
              <a:rPr lang="sv-SE"/>
              <a:t>Använd GPP som underlag i samverkansforum, till exempel för att planera insatser tillsammans mellan vårdcentral och kommunal hälso- och sjukvård, eller socialtjänst eller mellan familjecentral och skolan. Den kan även användas i arbetet i noden (delregionalt).</a:t>
            </a:r>
          </a:p>
          <a:p>
            <a:pPr marL="171450" indent="-171450">
              <a:buFont typeface="Arial" panose="020B0604020202020204" pitchFamily="34" charset="0"/>
              <a:buChar char="•"/>
            </a:pPr>
            <a:r>
              <a:rPr lang="sv-SE"/>
              <a:t>Planen kan fungera som en karta för gemensamma utvecklingsinsatser – var behöver vi förstärka stödet till invånare?</a:t>
            </a:r>
          </a:p>
          <a:p>
            <a:pPr marL="171450" indent="-171450">
              <a:buFont typeface="Arial" panose="020B0604020202020204" pitchFamily="34" charset="0"/>
              <a:buChar char="•"/>
            </a:pPr>
            <a:r>
              <a:rPr lang="sv-SE"/>
              <a:t>Om ni behöver prioritera insatser lokalt kan GPP ge vägledning utifrån vad som är överenskommet på länsnivå.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GPP fungerar bra som samtalsstöd. Om du som chef i kommunen ska samverka med chef i regionen, ger planen ett gemensamt språk att utgå från.</a:t>
            </a:r>
          </a:p>
          <a:p>
            <a:pPr marL="171450" indent="-171450">
              <a:buFont typeface="Arial" panose="020B0604020202020204" pitchFamily="34" charset="0"/>
              <a:buChar char="•"/>
            </a:pPr>
            <a:endParaRPr lang="sv-SE"/>
          </a:p>
          <a:p>
            <a:pPr marL="0" indent="0">
              <a:buFont typeface="Arial" panose="020B0604020202020204" pitchFamily="34" charset="0"/>
              <a:buNone/>
            </a:pPr>
            <a:r>
              <a:rPr lang="sv-SE" b="1"/>
              <a:t>Följ upp arbetet</a:t>
            </a:r>
          </a:p>
          <a:p>
            <a:pPr marL="0" indent="0">
              <a:buFont typeface="Arial" panose="020B0604020202020204" pitchFamily="34" charset="0"/>
              <a:buNone/>
            </a:pPr>
            <a:r>
              <a:rPr lang="sv-SE"/>
              <a:t>Använd också planen för att se vad ni har jobbat med, vad som gått bra och vad ni vill förbättra. Som stöd finns en gemensam uppföljningsrapport, där fokus ligger på de tre gemensamma fokusområdena i planen: hur har vi jobbat med samordnat stöd, tidiga insatser för barn och unga och förebyggande arbete för äldre.</a:t>
            </a:r>
          </a:p>
          <a:p>
            <a:pPr>
              <a:buNone/>
            </a:pPr>
            <a:endParaRPr lang="sv-SE"/>
          </a:p>
          <a:p>
            <a:pPr>
              <a:buNone/>
            </a:pPr>
            <a:r>
              <a:rPr lang="sv-SE"/>
              <a:t>Uppföljningen är inte en kontroll utan en lärande process: vi vill och behöver förstå vad som fungerar, var vi fastnar, och vad som behöver utvecklas.</a:t>
            </a:r>
          </a:p>
          <a:p>
            <a:r>
              <a:rPr lang="sv-SE"/>
              <a:t>Resultaten används i nästa steg för att justera, prioritera och stärka det gemensamma arbetet. </a:t>
            </a:r>
          </a:p>
          <a:p>
            <a:r>
              <a:rPr lang="sv-SE"/>
              <a:t>Det ger oss bättre förutsättningar att göra rätt saker tillsammans.</a:t>
            </a:r>
          </a:p>
        </p:txBody>
      </p:sp>
      <p:sp>
        <p:nvSpPr>
          <p:cNvPr id="4" name="Platshållare för bildnummer 3">
            <a:extLst>
              <a:ext uri="{FF2B5EF4-FFF2-40B4-BE49-F238E27FC236}">
                <a16:creationId xmlns:a16="http://schemas.microsoft.com/office/drawing/2014/main" id="{C7A4112B-DC69-4D38-27E3-E44A95F8D004}"/>
              </a:ext>
            </a:extLst>
          </p:cNvPr>
          <p:cNvSpPr>
            <a:spLocks noGrp="1"/>
          </p:cNvSpPr>
          <p:nvPr>
            <p:ph type="sldNum" sz="quarter" idx="5"/>
          </p:nvPr>
        </p:nvSpPr>
        <p:spPr/>
        <p:txBody>
          <a:bodyPr/>
          <a:lstStyle/>
          <a:p>
            <a:fld id="{631A6745-EF46-46A6-A474-7B69230BE084}" type="slidenum">
              <a:rPr lang="sv-SE" smtClean="0"/>
              <a:t>8</a:t>
            </a:fld>
            <a:endParaRPr lang="sv-SE"/>
          </a:p>
        </p:txBody>
      </p:sp>
    </p:spTree>
    <p:extLst>
      <p:ext uri="{BB962C8B-B14F-4D97-AF65-F5344CB8AC3E}">
        <p14:creationId xmlns:p14="http://schemas.microsoft.com/office/powerpoint/2010/main" val="254065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Utgångspunkterna för samverkan är vårt gemensamma förhållningssätt när vi arbetar tillsammans.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De kan användas som riktning, målsättning eller som arbetsverktyg och hjälper till att hålla fokus på invånaren.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Utgå från det som är viktigt för invånaren. Ett bra sätt är att ställa frågan ”vad är viktigt för dig?” till patienten/eleven/brukaren.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Därifrån gör vi det tillsammans, man tar ansvar för sitt eget arbete och återkopplar till steget före och underlätta för steget efter.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Tillsammans bygger vi en kultur där tillit, ansvar och lärande är i centrum.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Det är också viktigt att tänka på framtiden, skapa förutsättningar för hållbara arbetsplatser och ta tillvara medarbetarnas kompetens.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Genom att återkomma till utgångspunkterna i samtal, beslut och planering kan vi skapa samsyn, tydliggöra roller och underlätta samarbetet.</a:t>
            </a: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B46CE5-1538-4F37-ADF8-20A67B5CD846}"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2660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Ljus">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BC3636F7-D734-5EEE-951F-577C44784F3A}"/>
              </a:ext>
            </a:extLst>
          </p:cNvPr>
          <p:cNvSpPr>
            <a:spLocks noGrp="1"/>
          </p:cNvSpPr>
          <p:nvPr>
            <p:ph type="body" sz="quarter" idx="13" hasCustomPrompt="1"/>
          </p:nvPr>
        </p:nvSpPr>
        <p:spPr>
          <a:xfrm>
            <a:off x="838200" y="3787636"/>
            <a:ext cx="5257800" cy="876300"/>
          </a:xfrm>
          <a:prstGeom prst="rect">
            <a:avLst/>
          </a:prstGeom>
        </p:spPr>
        <p:txBody>
          <a:bodyPr anchor="b"/>
          <a:lstStyle>
            <a:lvl1pPr marL="0" indent="0">
              <a:buNone/>
              <a:defRPr sz="2000" b="1"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Titel på presentation</a:t>
            </a:r>
          </a:p>
        </p:txBody>
      </p:sp>
      <p:sp>
        <p:nvSpPr>
          <p:cNvPr id="16" name="Platshållare för text 14">
            <a:extLst>
              <a:ext uri="{FF2B5EF4-FFF2-40B4-BE49-F238E27FC236}">
                <a16:creationId xmlns:a16="http://schemas.microsoft.com/office/drawing/2014/main" id="{480A991A-6AD5-E362-9C16-C99D2E01C231}"/>
              </a:ext>
            </a:extLst>
          </p:cNvPr>
          <p:cNvSpPr>
            <a:spLocks noGrp="1"/>
          </p:cNvSpPr>
          <p:nvPr>
            <p:ph type="body" sz="quarter" idx="14" hasCustomPrompt="1"/>
          </p:nvPr>
        </p:nvSpPr>
        <p:spPr>
          <a:xfrm>
            <a:off x="838200" y="4740136"/>
            <a:ext cx="5257800" cy="876300"/>
          </a:xfrm>
          <a:prstGeom prst="rect">
            <a:avLst/>
          </a:prstGeom>
        </p:spPr>
        <p:txBody>
          <a:bodyPr anchor="t"/>
          <a:lstStyle>
            <a:lvl1pPr marL="0" indent="0">
              <a:buNone/>
              <a:defRPr sz="20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pic>
        <p:nvPicPr>
          <p:cNvPr id="9" name="Bild" descr="Bild">
            <a:extLst>
              <a:ext uri="{FF2B5EF4-FFF2-40B4-BE49-F238E27FC236}">
                <a16:creationId xmlns:a16="http://schemas.microsoft.com/office/drawing/2014/main" id="{F939B53E-DF05-AFC8-2F92-5CCC54897E52}"/>
              </a:ext>
            </a:extLst>
          </p:cNvPr>
          <p:cNvPicPr>
            <a:picLocks noChangeAspect="1"/>
          </p:cNvPicPr>
          <p:nvPr userDrawn="1"/>
        </p:nvPicPr>
        <p:blipFill>
          <a:blip r:embed="rId2"/>
          <a:stretch>
            <a:fillRect/>
          </a:stretch>
        </p:blipFill>
        <p:spPr>
          <a:xfrm>
            <a:off x="8340858" y="864402"/>
            <a:ext cx="3282684" cy="5129194"/>
          </a:xfrm>
          <a:prstGeom prst="rect">
            <a:avLst/>
          </a:prstGeom>
          <a:effectLst/>
        </p:spPr>
      </p:pic>
      <p:sp>
        <p:nvSpPr>
          <p:cNvPr id="14" name="textruta 13">
            <a:extLst>
              <a:ext uri="{FF2B5EF4-FFF2-40B4-BE49-F238E27FC236}">
                <a16:creationId xmlns:a16="http://schemas.microsoft.com/office/drawing/2014/main" id="{F5C45D93-EC88-EA33-45F4-4EAA75E7C358}"/>
              </a:ext>
            </a:extLst>
          </p:cNvPr>
          <p:cNvSpPr txBox="1"/>
          <p:nvPr userDrawn="1"/>
        </p:nvSpPr>
        <p:spPr>
          <a:xfrm>
            <a:off x="786661" y="2763034"/>
            <a:ext cx="8060267" cy="519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9" tIns="25399" rIns="25399" bIns="25399" rtlCol="0" anchor="t">
            <a:noAutofit/>
          </a:bodyPr>
          <a:lstStyle/>
          <a:p>
            <a:pPr marL="0" marR="0" lvl="0" indent="0" algn="l" defTabSz="228599" rtl="0" eaLnBrk="1" fontAlgn="auto" latinLnBrk="0" hangingPunct="0">
              <a:lnSpc>
                <a:spcPts val="2500"/>
              </a:lnSpc>
              <a:spcBef>
                <a:spcPts val="0"/>
              </a:spcBef>
              <a:spcAft>
                <a:spcPts val="0"/>
              </a:spcAft>
              <a:buClrTx/>
              <a:buSzTx/>
              <a:buFontTx/>
              <a:buNone/>
              <a:tabLst/>
              <a:defRPr/>
            </a:pPr>
            <a:r>
              <a:rPr lang="sv-SE" sz="2000" b="0" i="1">
                <a:solidFill>
                  <a:srgbClr val="595959"/>
                </a:solidFill>
                <a:latin typeface="Noto Serif" panose="02020600060500020200" pitchFamily="18" charset="0"/>
                <a:ea typeface="Noto Serif" panose="02020600060500020200" pitchFamily="18" charset="0"/>
                <a:cs typeface="Noto Serif" panose="02020600060500020200" pitchFamily="18" charset="0"/>
              </a:rPr>
              <a:t>Tillsammans utvecklar vi god och nära vård, hälsa &amp; omsorg</a:t>
            </a:r>
          </a:p>
        </p:txBody>
      </p:sp>
      <p:sp>
        <p:nvSpPr>
          <p:cNvPr id="18" name="textruta 17">
            <a:extLst>
              <a:ext uri="{FF2B5EF4-FFF2-40B4-BE49-F238E27FC236}">
                <a16:creationId xmlns:a16="http://schemas.microsoft.com/office/drawing/2014/main" id="{22E21DD8-BD2B-D551-7096-11248D932095}"/>
              </a:ext>
            </a:extLst>
          </p:cNvPr>
          <p:cNvSpPr txBox="1"/>
          <p:nvPr userDrawn="1"/>
        </p:nvSpPr>
        <p:spPr>
          <a:xfrm>
            <a:off x="775372" y="1073229"/>
            <a:ext cx="8523111" cy="1682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9" tIns="25399" rIns="25399" bIns="25399" rtlCol="0" anchor="b">
            <a:noAutofit/>
          </a:bodyPr>
          <a:lstStyle/>
          <a:p>
            <a:pPr marL="0" marR="0" indent="0" algn="l" defTabSz="228599" rtl="0" eaLnBrk="1" fontAlgn="auto" latinLnBrk="0" hangingPunct="0">
              <a:lnSpc>
                <a:spcPts val="2500"/>
              </a:lnSpc>
              <a:spcBef>
                <a:spcPts val="0"/>
              </a:spcBef>
              <a:spcAft>
                <a:spcPts val="0"/>
              </a:spcAft>
              <a:buClrTx/>
              <a:buSzTx/>
              <a:buFontTx/>
              <a:buNone/>
              <a:tabLst/>
            </a:pPr>
            <a:r>
              <a:rPr lang="sv-SE" sz="5400" b="1" i="0">
                <a:solidFill>
                  <a:srgbClr val="3E673C"/>
                </a:solidFill>
                <a:latin typeface="Noto Serif" panose="02020600060500020200" pitchFamily="18" charset="0"/>
                <a:ea typeface="Noto Serif" panose="02020600060500020200" pitchFamily="18" charset="0"/>
                <a:cs typeface="Noto Serif" panose="02020600060500020200" pitchFamily="18" charset="0"/>
              </a:rPr>
              <a:t>Framtidens Värmland</a:t>
            </a:r>
            <a:endParaRPr kumimoji="0" lang="sv-SE" sz="5400" b="1" i="0" u="none" strike="noStrike" kern="0" cap="none" spc="0" normalizeH="0" baseline="0" noProof="0" err="1">
              <a:ln>
                <a:noFill/>
              </a:ln>
              <a:solidFill>
                <a:srgbClr val="3E673C"/>
              </a:solidFill>
              <a:effectLst/>
              <a:uLnTx/>
              <a:uFillTx/>
              <a:latin typeface="Noto Serif" panose="02020600060500020200" pitchFamily="18" charset="0"/>
              <a:ea typeface="Noto Serif" panose="02020600060500020200" pitchFamily="18" charset="0"/>
              <a:cs typeface="Noto Serif" panose="02020600060500020200" pitchFamily="18" charset="0"/>
              <a:sym typeface="Noto Serif"/>
            </a:endParaRPr>
          </a:p>
        </p:txBody>
      </p:sp>
    </p:spTree>
    <p:extLst>
      <p:ext uri="{BB962C8B-B14F-4D97-AF65-F5344CB8AC3E}">
        <p14:creationId xmlns:p14="http://schemas.microsoft.com/office/powerpoint/2010/main" val="1360720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vslutningssida Karta ljus">
    <p:spTree>
      <p:nvGrpSpPr>
        <p:cNvPr id="1" name=""/>
        <p:cNvGrpSpPr/>
        <p:nvPr/>
      </p:nvGrpSpPr>
      <p:grpSpPr>
        <a:xfrm>
          <a:off x="0" y="0"/>
          <a:ext cx="0" cy="0"/>
          <a:chOff x="0" y="0"/>
          <a:chExt cx="0" cy="0"/>
        </a:xfrm>
      </p:grpSpPr>
      <p:pic>
        <p:nvPicPr>
          <p:cNvPr id="3" name="Bild" descr="Bild">
            <a:extLst>
              <a:ext uri="{FF2B5EF4-FFF2-40B4-BE49-F238E27FC236}">
                <a16:creationId xmlns:a16="http://schemas.microsoft.com/office/drawing/2014/main" id="{F4ABF6DC-AEA5-932F-5B22-9CA44D11BEFA}"/>
              </a:ext>
            </a:extLst>
          </p:cNvPr>
          <p:cNvPicPr>
            <a:picLocks noChangeAspect="1"/>
          </p:cNvPicPr>
          <p:nvPr userDrawn="1"/>
        </p:nvPicPr>
        <p:blipFill>
          <a:blip r:embed="rId2"/>
          <a:stretch>
            <a:fillRect/>
          </a:stretch>
        </p:blipFill>
        <p:spPr>
          <a:xfrm>
            <a:off x="7054936" y="466525"/>
            <a:ext cx="3791968" cy="5924950"/>
          </a:xfrm>
          <a:prstGeom prst="rect">
            <a:avLst/>
          </a:prstGeom>
          <a:effectLst/>
        </p:spPr>
      </p:pic>
      <p:sp>
        <p:nvSpPr>
          <p:cNvPr id="4" name="textruta 3">
            <a:extLst>
              <a:ext uri="{FF2B5EF4-FFF2-40B4-BE49-F238E27FC236}">
                <a16:creationId xmlns:a16="http://schemas.microsoft.com/office/drawing/2014/main" id="{FEFD97FE-FBAD-C684-7921-80BC133F69C1}"/>
              </a:ext>
            </a:extLst>
          </p:cNvPr>
          <p:cNvSpPr txBox="1"/>
          <p:nvPr userDrawn="1"/>
        </p:nvSpPr>
        <p:spPr>
          <a:xfrm>
            <a:off x="828261" y="3221251"/>
            <a:ext cx="6617367" cy="415498"/>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p>
            <a:pPr lvl="0" algn="ctr"/>
            <a:r>
              <a:rPr lang="sv-SE" sz="2000" b="0" i="0">
                <a:solidFill>
                  <a:schemeClr val="tx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p>
        </p:txBody>
      </p:sp>
    </p:spTree>
    <p:extLst>
      <p:ext uri="{BB962C8B-B14F-4D97-AF65-F5344CB8AC3E}">
        <p14:creationId xmlns:p14="http://schemas.microsoft.com/office/powerpoint/2010/main" val="1924623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tartsida Ljus">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BC3636F7-D734-5EEE-951F-577C44784F3A}"/>
              </a:ext>
            </a:extLst>
          </p:cNvPr>
          <p:cNvSpPr>
            <a:spLocks noGrp="1"/>
          </p:cNvSpPr>
          <p:nvPr>
            <p:ph type="body" sz="quarter" idx="13" hasCustomPrompt="1"/>
          </p:nvPr>
        </p:nvSpPr>
        <p:spPr>
          <a:xfrm>
            <a:off x="838200" y="3787636"/>
            <a:ext cx="5257800" cy="876300"/>
          </a:xfrm>
          <a:prstGeom prst="rect">
            <a:avLst/>
          </a:prstGeom>
        </p:spPr>
        <p:txBody>
          <a:bodyPr anchor="b"/>
          <a:lstStyle>
            <a:lvl1pPr marL="0" indent="0">
              <a:buNone/>
              <a:defRPr sz="2000" b="1"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Titel på presentation</a:t>
            </a:r>
          </a:p>
        </p:txBody>
      </p:sp>
      <p:sp>
        <p:nvSpPr>
          <p:cNvPr id="16" name="Platshållare för text 14">
            <a:extLst>
              <a:ext uri="{FF2B5EF4-FFF2-40B4-BE49-F238E27FC236}">
                <a16:creationId xmlns:a16="http://schemas.microsoft.com/office/drawing/2014/main" id="{480A991A-6AD5-E362-9C16-C99D2E01C231}"/>
              </a:ext>
            </a:extLst>
          </p:cNvPr>
          <p:cNvSpPr>
            <a:spLocks noGrp="1"/>
          </p:cNvSpPr>
          <p:nvPr>
            <p:ph type="body" sz="quarter" idx="14" hasCustomPrompt="1"/>
          </p:nvPr>
        </p:nvSpPr>
        <p:spPr>
          <a:xfrm>
            <a:off x="838200" y="4740136"/>
            <a:ext cx="5257800" cy="876300"/>
          </a:xfrm>
          <a:prstGeom prst="rect">
            <a:avLst/>
          </a:prstGeom>
        </p:spPr>
        <p:txBody>
          <a:bodyPr anchor="t"/>
          <a:lstStyle>
            <a:lvl1pPr marL="0" indent="0">
              <a:buNone/>
              <a:defRPr sz="20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pic>
        <p:nvPicPr>
          <p:cNvPr id="9" name="Bild" descr="Bild">
            <a:extLst>
              <a:ext uri="{FF2B5EF4-FFF2-40B4-BE49-F238E27FC236}">
                <a16:creationId xmlns:a16="http://schemas.microsoft.com/office/drawing/2014/main" id="{F939B53E-DF05-AFC8-2F92-5CCC54897E52}"/>
              </a:ext>
            </a:extLst>
          </p:cNvPr>
          <p:cNvPicPr>
            <a:picLocks noChangeAspect="1"/>
          </p:cNvPicPr>
          <p:nvPr userDrawn="1"/>
        </p:nvPicPr>
        <p:blipFill>
          <a:blip r:embed="rId2"/>
          <a:stretch>
            <a:fillRect/>
          </a:stretch>
        </p:blipFill>
        <p:spPr>
          <a:xfrm>
            <a:off x="8340858" y="864402"/>
            <a:ext cx="3282684" cy="5129194"/>
          </a:xfrm>
          <a:prstGeom prst="rect">
            <a:avLst/>
          </a:prstGeom>
          <a:effectLst/>
        </p:spPr>
      </p:pic>
      <p:sp>
        <p:nvSpPr>
          <p:cNvPr id="14" name="textruta 13">
            <a:extLst>
              <a:ext uri="{FF2B5EF4-FFF2-40B4-BE49-F238E27FC236}">
                <a16:creationId xmlns:a16="http://schemas.microsoft.com/office/drawing/2014/main" id="{F5C45D93-EC88-EA33-45F4-4EAA75E7C358}"/>
              </a:ext>
            </a:extLst>
          </p:cNvPr>
          <p:cNvSpPr txBox="1"/>
          <p:nvPr userDrawn="1"/>
        </p:nvSpPr>
        <p:spPr>
          <a:xfrm>
            <a:off x="786661" y="2763034"/>
            <a:ext cx="8060267" cy="5199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9" tIns="25399" rIns="25399" bIns="25399" rtlCol="0" anchor="t">
            <a:noAutofit/>
          </a:bodyPr>
          <a:lstStyle/>
          <a:p>
            <a:pPr marL="0" marR="0" lvl="0" indent="0" algn="l" defTabSz="228599" rtl="0" eaLnBrk="1" fontAlgn="auto" latinLnBrk="0" hangingPunct="0">
              <a:lnSpc>
                <a:spcPts val="2500"/>
              </a:lnSpc>
              <a:spcBef>
                <a:spcPts val="0"/>
              </a:spcBef>
              <a:spcAft>
                <a:spcPts val="0"/>
              </a:spcAft>
              <a:buClrTx/>
              <a:buSzTx/>
              <a:buFontTx/>
              <a:buNone/>
              <a:tabLst/>
              <a:defRPr/>
            </a:pPr>
            <a:r>
              <a:rPr lang="sv-SE" sz="2000" b="0" i="1">
                <a:solidFill>
                  <a:srgbClr val="595959"/>
                </a:solidFill>
                <a:latin typeface="Noto Serif" panose="02020600060500020200" pitchFamily="18" charset="0"/>
                <a:ea typeface="Noto Serif" panose="02020600060500020200" pitchFamily="18" charset="0"/>
                <a:cs typeface="Noto Serif" panose="02020600060500020200" pitchFamily="18" charset="0"/>
              </a:rPr>
              <a:t>Tillsammans utvecklar vi god och nära vård, hälsa &amp; omsorg</a:t>
            </a:r>
          </a:p>
        </p:txBody>
      </p:sp>
      <p:sp>
        <p:nvSpPr>
          <p:cNvPr id="18" name="textruta 17">
            <a:extLst>
              <a:ext uri="{FF2B5EF4-FFF2-40B4-BE49-F238E27FC236}">
                <a16:creationId xmlns:a16="http://schemas.microsoft.com/office/drawing/2014/main" id="{22E21DD8-BD2B-D551-7096-11248D932095}"/>
              </a:ext>
            </a:extLst>
          </p:cNvPr>
          <p:cNvSpPr txBox="1"/>
          <p:nvPr userDrawn="1"/>
        </p:nvSpPr>
        <p:spPr>
          <a:xfrm>
            <a:off x="775372" y="1073229"/>
            <a:ext cx="8523111" cy="16820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9" tIns="25399" rIns="25399" bIns="25399" rtlCol="0" anchor="b">
            <a:noAutofit/>
          </a:bodyPr>
          <a:lstStyle/>
          <a:p>
            <a:pPr marL="0" marR="0" indent="0" algn="l" defTabSz="228599" rtl="0" eaLnBrk="1" fontAlgn="auto" latinLnBrk="0" hangingPunct="0">
              <a:lnSpc>
                <a:spcPts val="2500"/>
              </a:lnSpc>
              <a:spcBef>
                <a:spcPts val="0"/>
              </a:spcBef>
              <a:spcAft>
                <a:spcPts val="0"/>
              </a:spcAft>
              <a:buClrTx/>
              <a:buSzTx/>
              <a:buFontTx/>
              <a:buNone/>
              <a:tabLst/>
            </a:pPr>
            <a:r>
              <a:rPr lang="sv-SE" sz="5400" b="1" i="0">
                <a:solidFill>
                  <a:srgbClr val="3E673C"/>
                </a:solidFill>
                <a:latin typeface="Noto Serif" panose="02020600060500020200" pitchFamily="18" charset="0"/>
                <a:ea typeface="Noto Serif" panose="02020600060500020200" pitchFamily="18" charset="0"/>
                <a:cs typeface="Noto Serif" panose="02020600060500020200" pitchFamily="18" charset="0"/>
              </a:rPr>
              <a:t>Framtidens Värmland</a:t>
            </a:r>
            <a:endParaRPr kumimoji="0" lang="sv-SE" sz="5400" b="1" i="0" u="none" strike="noStrike" kern="0" cap="none" spc="0" normalizeH="0" baseline="0" noProof="0" err="1">
              <a:ln>
                <a:noFill/>
              </a:ln>
              <a:solidFill>
                <a:srgbClr val="3E673C"/>
              </a:solidFill>
              <a:effectLst/>
              <a:uLnTx/>
              <a:uFillTx/>
              <a:latin typeface="Noto Serif" panose="02020600060500020200" pitchFamily="18" charset="0"/>
              <a:ea typeface="Noto Serif" panose="02020600060500020200" pitchFamily="18" charset="0"/>
              <a:cs typeface="Noto Serif" panose="02020600060500020200" pitchFamily="18" charset="0"/>
              <a:sym typeface="Noto Serif"/>
            </a:endParaRPr>
          </a:p>
        </p:txBody>
      </p:sp>
    </p:spTree>
    <p:extLst>
      <p:ext uri="{BB962C8B-B14F-4D97-AF65-F5344CB8AC3E}">
        <p14:creationId xmlns:p14="http://schemas.microsoft.com/office/powerpoint/2010/main" val="81256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tartsida Symbol rund Ljus">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BC3636F7-D734-5EEE-951F-577C44784F3A}"/>
              </a:ext>
            </a:extLst>
          </p:cNvPr>
          <p:cNvSpPr>
            <a:spLocks noGrp="1"/>
          </p:cNvSpPr>
          <p:nvPr>
            <p:ph type="body" sz="quarter" idx="13" hasCustomPrompt="1"/>
          </p:nvPr>
        </p:nvSpPr>
        <p:spPr>
          <a:xfrm>
            <a:off x="238540" y="4997903"/>
            <a:ext cx="11718234" cy="526914"/>
          </a:xfrm>
          <a:prstGeom prst="rect">
            <a:avLst/>
          </a:prstGeom>
        </p:spPr>
        <p:txBody>
          <a:bodyPr anchor="b"/>
          <a:lstStyle>
            <a:lvl1pPr marL="0" indent="0" algn="ctr">
              <a:buNone/>
              <a:defRPr sz="20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Titel på presentation</a:t>
            </a:r>
          </a:p>
        </p:txBody>
      </p:sp>
      <p:sp>
        <p:nvSpPr>
          <p:cNvPr id="16" name="Platshållare för text 14">
            <a:extLst>
              <a:ext uri="{FF2B5EF4-FFF2-40B4-BE49-F238E27FC236}">
                <a16:creationId xmlns:a16="http://schemas.microsoft.com/office/drawing/2014/main" id="{480A991A-6AD5-E362-9C16-C99D2E01C231}"/>
              </a:ext>
            </a:extLst>
          </p:cNvPr>
          <p:cNvSpPr>
            <a:spLocks noGrp="1"/>
          </p:cNvSpPr>
          <p:nvPr>
            <p:ph type="body" sz="quarter" idx="14" hasCustomPrompt="1"/>
          </p:nvPr>
        </p:nvSpPr>
        <p:spPr>
          <a:xfrm>
            <a:off x="2171079" y="5601017"/>
            <a:ext cx="7749208" cy="876300"/>
          </a:xfrm>
          <a:prstGeom prst="rect">
            <a:avLst/>
          </a:prstGeom>
        </p:spPr>
        <p:txBody>
          <a:bodyPr anchor="t"/>
          <a:lstStyle>
            <a:lvl1pPr marL="0" indent="0" algn="ctr">
              <a:buNone/>
              <a:defRPr sz="20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pic>
        <p:nvPicPr>
          <p:cNvPr id="5" name="Bildobjekt 4">
            <a:extLst>
              <a:ext uri="{FF2B5EF4-FFF2-40B4-BE49-F238E27FC236}">
                <a16:creationId xmlns:a16="http://schemas.microsoft.com/office/drawing/2014/main" id="{C7409FA5-61BA-4F97-A7BE-9F8283506C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17860" y="380683"/>
            <a:ext cx="4956280" cy="4956280"/>
          </a:xfrm>
          <a:prstGeom prst="rect">
            <a:avLst/>
          </a:prstGeom>
        </p:spPr>
      </p:pic>
    </p:spTree>
    <p:extLst>
      <p:ext uri="{BB962C8B-B14F-4D97-AF65-F5344CB8AC3E}">
        <p14:creationId xmlns:p14="http://schemas.microsoft.com/office/powerpoint/2010/main" val="1972360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vslutningssida Karta ljus">
    <p:spTree>
      <p:nvGrpSpPr>
        <p:cNvPr id="1" name=""/>
        <p:cNvGrpSpPr/>
        <p:nvPr/>
      </p:nvGrpSpPr>
      <p:grpSpPr>
        <a:xfrm>
          <a:off x="0" y="0"/>
          <a:ext cx="0" cy="0"/>
          <a:chOff x="0" y="0"/>
          <a:chExt cx="0" cy="0"/>
        </a:xfrm>
      </p:grpSpPr>
      <p:pic>
        <p:nvPicPr>
          <p:cNvPr id="3" name="Bild" descr="Bild">
            <a:extLst>
              <a:ext uri="{FF2B5EF4-FFF2-40B4-BE49-F238E27FC236}">
                <a16:creationId xmlns:a16="http://schemas.microsoft.com/office/drawing/2014/main" id="{F4ABF6DC-AEA5-932F-5B22-9CA44D11BEFA}"/>
              </a:ext>
            </a:extLst>
          </p:cNvPr>
          <p:cNvPicPr>
            <a:picLocks noChangeAspect="1"/>
          </p:cNvPicPr>
          <p:nvPr userDrawn="1"/>
        </p:nvPicPr>
        <p:blipFill>
          <a:blip r:embed="rId2"/>
          <a:stretch>
            <a:fillRect/>
          </a:stretch>
        </p:blipFill>
        <p:spPr>
          <a:xfrm>
            <a:off x="7054936" y="466525"/>
            <a:ext cx="3791968" cy="5924950"/>
          </a:xfrm>
          <a:prstGeom prst="rect">
            <a:avLst/>
          </a:prstGeom>
          <a:effectLst/>
        </p:spPr>
      </p:pic>
      <p:sp>
        <p:nvSpPr>
          <p:cNvPr id="4" name="textruta 3">
            <a:extLst>
              <a:ext uri="{FF2B5EF4-FFF2-40B4-BE49-F238E27FC236}">
                <a16:creationId xmlns:a16="http://schemas.microsoft.com/office/drawing/2014/main" id="{FEFD97FE-FBAD-C684-7921-80BC133F69C1}"/>
              </a:ext>
            </a:extLst>
          </p:cNvPr>
          <p:cNvSpPr txBox="1"/>
          <p:nvPr userDrawn="1"/>
        </p:nvSpPr>
        <p:spPr>
          <a:xfrm>
            <a:off x="828261" y="3221251"/>
            <a:ext cx="6617367" cy="41549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lvl="0" algn="ctr"/>
            <a:r>
              <a:rPr lang="sv-SE" sz="2000" b="0" i="0">
                <a:solidFill>
                  <a:schemeClr val="tx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p>
        </p:txBody>
      </p:sp>
    </p:spTree>
    <p:extLst>
      <p:ext uri="{BB962C8B-B14F-4D97-AF65-F5344CB8AC3E}">
        <p14:creationId xmlns:p14="http://schemas.microsoft.com/office/powerpoint/2010/main" val="543801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vslutningssida Symbol rund ljus">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48D7499B-9565-BE62-449D-29DD25806E56}"/>
              </a:ext>
            </a:extLst>
          </p:cNvPr>
          <p:cNvSpPr/>
          <p:nvPr userDrawn="1"/>
        </p:nvSpPr>
        <p:spPr>
          <a:xfrm>
            <a:off x="227028" y="240977"/>
            <a:ext cx="11737944" cy="6376047"/>
          </a:xfrm>
          <a:prstGeom prst="rect">
            <a:avLst/>
          </a:prstGeom>
          <a:solidFill>
            <a:srgbClr val="E9EFE6"/>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sp>
        <p:nvSpPr>
          <p:cNvPr id="3" name="textruta 2">
            <a:extLst>
              <a:ext uri="{FF2B5EF4-FFF2-40B4-BE49-F238E27FC236}">
                <a16:creationId xmlns:a16="http://schemas.microsoft.com/office/drawing/2014/main" id="{7A9B368A-E255-C498-E833-E422E230B114}"/>
              </a:ext>
            </a:extLst>
          </p:cNvPr>
          <p:cNvSpPr txBox="1"/>
          <p:nvPr userDrawn="1"/>
        </p:nvSpPr>
        <p:spPr>
          <a:xfrm>
            <a:off x="2787316" y="5215780"/>
            <a:ext cx="6617367"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lvl="0" algn="ctr"/>
            <a:r>
              <a:rPr lang="sv-SE" sz="2000" b="1" i="0">
                <a:solidFill>
                  <a:schemeClr val="tx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endParaRPr lang="sv-SE" sz="1600" b="1" i="0" u="none">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4" name="Bildobjekt 3">
            <a:extLst>
              <a:ext uri="{FF2B5EF4-FFF2-40B4-BE49-F238E27FC236}">
                <a16:creationId xmlns:a16="http://schemas.microsoft.com/office/drawing/2014/main" id="{141107DE-CEA1-3EA7-5F11-6ACC22B616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17860" y="380683"/>
            <a:ext cx="4956280" cy="4956280"/>
          </a:xfrm>
          <a:prstGeom prst="rect">
            <a:avLst/>
          </a:prstGeom>
        </p:spPr>
      </p:pic>
      <p:sp>
        <p:nvSpPr>
          <p:cNvPr id="7" name="textruta 6">
            <a:extLst>
              <a:ext uri="{FF2B5EF4-FFF2-40B4-BE49-F238E27FC236}">
                <a16:creationId xmlns:a16="http://schemas.microsoft.com/office/drawing/2014/main" id="{D18F7DF4-53E3-2D9C-68E6-F155F207C250}"/>
              </a:ext>
            </a:extLst>
          </p:cNvPr>
          <p:cNvSpPr txBox="1"/>
          <p:nvPr userDrawn="1"/>
        </p:nvSpPr>
        <p:spPr>
          <a:xfrm>
            <a:off x="3048828" y="5703562"/>
            <a:ext cx="6097656" cy="33855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a:r>
              <a:rPr lang="sv-SE" sz="1600" b="1" i="0" u="none" strike="noStrike">
                <a:solidFill>
                  <a:schemeClr val="tx2"/>
                </a:solidFill>
                <a:effectLst/>
                <a:latin typeface="Noto Sans" panose="020B0502040504020204" pitchFamily="34" charset="0"/>
                <a:ea typeface="Noto Sans" panose="020B0502040504020204" pitchFamily="34" charset="0"/>
                <a:cs typeface="Noto Sans" panose="020B0502040504020204" pitchFamily="34" charset="0"/>
              </a:rPr>
              <a:t>regionvarmland.se/naravard</a:t>
            </a:r>
            <a:endParaRPr lang="sv-SE" sz="1600">
              <a:solidFill>
                <a:schemeClr val="tx2"/>
              </a:solidFill>
            </a:endParaRPr>
          </a:p>
        </p:txBody>
      </p:sp>
    </p:spTree>
    <p:extLst>
      <p:ext uri="{BB962C8B-B14F-4D97-AF65-F5344CB8AC3E}">
        <p14:creationId xmlns:p14="http://schemas.microsoft.com/office/powerpoint/2010/main" val="3189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vslutningssida Symbol rund ljus">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48D7499B-9565-BE62-449D-29DD25806E56}"/>
              </a:ext>
            </a:extLst>
          </p:cNvPr>
          <p:cNvSpPr/>
          <p:nvPr userDrawn="1"/>
        </p:nvSpPr>
        <p:spPr>
          <a:xfrm>
            <a:off x="227028" y="240977"/>
            <a:ext cx="11737944" cy="6376047"/>
          </a:xfrm>
          <a:prstGeom prst="rect">
            <a:avLst/>
          </a:prstGeom>
          <a:solidFill>
            <a:srgbClr val="E9EFE6"/>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sp>
        <p:nvSpPr>
          <p:cNvPr id="3" name="textruta 2">
            <a:extLst>
              <a:ext uri="{FF2B5EF4-FFF2-40B4-BE49-F238E27FC236}">
                <a16:creationId xmlns:a16="http://schemas.microsoft.com/office/drawing/2014/main" id="{7A9B368A-E255-C498-E833-E422E230B114}"/>
              </a:ext>
            </a:extLst>
          </p:cNvPr>
          <p:cNvSpPr txBox="1"/>
          <p:nvPr userDrawn="1"/>
        </p:nvSpPr>
        <p:spPr>
          <a:xfrm>
            <a:off x="2787316" y="5215780"/>
            <a:ext cx="6617367"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lvl="0" algn="ctr"/>
            <a:r>
              <a:rPr lang="sv-SE" sz="2000" b="1" i="0">
                <a:solidFill>
                  <a:schemeClr val="tx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endParaRPr lang="sv-SE" sz="1600" b="1" i="0" u="none">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4" name="Bildobjekt 3">
            <a:extLst>
              <a:ext uri="{FF2B5EF4-FFF2-40B4-BE49-F238E27FC236}">
                <a16:creationId xmlns:a16="http://schemas.microsoft.com/office/drawing/2014/main" id="{141107DE-CEA1-3EA7-5F11-6ACC22B616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17860" y="380683"/>
            <a:ext cx="4956280" cy="4956280"/>
          </a:xfrm>
          <a:prstGeom prst="rect">
            <a:avLst/>
          </a:prstGeom>
        </p:spPr>
      </p:pic>
      <p:sp>
        <p:nvSpPr>
          <p:cNvPr id="7" name="textruta 6">
            <a:extLst>
              <a:ext uri="{FF2B5EF4-FFF2-40B4-BE49-F238E27FC236}">
                <a16:creationId xmlns:a16="http://schemas.microsoft.com/office/drawing/2014/main" id="{D18F7DF4-53E3-2D9C-68E6-F155F207C250}"/>
              </a:ext>
            </a:extLst>
          </p:cNvPr>
          <p:cNvSpPr txBox="1"/>
          <p:nvPr userDrawn="1"/>
        </p:nvSpPr>
        <p:spPr>
          <a:xfrm>
            <a:off x="3048828" y="5703562"/>
            <a:ext cx="6097656" cy="33855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a:r>
              <a:rPr lang="sv-SE" sz="1600" b="1" i="0" u="none" strike="noStrike">
                <a:solidFill>
                  <a:schemeClr val="tx2"/>
                </a:solidFill>
                <a:effectLst/>
                <a:latin typeface="Noto Sans" panose="020B0502040504020204" pitchFamily="34" charset="0"/>
                <a:ea typeface="Noto Sans" panose="020B0502040504020204" pitchFamily="34" charset="0"/>
                <a:cs typeface="Noto Sans" panose="020B0502040504020204" pitchFamily="34" charset="0"/>
              </a:rPr>
              <a:t>regionvarmland.se/naravard</a:t>
            </a:r>
            <a:endParaRPr lang="sv-SE" sz="1600">
              <a:solidFill>
                <a:schemeClr val="tx2"/>
              </a:solidFill>
            </a:endParaRPr>
          </a:p>
        </p:txBody>
      </p:sp>
    </p:spTree>
    <p:extLst>
      <p:ext uri="{BB962C8B-B14F-4D97-AF65-F5344CB8AC3E}">
        <p14:creationId xmlns:p14="http://schemas.microsoft.com/office/powerpoint/2010/main" val="4117181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pPr defTabSz="914377">
              <a:defRPr/>
            </a:pPr>
            <a:fld id="{6661A35B-5759-402D-A031-2298209AB0E2}" type="datetimeFigureOut">
              <a:rPr lang="sv-SE" smtClean="0">
                <a:solidFill>
                  <a:prstClr val="white"/>
                </a:solidFill>
              </a:rPr>
              <a:pPr defTabSz="914377">
                <a:defRPr/>
              </a:pPr>
              <a:t>2025-08-18</a:t>
            </a:fld>
            <a:endParaRPr lang="sv-SE">
              <a:solidFill>
                <a:prstClr val="white"/>
              </a:solidFill>
            </a:endParaRPr>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pPr defTabSz="914377">
              <a:defRPr/>
            </a:pPr>
            <a:endParaRPr lang="sv-SE">
              <a:solidFill>
                <a:prstClr val="white"/>
              </a:solidFill>
            </a:endParaRPr>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pPr defTabSz="914377">
              <a:defRPr/>
            </a:pPr>
            <a:fld id="{CC95FCE1-8E5F-4560-B29E-7FB78EB7A839}" type="slidenum">
              <a:rPr lang="sv-SE" smtClean="0">
                <a:solidFill>
                  <a:prstClr val="white"/>
                </a:solidFill>
              </a:rPr>
              <a:pPr defTabSz="914377">
                <a:defRPr/>
              </a:pPr>
              <a:t>‹#›</a:t>
            </a:fld>
            <a:endParaRPr lang="sv-SE">
              <a:solidFill>
                <a:prstClr val="white"/>
              </a:solidFill>
            </a:endParaRPr>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6" y="617056"/>
            <a:ext cx="5495071" cy="1325563"/>
          </a:xfrm>
        </p:spPr>
        <p:txBody>
          <a:bodyPr anchor="b" anchorCtr="0">
            <a:noAutofit/>
          </a:bodyPr>
          <a:lstStyle>
            <a:lvl1pPr>
              <a:defRPr sz="2800"/>
            </a:lvl1pPr>
          </a:lstStyle>
          <a:p>
            <a:r>
              <a:rPr lang="sv-SE"/>
              <a:t>Rubrik i svart/vit/blå placeras fritt på bilden där den passar</a:t>
            </a:r>
          </a:p>
        </p:txBody>
      </p:sp>
    </p:spTree>
    <p:extLst>
      <p:ext uri="{BB962C8B-B14F-4D97-AF65-F5344CB8AC3E}">
        <p14:creationId xmlns:p14="http://schemas.microsoft.com/office/powerpoint/2010/main" val="3963763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artsida Ljus">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BC3636F7-D734-5EEE-951F-577C44784F3A}"/>
              </a:ext>
            </a:extLst>
          </p:cNvPr>
          <p:cNvSpPr>
            <a:spLocks noGrp="1"/>
          </p:cNvSpPr>
          <p:nvPr>
            <p:ph type="body" sz="quarter" idx="13" hasCustomPrompt="1"/>
          </p:nvPr>
        </p:nvSpPr>
        <p:spPr>
          <a:xfrm>
            <a:off x="838200" y="3787636"/>
            <a:ext cx="5257800" cy="876300"/>
          </a:xfrm>
          <a:prstGeom prst="rect">
            <a:avLst/>
          </a:prstGeom>
        </p:spPr>
        <p:txBody>
          <a:bodyPr anchor="b"/>
          <a:lstStyle>
            <a:lvl1pPr marL="0" indent="0">
              <a:buNone/>
              <a:defRPr sz="2000" b="1"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Titel på presentation</a:t>
            </a:r>
          </a:p>
        </p:txBody>
      </p:sp>
      <p:sp>
        <p:nvSpPr>
          <p:cNvPr id="16" name="Platshållare för text 14">
            <a:extLst>
              <a:ext uri="{FF2B5EF4-FFF2-40B4-BE49-F238E27FC236}">
                <a16:creationId xmlns:a16="http://schemas.microsoft.com/office/drawing/2014/main" id="{480A991A-6AD5-E362-9C16-C99D2E01C231}"/>
              </a:ext>
            </a:extLst>
          </p:cNvPr>
          <p:cNvSpPr>
            <a:spLocks noGrp="1"/>
          </p:cNvSpPr>
          <p:nvPr>
            <p:ph type="body" sz="quarter" idx="14" hasCustomPrompt="1"/>
          </p:nvPr>
        </p:nvSpPr>
        <p:spPr>
          <a:xfrm>
            <a:off x="838200" y="4740136"/>
            <a:ext cx="5257800" cy="876300"/>
          </a:xfrm>
          <a:prstGeom prst="rect">
            <a:avLst/>
          </a:prstGeom>
        </p:spPr>
        <p:txBody>
          <a:bodyPr anchor="t"/>
          <a:lstStyle>
            <a:lvl1pPr marL="0" indent="0">
              <a:buNone/>
              <a:defRPr sz="20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pic>
        <p:nvPicPr>
          <p:cNvPr id="9" name="Bild" descr="Bild">
            <a:extLst>
              <a:ext uri="{FF2B5EF4-FFF2-40B4-BE49-F238E27FC236}">
                <a16:creationId xmlns:a16="http://schemas.microsoft.com/office/drawing/2014/main" id="{F939B53E-DF05-AFC8-2F92-5CCC54897E52}"/>
              </a:ext>
            </a:extLst>
          </p:cNvPr>
          <p:cNvPicPr>
            <a:picLocks noChangeAspect="1"/>
          </p:cNvPicPr>
          <p:nvPr/>
        </p:nvPicPr>
        <p:blipFill>
          <a:blip r:embed="rId2"/>
          <a:stretch>
            <a:fillRect/>
          </a:stretch>
        </p:blipFill>
        <p:spPr>
          <a:xfrm>
            <a:off x="8340858" y="864402"/>
            <a:ext cx="3282684" cy="5129194"/>
          </a:xfrm>
          <a:prstGeom prst="rect">
            <a:avLst/>
          </a:prstGeom>
          <a:effectLst/>
        </p:spPr>
      </p:pic>
      <p:sp>
        <p:nvSpPr>
          <p:cNvPr id="14" name="textruta 13">
            <a:extLst>
              <a:ext uri="{FF2B5EF4-FFF2-40B4-BE49-F238E27FC236}">
                <a16:creationId xmlns:a16="http://schemas.microsoft.com/office/drawing/2014/main" id="{F5C45D93-EC88-EA33-45F4-4EAA75E7C358}"/>
              </a:ext>
            </a:extLst>
          </p:cNvPr>
          <p:cNvSpPr txBox="1"/>
          <p:nvPr/>
        </p:nvSpPr>
        <p:spPr>
          <a:xfrm>
            <a:off x="786661" y="2763034"/>
            <a:ext cx="8060267" cy="519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9" tIns="25399" rIns="25399" bIns="25399" rtlCol="0" anchor="t">
            <a:noAutofit/>
          </a:bodyPr>
          <a:lstStyle/>
          <a:p>
            <a:pPr marL="0" marR="0" lvl="0" indent="0" algn="l" defTabSz="228599" rtl="0" eaLnBrk="1" fontAlgn="auto" latinLnBrk="0" hangingPunct="0">
              <a:lnSpc>
                <a:spcPts val="2500"/>
              </a:lnSpc>
              <a:spcBef>
                <a:spcPts val="0"/>
              </a:spcBef>
              <a:spcAft>
                <a:spcPts val="0"/>
              </a:spcAft>
              <a:buClrTx/>
              <a:buSzTx/>
              <a:buFontTx/>
              <a:buNone/>
              <a:tabLst/>
              <a:defRPr/>
            </a:pPr>
            <a:r>
              <a:rPr lang="sv-SE" sz="2000" b="0" i="1">
                <a:solidFill>
                  <a:srgbClr val="595959"/>
                </a:solidFill>
                <a:latin typeface="Noto Serif" panose="02020600060500020200" pitchFamily="18" charset="0"/>
                <a:ea typeface="Noto Serif" panose="02020600060500020200" pitchFamily="18" charset="0"/>
                <a:cs typeface="Noto Serif" panose="02020600060500020200" pitchFamily="18" charset="0"/>
              </a:rPr>
              <a:t>Tillsammans utvecklar vi god och nära vård, hälsa &amp; omsorg</a:t>
            </a:r>
          </a:p>
        </p:txBody>
      </p:sp>
      <p:sp>
        <p:nvSpPr>
          <p:cNvPr id="18" name="textruta 17">
            <a:extLst>
              <a:ext uri="{FF2B5EF4-FFF2-40B4-BE49-F238E27FC236}">
                <a16:creationId xmlns:a16="http://schemas.microsoft.com/office/drawing/2014/main" id="{22E21DD8-BD2B-D551-7096-11248D932095}"/>
              </a:ext>
            </a:extLst>
          </p:cNvPr>
          <p:cNvSpPr txBox="1"/>
          <p:nvPr/>
        </p:nvSpPr>
        <p:spPr>
          <a:xfrm>
            <a:off x="775372" y="1073229"/>
            <a:ext cx="8523111" cy="1682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9" tIns="25399" rIns="25399" bIns="25399" rtlCol="0" anchor="b">
            <a:noAutofit/>
          </a:bodyPr>
          <a:lstStyle/>
          <a:p>
            <a:pPr marL="0" marR="0" indent="0" algn="l" defTabSz="228599" rtl="0" eaLnBrk="1" fontAlgn="auto" latinLnBrk="0" hangingPunct="0">
              <a:lnSpc>
                <a:spcPts val="2500"/>
              </a:lnSpc>
              <a:spcBef>
                <a:spcPts val="0"/>
              </a:spcBef>
              <a:spcAft>
                <a:spcPts val="0"/>
              </a:spcAft>
              <a:buClrTx/>
              <a:buSzTx/>
              <a:buFontTx/>
              <a:buNone/>
              <a:tabLst/>
            </a:pPr>
            <a:r>
              <a:rPr lang="sv-SE" sz="5400" b="1" i="0">
                <a:solidFill>
                  <a:srgbClr val="3E673C"/>
                </a:solidFill>
                <a:latin typeface="Noto Serif" panose="02020600060500020200" pitchFamily="18" charset="0"/>
                <a:ea typeface="Noto Serif" panose="02020600060500020200" pitchFamily="18" charset="0"/>
                <a:cs typeface="Noto Serif" panose="02020600060500020200" pitchFamily="18" charset="0"/>
              </a:rPr>
              <a:t>Framtidens Värmland</a:t>
            </a:r>
            <a:endParaRPr kumimoji="0" lang="sv-SE" sz="5400" b="1" i="0" u="none" strike="noStrike" kern="0" cap="none" spc="0" normalizeH="0" baseline="0" noProof="0" err="1">
              <a:ln>
                <a:noFill/>
              </a:ln>
              <a:solidFill>
                <a:srgbClr val="3E673C"/>
              </a:solidFill>
              <a:effectLst/>
              <a:uLnTx/>
              <a:uFillTx/>
              <a:latin typeface="Noto Serif" panose="02020600060500020200" pitchFamily="18" charset="0"/>
              <a:ea typeface="Noto Serif" panose="02020600060500020200" pitchFamily="18" charset="0"/>
              <a:cs typeface="Noto Serif" panose="02020600060500020200" pitchFamily="18" charset="0"/>
              <a:sym typeface="Noto Serif"/>
            </a:endParaRPr>
          </a:p>
        </p:txBody>
      </p:sp>
    </p:spTree>
    <p:extLst>
      <p:ext uri="{BB962C8B-B14F-4D97-AF65-F5344CB8AC3E}">
        <p14:creationId xmlns:p14="http://schemas.microsoft.com/office/powerpoint/2010/main" val="302982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artsida Symbol rund Ljus">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BC3636F7-D734-5EEE-951F-577C44784F3A}"/>
              </a:ext>
            </a:extLst>
          </p:cNvPr>
          <p:cNvSpPr>
            <a:spLocks noGrp="1"/>
          </p:cNvSpPr>
          <p:nvPr>
            <p:ph type="body" sz="quarter" idx="13" hasCustomPrompt="1"/>
          </p:nvPr>
        </p:nvSpPr>
        <p:spPr>
          <a:xfrm>
            <a:off x="238540" y="4997903"/>
            <a:ext cx="11718234" cy="526914"/>
          </a:xfrm>
          <a:prstGeom prst="rect">
            <a:avLst/>
          </a:prstGeom>
        </p:spPr>
        <p:txBody>
          <a:bodyPr anchor="b"/>
          <a:lstStyle>
            <a:lvl1pPr marL="0" indent="0" algn="ctr">
              <a:buNone/>
              <a:defRPr sz="20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Titel på presentation</a:t>
            </a:r>
          </a:p>
        </p:txBody>
      </p:sp>
      <p:sp>
        <p:nvSpPr>
          <p:cNvPr id="16" name="Platshållare för text 14">
            <a:extLst>
              <a:ext uri="{FF2B5EF4-FFF2-40B4-BE49-F238E27FC236}">
                <a16:creationId xmlns:a16="http://schemas.microsoft.com/office/drawing/2014/main" id="{480A991A-6AD5-E362-9C16-C99D2E01C231}"/>
              </a:ext>
            </a:extLst>
          </p:cNvPr>
          <p:cNvSpPr>
            <a:spLocks noGrp="1"/>
          </p:cNvSpPr>
          <p:nvPr>
            <p:ph type="body" sz="quarter" idx="14" hasCustomPrompt="1"/>
          </p:nvPr>
        </p:nvSpPr>
        <p:spPr>
          <a:xfrm>
            <a:off x="2171079" y="5601017"/>
            <a:ext cx="7749208" cy="876300"/>
          </a:xfrm>
          <a:prstGeom prst="rect">
            <a:avLst/>
          </a:prstGeom>
        </p:spPr>
        <p:txBody>
          <a:bodyPr anchor="t"/>
          <a:lstStyle>
            <a:lvl1pPr marL="0" indent="0" algn="ctr">
              <a:buNone/>
              <a:defRPr sz="20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sp>
        <p:nvSpPr>
          <p:cNvPr id="12" name="textruta 11">
            <a:extLst>
              <a:ext uri="{FF2B5EF4-FFF2-40B4-BE49-F238E27FC236}">
                <a16:creationId xmlns:a16="http://schemas.microsoft.com/office/drawing/2014/main" id="{0E23FB31-B70B-CF16-9D31-09AD7BC08FB7}"/>
              </a:ext>
            </a:extLst>
          </p:cNvPr>
          <p:cNvSpPr txBox="1"/>
          <p:nvPr/>
        </p:nvSpPr>
        <p:spPr>
          <a:xfrm>
            <a:off x="2271713" y="4263886"/>
            <a:ext cx="9144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pic>
        <p:nvPicPr>
          <p:cNvPr id="5" name="Bildobjekt 4">
            <a:extLst>
              <a:ext uri="{FF2B5EF4-FFF2-40B4-BE49-F238E27FC236}">
                <a16:creationId xmlns:a16="http://schemas.microsoft.com/office/drawing/2014/main" id="{C7409FA5-61BA-4F97-A7BE-9F8283506C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17860" y="380683"/>
            <a:ext cx="4956280" cy="4956280"/>
          </a:xfrm>
          <a:prstGeom prst="rect">
            <a:avLst/>
          </a:prstGeom>
        </p:spPr>
      </p:pic>
    </p:spTree>
    <p:extLst>
      <p:ext uri="{BB962C8B-B14F-4D97-AF65-F5344CB8AC3E}">
        <p14:creationId xmlns:p14="http://schemas.microsoft.com/office/powerpoint/2010/main" val="2507043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Rubriksida grön">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23901" y="785813"/>
            <a:ext cx="6248400" cy="2453471"/>
          </a:xfrm>
        </p:spPr>
        <p:txBody>
          <a:bodyPr anchor="b">
            <a:normAutofit/>
          </a:bodyPr>
          <a:lstStyle>
            <a:lvl1pPr algn="l">
              <a:defRPr sz="4400"/>
            </a:lvl1pPr>
          </a:lstStyle>
          <a:p>
            <a:r>
              <a:rPr lang="sv-SE"/>
              <a:t>Avsnittsrubrik</a:t>
            </a:r>
          </a:p>
        </p:txBody>
      </p:sp>
      <p:sp>
        <p:nvSpPr>
          <p:cNvPr id="3" name="Platshållare för text 14">
            <a:extLst>
              <a:ext uri="{FF2B5EF4-FFF2-40B4-BE49-F238E27FC236}">
                <a16:creationId xmlns:a16="http://schemas.microsoft.com/office/drawing/2014/main" id="{244B2543-84EA-A388-9C3A-E1E4D36D1950}"/>
              </a:ext>
            </a:extLst>
          </p:cNvPr>
          <p:cNvSpPr>
            <a:spLocks noGrp="1"/>
          </p:cNvSpPr>
          <p:nvPr>
            <p:ph type="body" sz="quarter" idx="15" hasCustomPrompt="1"/>
          </p:nvPr>
        </p:nvSpPr>
        <p:spPr>
          <a:xfrm>
            <a:off x="723900" y="3315485"/>
            <a:ext cx="6248400" cy="2756702"/>
          </a:xfrm>
          <a:prstGeom prst="rect">
            <a:avLst/>
          </a:prstGeom>
        </p:spPr>
        <p:txBody>
          <a:bodyPr anchor="t"/>
          <a:lstStyle>
            <a:lvl1pPr marL="0" indent="0">
              <a:buNone/>
              <a:defRPr kumimoji="0" lang="sv-SE" sz="2000" b="0" i="1" u="none" strike="noStrike" kern="0" cap="none" spc="0" normalizeH="0" baseline="0">
                <a:ln>
                  <a:noFill/>
                </a:ln>
                <a:solidFill>
                  <a:schemeClr val="tx1"/>
                </a:solidFill>
                <a:effectLst/>
                <a:uLnTx/>
                <a:uFillTx/>
                <a:latin typeface="Noto Serif"/>
                <a:ea typeface="Noto Serif"/>
                <a:cs typeface="Noto Serif"/>
                <a:sym typeface="Noto Serif"/>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Underrubrik eller en inledande ingress</a:t>
            </a:r>
          </a:p>
        </p:txBody>
      </p:sp>
      <p:pic>
        <p:nvPicPr>
          <p:cNvPr id="9" name="Bild" descr="Bild">
            <a:extLst>
              <a:ext uri="{FF2B5EF4-FFF2-40B4-BE49-F238E27FC236}">
                <a16:creationId xmlns:a16="http://schemas.microsoft.com/office/drawing/2014/main" id="{9E7C13A1-B479-C67E-400F-29C927D6DFFC}"/>
              </a:ext>
            </a:extLst>
          </p:cNvPr>
          <p:cNvPicPr>
            <a:picLocks noChangeAspect="1"/>
          </p:cNvPicPr>
          <p:nvPr/>
        </p:nvPicPr>
        <p:blipFill rotWithShape="1">
          <a:blip r:embed="rId2"/>
          <a:srcRect t="10298" b="7655"/>
          <a:stretch/>
        </p:blipFill>
        <p:spPr>
          <a:xfrm>
            <a:off x="6851468" y="222069"/>
            <a:ext cx="5003074" cy="6413862"/>
          </a:xfrm>
          <a:prstGeom prst="rect">
            <a:avLst/>
          </a:prstGeom>
          <a:effectLst/>
        </p:spPr>
      </p:pic>
    </p:spTree>
    <p:extLst>
      <p:ext uri="{BB962C8B-B14F-4D97-AF65-F5344CB8AC3E}">
        <p14:creationId xmlns:p14="http://schemas.microsoft.com/office/powerpoint/2010/main" val="514319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Symbol rund Ljus">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BC3636F7-D734-5EEE-951F-577C44784F3A}"/>
              </a:ext>
            </a:extLst>
          </p:cNvPr>
          <p:cNvSpPr>
            <a:spLocks noGrp="1"/>
          </p:cNvSpPr>
          <p:nvPr>
            <p:ph type="body" sz="quarter" idx="13" hasCustomPrompt="1"/>
          </p:nvPr>
        </p:nvSpPr>
        <p:spPr>
          <a:xfrm>
            <a:off x="238540" y="4997903"/>
            <a:ext cx="11718234" cy="526914"/>
          </a:xfrm>
          <a:prstGeom prst="rect">
            <a:avLst/>
          </a:prstGeom>
        </p:spPr>
        <p:txBody>
          <a:bodyPr anchor="b"/>
          <a:lstStyle>
            <a:lvl1pPr marL="0" indent="0" algn="ctr">
              <a:buNone/>
              <a:defRPr sz="20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Titel på presentation</a:t>
            </a:r>
          </a:p>
        </p:txBody>
      </p:sp>
      <p:sp>
        <p:nvSpPr>
          <p:cNvPr id="16" name="Platshållare för text 14">
            <a:extLst>
              <a:ext uri="{FF2B5EF4-FFF2-40B4-BE49-F238E27FC236}">
                <a16:creationId xmlns:a16="http://schemas.microsoft.com/office/drawing/2014/main" id="{480A991A-6AD5-E362-9C16-C99D2E01C231}"/>
              </a:ext>
            </a:extLst>
          </p:cNvPr>
          <p:cNvSpPr>
            <a:spLocks noGrp="1"/>
          </p:cNvSpPr>
          <p:nvPr>
            <p:ph type="body" sz="quarter" idx="14" hasCustomPrompt="1"/>
          </p:nvPr>
        </p:nvSpPr>
        <p:spPr>
          <a:xfrm>
            <a:off x="2171079" y="5601017"/>
            <a:ext cx="7749208" cy="876300"/>
          </a:xfrm>
          <a:prstGeom prst="rect">
            <a:avLst/>
          </a:prstGeom>
        </p:spPr>
        <p:txBody>
          <a:bodyPr anchor="t"/>
          <a:lstStyle>
            <a:lvl1pPr marL="0" indent="0" algn="ctr">
              <a:buNone/>
              <a:defRPr sz="20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pic>
        <p:nvPicPr>
          <p:cNvPr id="5" name="Bildobjekt 4">
            <a:extLst>
              <a:ext uri="{FF2B5EF4-FFF2-40B4-BE49-F238E27FC236}">
                <a16:creationId xmlns:a16="http://schemas.microsoft.com/office/drawing/2014/main" id="{C7409FA5-61BA-4F97-A7BE-9F8283506C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17860" y="380683"/>
            <a:ext cx="4956280" cy="4956280"/>
          </a:xfrm>
          <a:prstGeom prst="rect">
            <a:avLst/>
          </a:prstGeom>
        </p:spPr>
      </p:pic>
    </p:spTree>
    <p:extLst>
      <p:ext uri="{BB962C8B-B14F-4D97-AF65-F5344CB8AC3E}">
        <p14:creationId xmlns:p14="http://schemas.microsoft.com/office/powerpoint/2010/main" val="2987484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Rubriksida grön utan kart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23901" y="785813"/>
            <a:ext cx="6248400" cy="2453471"/>
          </a:xfrm>
        </p:spPr>
        <p:txBody>
          <a:bodyPr anchor="b">
            <a:normAutofit/>
          </a:bodyPr>
          <a:lstStyle>
            <a:lvl1pPr algn="l">
              <a:defRPr sz="4400"/>
            </a:lvl1pPr>
          </a:lstStyle>
          <a:p>
            <a:r>
              <a:rPr lang="sv-SE"/>
              <a:t>Avsnittsrubrik</a:t>
            </a:r>
          </a:p>
        </p:txBody>
      </p:sp>
      <p:sp>
        <p:nvSpPr>
          <p:cNvPr id="3" name="Platshållare för text 14">
            <a:extLst>
              <a:ext uri="{FF2B5EF4-FFF2-40B4-BE49-F238E27FC236}">
                <a16:creationId xmlns:a16="http://schemas.microsoft.com/office/drawing/2014/main" id="{244B2543-84EA-A388-9C3A-E1E4D36D1950}"/>
              </a:ext>
            </a:extLst>
          </p:cNvPr>
          <p:cNvSpPr>
            <a:spLocks noGrp="1"/>
          </p:cNvSpPr>
          <p:nvPr>
            <p:ph type="body" sz="quarter" idx="15" hasCustomPrompt="1"/>
          </p:nvPr>
        </p:nvSpPr>
        <p:spPr>
          <a:xfrm>
            <a:off x="723900" y="3315485"/>
            <a:ext cx="6248400" cy="2756702"/>
          </a:xfrm>
          <a:prstGeom prst="rect">
            <a:avLst/>
          </a:prstGeom>
        </p:spPr>
        <p:txBody>
          <a:bodyPr anchor="t"/>
          <a:lstStyle>
            <a:lvl1pPr marL="0" indent="0">
              <a:buNone/>
              <a:defRPr kumimoji="0" lang="sv-SE" sz="2000" b="0" i="1" u="none" strike="noStrike" kern="0" cap="none" spc="0" normalizeH="0" baseline="0">
                <a:ln>
                  <a:noFill/>
                </a:ln>
                <a:solidFill>
                  <a:schemeClr val="tx1"/>
                </a:solidFill>
                <a:effectLst/>
                <a:uLnTx/>
                <a:uFillTx/>
                <a:latin typeface="Noto Serif"/>
                <a:ea typeface="Noto Serif"/>
                <a:cs typeface="Noto Serif"/>
                <a:sym typeface="Noto Serif"/>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Underrubrik eller en inledande ingress</a:t>
            </a:r>
          </a:p>
        </p:txBody>
      </p:sp>
    </p:spTree>
    <p:extLst>
      <p:ext uri="{BB962C8B-B14F-4D97-AF65-F5344CB8AC3E}">
        <p14:creationId xmlns:p14="http://schemas.microsoft.com/office/powerpoint/2010/main" val="2084513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ubrik och text 2 kolumn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09685"/>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76669"/>
            <a:ext cx="10515600" cy="4166981"/>
          </a:xfrm>
          <a:prstGeom prst="rect">
            <a:avLst/>
          </a:prstGeom>
        </p:spPr>
        <p:txBody>
          <a:bodyPr numCol="2" spcCol="540000"/>
          <a:lstStyle>
            <a:lvl1pPr>
              <a:lnSpc>
                <a:spcPct val="100000"/>
              </a:lnSpc>
              <a:defRPr sz="2000"/>
            </a:lvl1pPr>
            <a:lvl2pPr marL="457200" indent="0">
              <a:buNone/>
              <a:defRPr sz="1800"/>
            </a:lvl2pPr>
          </a:lstStyle>
          <a:p>
            <a:pPr lvl="0"/>
            <a:r>
              <a:rPr lang="sv-SE"/>
              <a:t>Här finns plats för text i två kolumner</a:t>
            </a:r>
          </a:p>
          <a:p>
            <a:pPr lvl="1"/>
            <a:r>
              <a:rPr lang="sv-SE"/>
              <a:t>Nivå två</a:t>
            </a:r>
          </a:p>
          <a:p>
            <a:pPr lvl="3"/>
            <a:endParaRPr lang="sv-SE"/>
          </a:p>
        </p:txBody>
      </p:sp>
    </p:spTree>
    <p:extLst>
      <p:ext uri="{BB962C8B-B14F-4D97-AF65-F5344CB8AC3E}">
        <p14:creationId xmlns:p14="http://schemas.microsoft.com/office/powerpoint/2010/main" val="1220300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09685"/>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76669"/>
            <a:ext cx="10515600" cy="4166981"/>
          </a:xfrm>
          <a:prstGeom prst="rect">
            <a:avLst/>
          </a:prstGeom>
        </p:spPr>
        <p:txBody>
          <a:bodyPr numCol="1"/>
          <a:lstStyle>
            <a:lvl1pPr>
              <a:lnSpc>
                <a:spcPct val="100000"/>
              </a:lnSpc>
              <a:defRPr sz="2000"/>
            </a:lvl1pPr>
            <a:lvl2pPr>
              <a:defRPr sz="1800"/>
            </a:lvl2pPr>
          </a:lstStyle>
          <a:p>
            <a:pPr lvl="0"/>
            <a:r>
              <a:rPr lang="sv-SE"/>
              <a:t>Här finns plats för text </a:t>
            </a:r>
          </a:p>
          <a:p>
            <a:pPr lvl="1"/>
            <a:r>
              <a:rPr lang="sv-SE"/>
              <a:t>Nivå två</a:t>
            </a:r>
          </a:p>
          <a:p>
            <a:pPr lvl="3"/>
            <a:endParaRPr lang="sv-SE"/>
          </a:p>
        </p:txBody>
      </p:sp>
    </p:spTree>
    <p:extLst>
      <p:ext uri="{BB962C8B-B14F-4D97-AF65-F5344CB8AC3E}">
        <p14:creationId xmlns:p14="http://schemas.microsoft.com/office/powerpoint/2010/main" val="2686439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ubrik + text +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189414"/>
          </a:xfrm>
          <a:prstGeom prst="rect">
            <a:avLst/>
          </a:prstGeo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2" name="Platshållare för bild 11">
            <a:extLst>
              <a:ext uri="{FF2B5EF4-FFF2-40B4-BE49-F238E27FC236}">
                <a16:creationId xmlns:a16="http://schemas.microsoft.com/office/drawing/2014/main" id="{9A3EBBDC-FB4D-083B-CCDB-C87145EC6F91}"/>
              </a:ext>
            </a:extLst>
          </p:cNvPr>
          <p:cNvSpPr>
            <a:spLocks noGrp="1"/>
          </p:cNvSpPr>
          <p:nvPr>
            <p:ph type="pic" sz="quarter" idx="13"/>
          </p:nvPr>
        </p:nvSpPr>
        <p:spPr>
          <a:xfrm>
            <a:off x="6329363" y="2168523"/>
            <a:ext cx="5024437" cy="4189414"/>
          </a:xfrm>
          <a:prstGeom prst="rect">
            <a:avLst/>
          </a:prstGeom>
          <a:solidFill>
            <a:schemeClr val="bg1">
              <a:lumMod val="85000"/>
            </a:schemeClr>
          </a:solidFill>
        </p:spPr>
        <p:txBody>
          <a:bodyPr/>
          <a:lstStyle/>
          <a:p>
            <a:r>
              <a:rPr lang="sv-SE"/>
              <a:t>Klicka på ikonen för att lägga till en bild</a:t>
            </a:r>
          </a:p>
        </p:txBody>
      </p:sp>
    </p:spTree>
    <p:extLst>
      <p:ext uri="{BB962C8B-B14F-4D97-AF65-F5344CB8AC3E}">
        <p14:creationId xmlns:p14="http://schemas.microsoft.com/office/powerpoint/2010/main" val="2907779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Rubrik + text + objek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82D6E66-D209-B598-B82A-D94DA7760BB2}"/>
              </a:ext>
            </a:extLst>
          </p:cNvPr>
          <p:cNvSpPr/>
          <p:nvPr/>
        </p:nvSpPr>
        <p:spPr>
          <a:xfrm>
            <a:off x="6229351" y="168966"/>
            <a:ext cx="5744132" cy="648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Noto Sans" panose="020B0502040504020204" pitchFamily="34" charset="0"/>
            </a:endParaRPr>
          </a:p>
        </p:txBody>
      </p:sp>
      <p:sp>
        <p:nvSpPr>
          <p:cNvPr id="2" name="Rubrik 1"/>
          <p:cNvSpPr>
            <a:spLocks noGrp="1"/>
          </p:cNvSpPr>
          <p:nvPr>
            <p:ph type="title" hasCustomPrompt="1"/>
          </p:nvPr>
        </p:nvSpPr>
        <p:spPr>
          <a:xfrm>
            <a:off x="838200" y="611878"/>
            <a:ext cx="52578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232276"/>
          </a:xfrm>
          <a:prstGeom prst="rect">
            <a:avLst/>
          </a:prstGeo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1" name="Platshållare för innehåll 10">
            <a:extLst>
              <a:ext uri="{FF2B5EF4-FFF2-40B4-BE49-F238E27FC236}">
                <a16:creationId xmlns:a16="http://schemas.microsoft.com/office/drawing/2014/main" id="{EF4D4E3E-250D-168A-EAA6-A1B8C2123A97}"/>
              </a:ext>
            </a:extLst>
          </p:cNvPr>
          <p:cNvSpPr>
            <a:spLocks noGrp="1"/>
          </p:cNvSpPr>
          <p:nvPr>
            <p:ph sz="quarter" idx="13"/>
          </p:nvPr>
        </p:nvSpPr>
        <p:spPr>
          <a:xfrm>
            <a:off x="6500813" y="671512"/>
            <a:ext cx="5300662" cy="5729287"/>
          </a:xfrm>
          <a:prstGeom prst="rect">
            <a:avLst/>
          </a:prstGeom>
        </p:spPr>
        <p:txBody>
          <a:bodyPr/>
          <a:lstStyle>
            <a:lvl1pPr marL="0" indent="0">
              <a:buNone/>
              <a:defRPr/>
            </a:lvl1pPr>
          </a:lstStyle>
          <a:p>
            <a:pPr lvl="0"/>
            <a:r>
              <a:rPr lang="sv-SE"/>
              <a:t>Klicka här för att ändra format på bakgrundstexten</a:t>
            </a:r>
          </a:p>
        </p:txBody>
      </p:sp>
    </p:spTree>
    <p:extLst>
      <p:ext uri="{BB962C8B-B14F-4D97-AF65-F5344CB8AC3E}">
        <p14:creationId xmlns:p14="http://schemas.microsoft.com/office/powerpoint/2010/main" val="2199573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Rubrik + blan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Tree>
    <p:extLst>
      <p:ext uri="{BB962C8B-B14F-4D97-AF65-F5344CB8AC3E}">
        <p14:creationId xmlns:p14="http://schemas.microsoft.com/office/powerpoint/2010/main" val="2795874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88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vslutningssida Symbol rund ljus">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48D7499B-9565-BE62-449D-29DD25806E56}"/>
              </a:ext>
            </a:extLst>
          </p:cNvPr>
          <p:cNvSpPr/>
          <p:nvPr/>
        </p:nvSpPr>
        <p:spPr>
          <a:xfrm>
            <a:off x="227028" y="240977"/>
            <a:ext cx="11737944" cy="6376047"/>
          </a:xfrm>
          <a:prstGeom prst="rect">
            <a:avLst/>
          </a:prstGeom>
          <a:solidFill>
            <a:srgbClr val="E9EFE6"/>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2" name="textruta 11">
            <a:extLst>
              <a:ext uri="{FF2B5EF4-FFF2-40B4-BE49-F238E27FC236}">
                <a16:creationId xmlns:a16="http://schemas.microsoft.com/office/drawing/2014/main" id="{0E23FB31-B70B-CF16-9D31-09AD7BC08FB7}"/>
              </a:ext>
            </a:extLst>
          </p:cNvPr>
          <p:cNvSpPr txBox="1"/>
          <p:nvPr/>
        </p:nvSpPr>
        <p:spPr>
          <a:xfrm>
            <a:off x="2271713" y="4263886"/>
            <a:ext cx="914400"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sp>
        <p:nvSpPr>
          <p:cNvPr id="3" name="textruta 2">
            <a:extLst>
              <a:ext uri="{FF2B5EF4-FFF2-40B4-BE49-F238E27FC236}">
                <a16:creationId xmlns:a16="http://schemas.microsoft.com/office/drawing/2014/main" id="{7A9B368A-E255-C498-E833-E422E230B114}"/>
              </a:ext>
            </a:extLst>
          </p:cNvPr>
          <p:cNvSpPr txBox="1"/>
          <p:nvPr/>
        </p:nvSpPr>
        <p:spPr>
          <a:xfrm>
            <a:off x="2787316" y="5215780"/>
            <a:ext cx="6617367" cy="40011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p>
            <a:pPr lvl="0" algn="ctr"/>
            <a:r>
              <a:rPr lang="sv-SE" sz="2000" b="1" i="0">
                <a:solidFill>
                  <a:schemeClr val="tx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endParaRPr lang="sv-SE" sz="1600" b="1" i="0" u="none">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4" name="Bildobjekt 3">
            <a:extLst>
              <a:ext uri="{FF2B5EF4-FFF2-40B4-BE49-F238E27FC236}">
                <a16:creationId xmlns:a16="http://schemas.microsoft.com/office/drawing/2014/main" id="{141107DE-CEA1-3EA7-5F11-6ACC22B616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17860" y="380683"/>
            <a:ext cx="4956280" cy="4956280"/>
          </a:xfrm>
          <a:prstGeom prst="rect">
            <a:avLst/>
          </a:prstGeom>
        </p:spPr>
      </p:pic>
      <p:sp>
        <p:nvSpPr>
          <p:cNvPr id="7" name="textruta 6">
            <a:extLst>
              <a:ext uri="{FF2B5EF4-FFF2-40B4-BE49-F238E27FC236}">
                <a16:creationId xmlns:a16="http://schemas.microsoft.com/office/drawing/2014/main" id="{D18F7DF4-53E3-2D9C-68E6-F155F207C250}"/>
              </a:ext>
            </a:extLst>
          </p:cNvPr>
          <p:cNvSpPr txBox="1"/>
          <p:nvPr/>
        </p:nvSpPr>
        <p:spPr>
          <a:xfrm>
            <a:off x="3048828" y="5703562"/>
            <a:ext cx="6097656" cy="338554"/>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p>
            <a:pPr algn="ctr"/>
            <a:r>
              <a:rPr lang="sv-SE" sz="1600" b="1" i="0" u="none" strike="noStrike">
                <a:solidFill>
                  <a:schemeClr val="tx2"/>
                </a:solidFill>
                <a:effectLst/>
                <a:latin typeface="Noto Sans" panose="020B0502040504020204" pitchFamily="34" charset="0"/>
                <a:ea typeface="Noto Sans" panose="020B0502040504020204" pitchFamily="34" charset="0"/>
                <a:cs typeface="Noto Sans" panose="020B0502040504020204" pitchFamily="34" charset="0"/>
              </a:rPr>
              <a:t>regionvarmland.se/naravard</a:t>
            </a:r>
            <a:endParaRPr lang="sv-SE" sz="1600">
              <a:solidFill>
                <a:schemeClr val="tx2"/>
              </a:solidFill>
            </a:endParaRPr>
          </a:p>
        </p:txBody>
      </p:sp>
    </p:spTree>
    <p:extLst>
      <p:ext uri="{BB962C8B-B14F-4D97-AF65-F5344CB8AC3E}">
        <p14:creationId xmlns:p14="http://schemas.microsoft.com/office/powerpoint/2010/main" val="2289807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B75502-11E4-EC0C-198B-6438A003DE1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492219A-040E-B6EA-9402-9353043DB9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3495327-68C1-7F4F-57EB-B9FC5DDCA218}"/>
              </a:ext>
            </a:extLst>
          </p:cNvPr>
          <p:cNvSpPr>
            <a:spLocks noGrp="1"/>
          </p:cNvSpPr>
          <p:nvPr>
            <p:ph type="dt" sz="half" idx="10"/>
          </p:nvPr>
        </p:nvSpPr>
        <p:spPr/>
        <p:txBody>
          <a:bodyPr/>
          <a:lstStyle/>
          <a:p>
            <a:fld id="{796A899E-E435-4BC0-BB3D-CCD9A8EA97FF}" type="datetimeFigureOut">
              <a:rPr lang="sv-SE" smtClean="0"/>
              <a:t>2025-08-18</a:t>
            </a:fld>
            <a:endParaRPr lang="sv-SE"/>
          </a:p>
        </p:txBody>
      </p:sp>
      <p:sp>
        <p:nvSpPr>
          <p:cNvPr id="5" name="Platshållare för sidfot 4">
            <a:extLst>
              <a:ext uri="{FF2B5EF4-FFF2-40B4-BE49-F238E27FC236}">
                <a16:creationId xmlns:a16="http://schemas.microsoft.com/office/drawing/2014/main" id="{EF5AFD20-A472-06F4-E7AB-EEEC93BA72A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90BCD12-F44E-0A73-5F5F-1AF579F631A9}"/>
              </a:ext>
            </a:extLst>
          </p:cNvPr>
          <p:cNvSpPr>
            <a:spLocks noGrp="1"/>
          </p:cNvSpPr>
          <p:nvPr>
            <p:ph type="sldNum" sz="quarter" idx="12"/>
          </p:nvPr>
        </p:nvSpPr>
        <p:spPr/>
        <p:txBody>
          <a:bodyPr/>
          <a:lstStyle/>
          <a:p>
            <a:fld id="{3E3117EA-625F-4998-82CC-5B7599F4616F}" type="slidenum">
              <a:rPr lang="sv-SE" smtClean="0"/>
              <a:t>‹#›</a:t>
            </a:fld>
            <a:endParaRPr lang="sv-SE"/>
          </a:p>
        </p:txBody>
      </p:sp>
    </p:spTree>
    <p:extLst>
      <p:ext uri="{BB962C8B-B14F-4D97-AF65-F5344CB8AC3E}">
        <p14:creationId xmlns:p14="http://schemas.microsoft.com/office/powerpoint/2010/main" val="3350488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313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sida grön">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23901" y="785813"/>
            <a:ext cx="6248400" cy="2453471"/>
          </a:xfrm>
        </p:spPr>
        <p:txBody>
          <a:bodyPr anchor="b">
            <a:normAutofit/>
          </a:bodyPr>
          <a:lstStyle>
            <a:lvl1pPr algn="l">
              <a:defRPr sz="4400"/>
            </a:lvl1pPr>
          </a:lstStyle>
          <a:p>
            <a:r>
              <a:rPr lang="sv-SE"/>
              <a:t>Avsnittsrubrik</a:t>
            </a:r>
          </a:p>
        </p:txBody>
      </p:sp>
      <p:sp>
        <p:nvSpPr>
          <p:cNvPr id="3" name="Platshållare för text 14">
            <a:extLst>
              <a:ext uri="{FF2B5EF4-FFF2-40B4-BE49-F238E27FC236}">
                <a16:creationId xmlns:a16="http://schemas.microsoft.com/office/drawing/2014/main" id="{244B2543-84EA-A388-9C3A-E1E4D36D1950}"/>
              </a:ext>
            </a:extLst>
          </p:cNvPr>
          <p:cNvSpPr>
            <a:spLocks noGrp="1"/>
          </p:cNvSpPr>
          <p:nvPr>
            <p:ph type="body" sz="quarter" idx="15" hasCustomPrompt="1"/>
          </p:nvPr>
        </p:nvSpPr>
        <p:spPr>
          <a:xfrm>
            <a:off x="723900" y="3315485"/>
            <a:ext cx="6248400" cy="2756702"/>
          </a:xfrm>
          <a:prstGeom prst="rect">
            <a:avLst/>
          </a:prstGeom>
        </p:spPr>
        <p:txBody>
          <a:bodyPr anchor="t"/>
          <a:lstStyle>
            <a:lvl1pPr marL="0" indent="0">
              <a:buNone/>
              <a:defRPr kumimoji="0" lang="sv-SE" sz="2000" b="0" i="1" u="none" strike="noStrike" kern="0" cap="none" spc="0" normalizeH="0" baseline="0">
                <a:ln>
                  <a:noFill/>
                </a:ln>
                <a:solidFill>
                  <a:schemeClr val="tx1"/>
                </a:solidFill>
                <a:effectLst/>
                <a:uLnTx/>
                <a:uFillTx/>
                <a:latin typeface="Noto Serif"/>
                <a:ea typeface="Noto Serif"/>
                <a:cs typeface="Noto Serif"/>
                <a:sym typeface="Noto Serif"/>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Underrubrik eller en inledande ingress</a:t>
            </a:r>
          </a:p>
        </p:txBody>
      </p:sp>
      <p:pic>
        <p:nvPicPr>
          <p:cNvPr id="9" name="Bild" descr="Bild">
            <a:extLst>
              <a:ext uri="{FF2B5EF4-FFF2-40B4-BE49-F238E27FC236}">
                <a16:creationId xmlns:a16="http://schemas.microsoft.com/office/drawing/2014/main" id="{9E7C13A1-B479-C67E-400F-29C927D6DFFC}"/>
              </a:ext>
            </a:extLst>
          </p:cNvPr>
          <p:cNvPicPr>
            <a:picLocks noChangeAspect="1"/>
          </p:cNvPicPr>
          <p:nvPr userDrawn="1"/>
        </p:nvPicPr>
        <p:blipFill rotWithShape="1">
          <a:blip r:embed="rId2"/>
          <a:srcRect t="10298" b="7655"/>
          <a:stretch/>
        </p:blipFill>
        <p:spPr>
          <a:xfrm>
            <a:off x="6851468" y="222069"/>
            <a:ext cx="5003074" cy="6413862"/>
          </a:xfrm>
          <a:prstGeom prst="rect">
            <a:avLst/>
          </a:prstGeom>
          <a:effectLst/>
        </p:spPr>
      </p:pic>
    </p:spTree>
    <p:extLst>
      <p:ext uri="{BB962C8B-B14F-4D97-AF65-F5344CB8AC3E}">
        <p14:creationId xmlns:p14="http://schemas.microsoft.com/office/powerpoint/2010/main" val="1123474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Rubrik och innehå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7057" y="1281293"/>
            <a:ext cx="5188612" cy="1325563"/>
          </a:xfrm>
        </p:spPr>
        <p:txBody>
          <a:bodyPr/>
          <a:lstStyle>
            <a:lvl1pPr>
              <a:defRPr>
                <a:solidFill>
                  <a:schemeClr val="accent1"/>
                </a:solidFill>
              </a:defRPr>
            </a:lvl1pPr>
          </a:lstStyle>
          <a:p>
            <a:r>
              <a:rPr lang="sv-SE"/>
              <a:t>En bra rubrik </a:t>
            </a:r>
            <a:br>
              <a:rPr lang="sv-SE"/>
            </a:br>
            <a:r>
              <a:rPr lang="sv-SE"/>
              <a:t>gör hela skillnaden</a:t>
            </a:r>
          </a:p>
        </p:txBody>
      </p:sp>
      <p:sp>
        <p:nvSpPr>
          <p:cNvPr id="9" name="Platshållare för text 7">
            <a:extLst>
              <a:ext uri="{FF2B5EF4-FFF2-40B4-BE49-F238E27FC236}">
                <a16:creationId xmlns:a16="http://schemas.microsoft.com/office/drawing/2014/main" id="{2B82B462-7CC2-4A0B-B309-3F8F4407E0CB}"/>
              </a:ext>
            </a:extLst>
          </p:cNvPr>
          <p:cNvSpPr>
            <a:spLocks noGrp="1"/>
          </p:cNvSpPr>
          <p:nvPr>
            <p:ph type="body" sz="quarter" idx="10"/>
          </p:nvPr>
        </p:nvSpPr>
        <p:spPr>
          <a:xfrm>
            <a:off x="1273515" y="2889819"/>
            <a:ext cx="9389042" cy="236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61373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3AEC0409-0773-47C7-907A-8552AAE9753A}"/>
              </a:ext>
            </a:extLst>
          </p:cNvPr>
          <p:cNvSpPr>
            <a:spLocks noGrp="1"/>
          </p:cNvSpPr>
          <p:nvPr>
            <p:ph type="pic" sz="quarter" idx="11"/>
          </p:nvPr>
        </p:nvSpPr>
        <p:spPr>
          <a:xfrm>
            <a:off x="7004844" y="0"/>
            <a:ext cx="5187156" cy="6858000"/>
          </a:xfrm>
          <a:custGeom>
            <a:avLst/>
            <a:gdLst>
              <a:gd name="connsiteX0" fmla="*/ 0 w 10374312"/>
              <a:gd name="connsiteY0" fmla="*/ 0 h 13716000"/>
              <a:gd name="connsiteX1" fmla="*/ 10374312 w 10374312"/>
              <a:gd name="connsiteY1" fmla="*/ 0 h 13716000"/>
              <a:gd name="connsiteX2" fmla="*/ 10374312 w 10374312"/>
              <a:gd name="connsiteY2" fmla="*/ 11826791 h 13716000"/>
              <a:gd name="connsiteX3" fmla="*/ 10369440 w 10374312"/>
              <a:gd name="connsiteY3" fmla="*/ 11813980 h 13716000"/>
              <a:gd name="connsiteX4" fmla="*/ 10342440 w 10374312"/>
              <a:gd name="connsiteY4" fmla="*/ 11804948 h 13716000"/>
              <a:gd name="connsiteX5" fmla="*/ 10223152 w 10374312"/>
              <a:gd name="connsiteY5" fmla="*/ 11804948 h 13716000"/>
              <a:gd name="connsiteX6" fmla="*/ 10005372 w 10374312"/>
              <a:gd name="connsiteY6" fmla="*/ 11860724 h 13716000"/>
              <a:gd name="connsiteX7" fmla="*/ 9649416 w 10374312"/>
              <a:gd name="connsiteY7" fmla="*/ 11938558 h 13716000"/>
              <a:gd name="connsiteX8" fmla="*/ 9324770 w 10374312"/>
              <a:gd name="connsiteY8" fmla="*/ 11923473 h 13716000"/>
              <a:gd name="connsiteX9" fmla="*/ 9199654 w 10374312"/>
              <a:gd name="connsiteY9" fmla="*/ 11940713 h 13716000"/>
              <a:gd name="connsiteX10" fmla="*/ 8972744 w 10374312"/>
              <a:gd name="connsiteY10" fmla="*/ 11991419 h 13716000"/>
              <a:gd name="connsiteX11" fmla="*/ 8954744 w 10374312"/>
              <a:gd name="connsiteY11" fmla="*/ 11991419 h 13716000"/>
              <a:gd name="connsiteX12" fmla="*/ 8766120 w 10374312"/>
              <a:gd name="connsiteY12" fmla="*/ 11956558 h 13716000"/>
              <a:gd name="connsiteX13" fmla="*/ 8659764 w 10374312"/>
              <a:gd name="connsiteY13" fmla="*/ 11957573 h 13716000"/>
              <a:gd name="connsiteX14" fmla="*/ 8266792 w 10374312"/>
              <a:gd name="connsiteY14" fmla="*/ 12050365 h 13716000"/>
              <a:gd name="connsiteX15" fmla="*/ 8178056 w 10374312"/>
              <a:gd name="connsiteY15" fmla="*/ 12041364 h 13716000"/>
              <a:gd name="connsiteX16" fmla="*/ 8021376 w 10374312"/>
              <a:gd name="connsiteY16" fmla="*/ 12039589 h 13716000"/>
              <a:gd name="connsiteX17" fmla="*/ 7742492 w 10374312"/>
              <a:gd name="connsiteY17" fmla="*/ 12051125 h 13716000"/>
              <a:gd name="connsiteX18" fmla="*/ 7469948 w 10374312"/>
              <a:gd name="connsiteY18" fmla="*/ 11993574 h 13716000"/>
              <a:gd name="connsiteX19" fmla="*/ 7265728 w 10374312"/>
              <a:gd name="connsiteY19" fmla="*/ 12002574 h 13716000"/>
              <a:gd name="connsiteX20" fmla="*/ 7147456 w 10374312"/>
              <a:gd name="connsiteY20" fmla="*/ 12014490 h 13716000"/>
              <a:gd name="connsiteX21" fmla="*/ 7008904 w 10374312"/>
              <a:gd name="connsiteY21" fmla="*/ 12041111 h 13716000"/>
              <a:gd name="connsiteX22" fmla="*/ 6866672 w 10374312"/>
              <a:gd name="connsiteY22" fmla="*/ 12047069 h 13716000"/>
              <a:gd name="connsiteX23" fmla="*/ 6821164 w 10374312"/>
              <a:gd name="connsiteY23" fmla="*/ 12044026 h 13716000"/>
              <a:gd name="connsiteX24" fmla="*/ 6678174 w 10374312"/>
              <a:gd name="connsiteY24" fmla="*/ 12255850 h 13716000"/>
              <a:gd name="connsiteX25" fmla="*/ 6676652 w 10374312"/>
              <a:gd name="connsiteY25" fmla="*/ 12389587 h 13716000"/>
              <a:gd name="connsiteX26" fmla="*/ 6533408 w 10374312"/>
              <a:gd name="connsiteY26" fmla="*/ 12539043 h 13716000"/>
              <a:gd name="connsiteX27" fmla="*/ 6397770 w 10374312"/>
              <a:gd name="connsiteY27" fmla="*/ 12564396 h 13716000"/>
              <a:gd name="connsiteX28" fmla="*/ 6234750 w 10374312"/>
              <a:gd name="connsiteY28" fmla="*/ 12565410 h 13716000"/>
              <a:gd name="connsiteX29" fmla="*/ 6117492 w 10374312"/>
              <a:gd name="connsiteY29" fmla="*/ 12582269 h 13716000"/>
              <a:gd name="connsiteX30" fmla="*/ 6044224 w 10374312"/>
              <a:gd name="connsiteY30" fmla="*/ 12606228 h 13716000"/>
              <a:gd name="connsiteX31" fmla="*/ 5865356 w 10374312"/>
              <a:gd name="connsiteY31" fmla="*/ 12633482 h 13716000"/>
              <a:gd name="connsiteX32" fmla="*/ 5586476 w 10374312"/>
              <a:gd name="connsiteY32" fmla="*/ 12791685 h 13716000"/>
              <a:gd name="connsiteX33" fmla="*/ 5363242 w 10374312"/>
              <a:gd name="connsiteY33" fmla="*/ 12852279 h 13716000"/>
              <a:gd name="connsiteX34" fmla="*/ 5158390 w 10374312"/>
              <a:gd name="connsiteY34" fmla="*/ 12876363 h 13716000"/>
              <a:gd name="connsiteX35" fmla="*/ 4971032 w 10374312"/>
              <a:gd name="connsiteY35" fmla="*/ 12913252 h 13716000"/>
              <a:gd name="connsiteX36" fmla="*/ 4907648 w 10374312"/>
              <a:gd name="connsiteY36" fmla="*/ 12945324 h 13716000"/>
              <a:gd name="connsiteX37" fmla="*/ 4820056 w 10374312"/>
              <a:gd name="connsiteY37" fmla="*/ 13020749 h 13716000"/>
              <a:gd name="connsiteX38" fmla="*/ 4543200 w 10374312"/>
              <a:gd name="connsiteY38" fmla="*/ 13165895 h 13716000"/>
              <a:gd name="connsiteX39" fmla="*/ 4239598 w 10374312"/>
              <a:gd name="connsiteY39" fmla="*/ 13260714 h 13716000"/>
              <a:gd name="connsiteX40" fmla="*/ 4186736 w 10374312"/>
              <a:gd name="connsiteY40" fmla="*/ 13273391 h 13716000"/>
              <a:gd name="connsiteX41" fmla="*/ 3928012 w 10374312"/>
              <a:gd name="connsiteY41" fmla="*/ 13351478 h 13716000"/>
              <a:gd name="connsiteX42" fmla="*/ 3642028 w 10374312"/>
              <a:gd name="connsiteY42" fmla="*/ 13371507 h 13716000"/>
              <a:gd name="connsiteX43" fmla="*/ 3526928 w 10374312"/>
              <a:gd name="connsiteY43" fmla="*/ 13378352 h 13716000"/>
              <a:gd name="connsiteX44" fmla="*/ 3303948 w 10374312"/>
              <a:gd name="connsiteY44" fmla="*/ 13381014 h 13716000"/>
              <a:gd name="connsiteX45" fmla="*/ 3082996 w 10374312"/>
              <a:gd name="connsiteY45" fmla="*/ 13303434 h 13716000"/>
              <a:gd name="connsiteX46" fmla="*/ 2895004 w 10374312"/>
              <a:gd name="connsiteY46" fmla="*/ 13318139 h 13716000"/>
              <a:gd name="connsiteX47" fmla="*/ 2703843 w 10374312"/>
              <a:gd name="connsiteY47" fmla="*/ 13430833 h 13716000"/>
              <a:gd name="connsiteX48" fmla="*/ 2627784 w 10374312"/>
              <a:gd name="connsiteY48" fmla="*/ 13521343 h 13716000"/>
              <a:gd name="connsiteX49" fmla="*/ 2540524 w 10374312"/>
              <a:gd name="connsiteY49" fmla="*/ 13712156 h 13716000"/>
              <a:gd name="connsiteX50" fmla="*/ 2537447 w 10374312"/>
              <a:gd name="connsiteY50" fmla="*/ 13716000 h 13716000"/>
              <a:gd name="connsiteX51" fmla="*/ 0 w 10374312"/>
              <a:gd name="connsiteY51"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374312" h="13716000">
                <a:moveTo>
                  <a:pt x="0" y="0"/>
                </a:moveTo>
                <a:lnTo>
                  <a:pt x="10374312" y="0"/>
                </a:lnTo>
                <a:lnTo>
                  <a:pt x="10374312" y="11826791"/>
                </a:lnTo>
                <a:lnTo>
                  <a:pt x="10369440" y="11813980"/>
                </a:lnTo>
                <a:cubicBezTo>
                  <a:pt x="10363102" y="11806691"/>
                  <a:pt x="10354102" y="11802730"/>
                  <a:pt x="10342440" y="11804948"/>
                </a:cubicBezTo>
                <a:cubicBezTo>
                  <a:pt x="10301240" y="11813061"/>
                  <a:pt x="10253956" y="11787834"/>
                  <a:pt x="10223152" y="11804948"/>
                </a:cubicBezTo>
                <a:cubicBezTo>
                  <a:pt x="10154320" y="11843484"/>
                  <a:pt x="10075724" y="11821427"/>
                  <a:pt x="10005372" y="11860724"/>
                </a:cubicBezTo>
                <a:cubicBezTo>
                  <a:pt x="9897874" y="11920937"/>
                  <a:pt x="9789996" y="11989264"/>
                  <a:pt x="9649416" y="11938558"/>
                </a:cubicBezTo>
                <a:cubicBezTo>
                  <a:pt x="9546990" y="11901543"/>
                  <a:pt x="9433028" y="11942107"/>
                  <a:pt x="9324770" y="11923473"/>
                </a:cubicBezTo>
                <a:cubicBezTo>
                  <a:pt x="9282304" y="11914802"/>
                  <a:pt x="9238192" y="11920874"/>
                  <a:pt x="9199654" y="11940713"/>
                </a:cubicBezTo>
                <a:cubicBezTo>
                  <a:pt x="9128412" y="11980898"/>
                  <a:pt x="9041832" y="11946290"/>
                  <a:pt x="8972744" y="11991419"/>
                </a:cubicBezTo>
                <a:cubicBezTo>
                  <a:pt x="8968562" y="11994715"/>
                  <a:pt x="8960828" y="11991419"/>
                  <a:pt x="8954744" y="11991419"/>
                </a:cubicBezTo>
                <a:cubicBezTo>
                  <a:pt x="8890348" y="11990481"/>
                  <a:pt x="8826584" y="11978692"/>
                  <a:pt x="8766120" y="11956558"/>
                </a:cubicBezTo>
                <a:cubicBezTo>
                  <a:pt x="8732018" y="11942044"/>
                  <a:pt x="8693480" y="11942412"/>
                  <a:pt x="8659764" y="11957573"/>
                </a:cubicBezTo>
                <a:cubicBezTo>
                  <a:pt x="8534520" y="12012335"/>
                  <a:pt x="8400022" y="12028054"/>
                  <a:pt x="8266792" y="12050365"/>
                </a:cubicBezTo>
                <a:cubicBezTo>
                  <a:pt x="8236876" y="12055144"/>
                  <a:pt x="8206324" y="12052038"/>
                  <a:pt x="8178056" y="12041364"/>
                </a:cubicBezTo>
                <a:cubicBezTo>
                  <a:pt x="8127096" y="12024124"/>
                  <a:pt x="8067264" y="11996996"/>
                  <a:pt x="8021376" y="12039589"/>
                </a:cubicBezTo>
                <a:cubicBezTo>
                  <a:pt x="7929724" y="12124775"/>
                  <a:pt x="7827678" y="12075210"/>
                  <a:pt x="7742492" y="12051125"/>
                </a:cubicBezTo>
                <a:cubicBezTo>
                  <a:pt x="7651856" y="12025518"/>
                  <a:pt x="7568444" y="11988503"/>
                  <a:pt x="7469948" y="11993574"/>
                </a:cubicBezTo>
                <a:cubicBezTo>
                  <a:pt x="7402000" y="11996996"/>
                  <a:pt x="7331648" y="11980898"/>
                  <a:pt x="7265728" y="12002574"/>
                </a:cubicBezTo>
                <a:cubicBezTo>
                  <a:pt x="7227574" y="12014908"/>
                  <a:pt x="7187262" y="12018965"/>
                  <a:pt x="7147456" y="12014490"/>
                </a:cubicBezTo>
                <a:cubicBezTo>
                  <a:pt x="7099668" y="12010294"/>
                  <a:pt x="7051752" y="12019510"/>
                  <a:pt x="7008904" y="12041111"/>
                </a:cubicBezTo>
                <a:cubicBezTo>
                  <a:pt x="6962254" y="12064689"/>
                  <a:pt x="6917380" y="12104240"/>
                  <a:pt x="6866672" y="12047069"/>
                </a:cubicBezTo>
                <a:cubicBezTo>
                  <a:pt x="6854376" y="12033125"/>
                  <a:pt x="6837518" y="12039589"/>
                  <a:pt x="6821164" y="12044026"/>
                </a:cubicBezTo>
                <a:cubicBezTo>
                  <a:pt x="6752964" y="12062280"/>
                  <a:pt x="6680836" y="12167114"/>
                  <a:pt x="6678174" y="12255850"/>
                </a:cubicBezTo>
                <a:cubicBezTo>
                  <a:pt x="6676652" y="12300852"/>
                  <a:pt x="6677540" y="12344966"/>
                  <a:pt x="6676652" y="12389587"/>
                </a:cubicBezTo>
                <a:cubicBezTo>
                  <a:pt x="6675132" y="12469449"/>
                  <a:pt x="6606426" y="12545254"/>
                  <a:pt x="6533408" y="12539043"/>
                </a:cubicBezTo>
                <a:cubicBezTo>
                  <a:pt x="6486760" y="12535189"/>
                  <a:pt x="6439856" y="12543936"/>
                  <a:pt x="6397770" y="12564396"/>
                </a:cubicBezTo>
                <a:cubicBezTo>
                  <a:pt x="6346430" y="12589431"/>
                  <a:pt x="6286472" y="12589800"/>
                  <a:pt x="6234750" y="12565410"/>
                </a:cubicBezTo>
                <a:cubicBezTo>
                  <a:pt x="6195960" y="12549311"/>
                  <a:pt x="6152734" y="12541705"/>
                  <a:pt x="6117492" y="12582269"/>
                </a:cubicBezTo>
                <a:cubicBezTo>
                  <a:pt x="6099240" y="12603186"/>
                  <a:pt x="6070590" y="12602045"/>
                  <a:pt x="6044224" y="12606228"/>
                </a:cubicBezTo>
                <a:cubicBezTo>
                  <a:pt x="5983628" y="12615862"/>
                  <a:pt x="5906810" y="12605721"/>
                  <a:pt x="5865356" y="12633482"/>
                </a:cubicBezTo>
                <a:cubicBezTo>
                  <a:pt x="5775356" y="12693442"/>
                  <a:pt x="5672040" y="12726908"/>
                  <a:pt x="5586476" y="12791685"/>
                </a:cubicBezTo>
                <a:cubicBezTo>
                  <a:pt x="5520176" y="12841757"/>
                  <a:pt x="5439300" y="12840490"/>
                  <a:pt x="5363242" y="12852279"/>
                </a:cubicBezTo>
                <a:cubicBezTo>
                  <a:pt x="5295804" y="12862800"/>
                  <a:pt x="5228112" y="12875603"/>
                  <a:pt x="5158390" y="12876363"/>
                </a:cubicBezTo>
                <a:cubicBezTo>
                  <a:pt x="5095388" y="12876997"/>
                  <a:pt x="5039864" y="12925929"/>
                  <a:pt x="4971032" y="12913252"/>
                </a:cubicBezTo>
                <a:cubicBezTo>
                  <a:pt x="4947328" y="12908942"/>
                  <a:pt x="4926284" y="12928717"/>
                  <a:pt x="4907648" y="12945324"/>
                </a:cubicBezTo>
                <a:cubicBezTo>
                  <a:pt x="4879000" y="12971057"/>
                  <a:pt x="4849338" y="12995396"/>
                  <a:pt x="4820056" y="13020749"/>
                </a:cubicBezTo>
                <a:cubicBezTo>
                  <a:pt x="4738672" y="13089836"/>
                  <a:pt x="4646008" y="13147134"/>
                  <a:pt x="4543200" y="13165895"/>
                </a:cubicBezTo>
                <a:cubicBezTo>
                  <a:pt x="4438734" y="13185923"/>
                  <a:pt x="4336878" y="13217741"/>
                  <a:pt x="4239598" y="13260714"/>
                </a:cubicBezTo>
                <a:cubicBezTo>
                  <a:pt x="4223004" y="13268447"/>
                  <a:pt x="4205030" y="13272756"/>
                  <a:pt x="4186736" y="13273391"/>
                </a:cubicBezTo>
                <a:cubicBezTo>
                  <a:pt x="4092804" y="13271616"/>
                  <a:pt x="4009394" y="13318012"/>
                  <a:pt x="3928012" y="13351478"/>
                </a:cubicBezTo>
                <a:cubicBezTo>
                  <a:pt x="3829768" y="13391789"/>
                  <a:pt x="3739258" y="13406874"/>
                  <a:pt x="3642028" y="13371507"/>
                </a:cubicBezTo>
                <a:cubicBezTo>
                  <a:pt x="3599944" y="13356169"/>
                  <a:pt x="3566604" y="13361113"/>
                  <a:pt x="3526928" y="13378352"/>
                </a:cubicBezTo>
                <a:cubicBezTo>
                  <a:pt x="3454036" y="13410044"/>
                  <a:pt x="3367328" y="13420184"/>
                  <a:pt x="3303948" y="13381014"/>
                </a:cubicBezTo>
                <a:cubicBezTo>
                  <a:pt x="3233086" y="13337535"/>
                  <a:pt x="3159816" y="13318266"/>
                  <a:pt x="3082996" y="13303434"/>
                </a:cubicBezTo>
                <a:cubicBezTo>
                  <a:pt x="3019994" y="13291265"/>
                  <a:pt x="2950148" y="13274404"/>
                  <a:pt x="2895004" y="13318139"/>
                </a:cubicBezTo>
                <a:cubicBezTo>
                  <a:pt x="2835804" y="13365168"/>
                  <a:pt x="2769508" y="13396606"/>
                  <a:pt x="2703843" y="13430833"/>
                </a:cubicBezTo>
                <a:cubicBezTo>
                  <a:pt x="2665813" y="13450481"/>
                  <a:pt x="2633108" y="13480778"/>
                  <a:pt x="2627784" y="13521343"/>
                </a:cubicBezTo>
                <a:cubicBezTo>
                  <a:pt x="2617896" y="13596355"/>
                  <a:pt x="2582980" y="13656038"/>
                  <a:pt x="2540524" y="13712156"/>
                </a:cubicBezTo>
                <a:lnTo>
                  <a:pt x="2537447" y="13716000"/>
                </a:lnTo>
                <a:lnTo>
                  <a:pt x="0" y="13716000"/>
                </a:lnTo>
                <a:close/>
              </a:path>
            </a:pathLst>
          </a:custGeom>
        </p:spPr>
        <p:txBody>
          <a:bodyPr wrap="square" tIns="2520000">
            <a:noAutofit/>
          </a:bodyPr>
          <a:lstStyle>
            <a:lvl1pPr marL="0" indent="0" algn="ctr">
              <a:buFontTx/>
              <a:buNone/>
              <a:defRPr/>
            </a:lvl1pPr>
          </a:lstStyle>
          <a:p>
            <a:r>
              <a:rPr lang="sv-SE"/>
              <a:t>Klicka på ikonen för att lägga till en bild</a:t>
            </a:r>
          </a:p>
        </p:txBody>
      </p:sp>
      <p:sp>
        <p:nvSpPr>
          <p:cNvPr id="2" name="Title 1"/>
          <p:cNvSpPr>
            <a:spLocks noGrp="1"/>
          </p:cNvSpPr>
          <p:nvPr>
            <p:ph type="title" hasCustomPrompt="1"/>
          </p:nvPr>
        </p:nvSpPr>
        <p:spPr>
          <a:xfrm>
            <a:off x="1277057" y="1281293"/>
            <a:ext cx="5188612" cy="1325563"/>
          </a:xfrm>
        </p:spPr>
        <p:txBody>
          <a:bodyPr/>
          <a:lstStyle>
            <a:lvl1pPr>
              <a:defRPr>
                <a:solidFill>
                  <a:schemeClr val="accent1"/>
                </a:solidFill>
              </a:defRPr>
            </a:lvl1pPr>
          </a:lstStyle>
          <a:p>
            <a:r>
              <a:rPr lang="sv-SE"/>
              <a:t>En bra rubrik </a:t>
            </a:r>
            <a:br>
              <a:rPr lang="sv-SE"/>
            </a:br>
            <a:r>
              <a:rPr lang="sv-SE"/>
              <a:t>gör hela skillnaden</a:t>
            </a:r>
          </a:p>
        </p:txBody>
      </p:sp>
      <p:sp>
        <p:nvSpPr>
          <p:cNvPr id="9" name="Platshållare för text 7">
            <a:extLst>
              <a:ext uri="{FF2B5EF4-FFF2-40B4-BE49-F238E27FC236}">
                <a16:creationId xmlns:a16="http://schemas.microsoft.com/office/drawing/2014/main" id="{2B82B462-7CC2-4A0B-B309-3F8F4407E0CB}"/>
              </a:ext>
            </a:extLst>
          </p:cNvPr>
          <p:cNvSpPr>
            <a:spLocks noGrp="1"/>
          </p:cNvSpPr>
          <p:nvPr>
            <p:ph type="body" sz="quarter" idx="10"/>
          </p:nvPr>
        </p:nvSpPr>
        <p:spPr>
          <a:xfrm>
            <a:off x="1273515" y="2889819"/>
            <a:ext cx="5176270" cy="236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76422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 figur">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11202BA9-F722-AC0D-27A1-A8D1353F58F8}"/>
              </a:ext>
            </a:extLst>
          </p:cNvPr>
          <p:cNvSpPr>
            <a:spLocks noGrp="1"/>
          </p:cNvSpPr>
          <p:nvPr>
            <p:ph sz="quarter" idx="13"/>
          </p:nvPr>
        </p:nvSpPr>
        <p:spPr>
          <a:xfrm>
            <a:off x="6454999" y="963611"/>
            <a:ext cx="4930775" cy="49307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40">
            <a:extLst>
              <a:ext uri="{FF2B5EF4-FFF2-40B4-BE49-F238E27FC236}">
                <a16:creationId xmlns:a16="http://schemas.microsoft.com/office/drawing/2014/main" id="{7AE8B1A3-D5B9-6931-B31C-E5A4BDEB4701}"/>
              </a:ext>
            </a:extLst>
          </p:cNvPr>
          <p:cNvSpPr>
            <a:spLocks noGrp="1"/>
          </p:cNvSpPr>
          <p:nvPr>
            <p:ph type="body" sz="quarter" idx="11" hasCustomPrompt="1"/>
          </p:nvPr>
        </p:nvSpPr>
        <p:spPr>
          <a:xfrm>
            <a:off x="996719" y="1066801"/>
            <a:ext cx="4167646" cy="1671448"/>
          </a:xfrm>
        </p:spPr>
        <p:txBody>
          <a:bodyPr anchor="b">
            <a:noAutofit/>
          </a:bodyPr>
          <a:lstStyle>
            <a:lvl1pPr marL="0" indent="0">
              <a:lnSpc>
                <a:spcPts val="4820"/>
              </a:lnSpc>
              <a:spcBef>
                <a:spcPts val="0"/>
              </a:spcBef>
              <a:spcAft>
                <a:spcPts val="0"/>
              </a:spcAft>
              <a:buNone/>
              <a:defRPr sz="4400" i="0">
                <a:latin typeface="+mj-lt"/>
              </a:defRPr>
            </a:lvl1pPr>
          </a:lstStyle>
          <a:p>
            <a:pPr lvl="0"/>
            <a:r>
              <a:rPr lang="sv-SE"/>
              <a:t>En bra rubrik på två rader</a:t>
            </a:r>
          </a:p>
        </p:txBody>
      </p:sp>
      <p:sp>
        <p:nvSpPr>
          <p:cNvPr id="10" name="Platshållare för text 5">
            <a:extLst>
              <a:ext uri="{FF2B5EF4-FFF2-40B4-BE49-F238E27FC236}">
                <a16:creationId xmlns:a16="http://schemas.microsoft.com/office/drawing/2014/main" id="{FEDBE920-A2A3-8FB7-1ED1-207FFAB4F743}"/>
              </a:ext>
            </a:extLst>
          </p:cNvPr>
          <p:cNvSpPr>
            <a:spLocks noGrp="1"/>
          </p:cNvSpPr>
          <p:nvPr>
            <p:ph type="body" sz="quarter" idx="14" hasCustomPrompt="1"/>
          </p:nvPr>
        </p:nvSpPr>
        <p:spPr>
          <a:xfrm>
            <a:off x="996719" y="2861733"/>
            <a:ext cx="4167187" cy="2596092"/>
          </a:xfrm>
        </p:spPr>
        <p:txBody>
          <a:bodyPr>
            <a:noAutofit/>
          </a:bodyPr>
          <a:lstStyle>
            <a:lvl1pPr marL="0" indent="0">
              <a:lnSpc>
                <a:spcPts val="2880"/>
              </a:lnSpc>
              <a:buFont typeface="Arial" panose="020B0604020202020204" pitchFamily="34" charset="0"/>
              <a:buNone/>
              <a:defRPr sz="2400"/>
            </a:lvl1pPr>
          </a:lstStyle>
          <a:p>
            <a:pPr lvl="0"/>
            <a:r>
              <a:rPr lang="sv-SE"/>
              <a:t>Brödtext</a:t>
            </a:r>
          </a:p>
        </p:txBody>
      </p:sp>
    </p:spTree>
    <p:extLst>
      <p:ext uri="{BB962C8B-B14F-4D97-AF65-F5344CB8AC3E}">
        <p14:creationId xmlns:p14="http://schemas.microsoft.com/office/powerpoint/2010/main" val="382769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5. Rubrik och innehåll">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F71FADBB-0DE4-4A78-8930-220DCFCDDA83}"/>
              </a:ext>
            </a:extLst>
          </p:cNvPr>
          <p:cNvSpPr/>
          <p:nvPr userDrawn="1"/>
        </p:nvSpPr>
        <p:spPr>
          <a:xfrm>
            <a:off x="0" y="0"/>
            <a:ext cx="12192000" cy="6858000"/>
          </a:xfrm>
          <a:prstGeom prst="rect">
            <a:avLst/>
          </a:prstGeom>
          <a:solidFill>
            <a:srgbClr val="0A7719">
              <a:alpha val="1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Bild 9">
            <a:extLst>
              <a:ext uri="{FF2B5EF4-FFF2-40B4-BE49-F238E27FC236}">
                <a16:creationId xmlns:a16="http://schemas.microsoft.com/office/drawing/2014/main" id="{B30D5DF8-B2AE-4CB0-9F28-B2D45C530184}"/>
              </a:ext>
            </a:extLst>
          </p:cNvPr>
          <p:cNvSpPr/>
          <p:nvPr userDrawn="1"/>
        </p:nvSpPr>
        <p:spPr>
          <a:xfrm>
            <a:off x="8090188" y="5899885"/>
            <a:ext cx="4106454" cy="1080294"/>
          </a:xfrm>
          <a:custGeom>
            <a:avLst/>
            <a:gdLst>
              <a:gd name="connsiteX0" fmla="*/ 4105262 w 8212907"/>
              <a:gd name="connsiteY0" fmla="*/ 2159672 h 2160587"/>
              <a:gd name="connsiteX1" fmla="*/ 110775 w 8212907"/>
              <a:gd name="connsiteY1" fmla="*/ 2159672 h 2160587"/>
              <a:gd name="connsiteX2" fmla="*/ 43843 w 8212907"/>
              <a:gd name="connsiteY2" fmla="*/ 2159672 h 2160587"/>
              <a:gd name="connsiteX3" fmla="*/ -525 w 8212907"/>
              <a:gd name="connsiteY3" fmla="*/ 2121642 h 2160587"/>
              <a:gd name="connsiteX4" fmla="*/ 27744 w 8212907"/>
              <a:gd name="connsiteY4" fmla="*/ 2062443 h 2160587"/>
              <a:gd name="connsiteX5" fmla="*/ 181890 w 8212907"/>
              <a:gd name="connsiteY5" fmla="*/ 2032274 h 2160587"/>
              <a:gd name="connsiteX6" fmla="*/ 325515 w 8212907"/>
              <a:gd name="connsiteY6" fmla="*/ 1967750 h 2160587"/>
              <a:gd name="connsiteX7" fmla="*/ 457097 w 8212907"/>
              <a:gd name="connsiteY7" fmla="*/ 1721573 h 2160587"/>
              <a:gd name="connsiteX8" fmla="*/ 533156 w 8212907"/>
              <a:gd name="connsiteY8" fmla="*/ 1631063 h 2160587"/>
              <a:gd name="connsiteX9" fmla="*/ 724317 w 8212907"/>
              <a:gd name="connsiteY9" fmla="*/ 1518369 h 2160587"/>
              <a:gd name="connsiteX10" fmla="*/ 912309 w 8212907"/>
              <a:gd name="connsiteY10" fmla="*/ 1503664 h 2160587"/>
              <a:gd name="connsiteX11" fmla="*/ 1133260 w 8212907"/>
              <a:gd name="connsiteY11" fmla="*/ 1581244 h 2160587"/>
              <a:gd name="connsiteX12" fmla="*/ 1356240 w 8212907"/>
              <a:gd name="connsiteY12" fmla="*/ 1578582 h 2160587"/>
              <a:gd name="connsiteX13" fmla="*/ 1471342 w 8212907"/>
              <a:gd name="connsiteY13" fmla="*/ 1571737 h 2160587"/>
              <a:gd name="connsiteX14" fmla="*/ 1757324 w 8212907"/>
              <a:gd name="connsiteY14" fmla="*/ 1551708 h 2160587"/>
              <a:gd name="connsiteX15" fmla="*/ 2016050 w 8212907"/>
              <a:gd name="connsiteY15" fmla="*/ 1473621 h 2160587"/>
              <a:gd name="connsiteX16" fmla="*/ 2068911 w 8212907"/>
              <a:gd name="connsiteY16" fmla="*/ 1460944 h 2160587"/>
              <a:gd name="connsiteX17" fmla="*/ 2372513 w 8212907"/>
              <a:gd name="connsiteY17" fmla="*/ 1366125 h 2160587"/>
              <a:gd name="connsiteX18" fmla="*/ 2649368 w 8212907"/>
              <a:gd name="connsiteY18" fmla="*/ 1220979 h 2160587"/>
              <a:gd name="connsiteX19" fmla="*/ 2736962 w 8212907"/>
              <a:gd name="connsiteY19" fmla="*/ 1145554 h 2160587"/>
              <a:gd name="connsiteX20" fmla="*/ 2800345 w 8212907"/>
              <a:gd name="connsiteY20" fmla="*/ 1113482 h 2160587"/>
              <a:gd name="connsiteX21" fmla="*/ 2987703 w 8212907"/>
              <a:gd name="connsiteY21" fmla="*/ 1076593 h 2160587"/>
              <a:gd name="connsiteX22" fmla="*/ 3192555 w 8212907"/>
              <a:gd name="connsiteY22" fmla="*/ 1052509 h 2160587"/>
              <a:gd name="connsiteX23" fmla="*/ 3415788 w 8212907"/>
              <a:gd name="connsiteY23" fmla="*/ 991915 h 2160587"/>
              <a:gd name="connsiteX24" fmla="*/ 3694670 w 8212907"/>
              <a:gd name="connsiteY24" fmla="*/ 833712 h 2160587"/>
              <a:gd name="connsiteX25" fmla="*/ 3873536 w 8212907"/>
              <a:gd name="connsiteY25" fmla="*/ 806458 h 2160587"/>
              <a:gd name="connsiteX26" fmla="*/ 3946806 w 8212907"/>
              <a:gd name="connsiteY26" fmla="*/ 782499 h 2160587"/>
              <a:gd name="connsiteX27" fmla="*/ 4064063 w 8212907"/>
              <a:gd name="connsiteY27" fmla="*/ 765640 h 2160587"/>
              <a:gd name="connsiteX28" fmla="*/ 4227083 w 8212907"/>
              <a:gd name="connsiteY28" fmla="*/ 764626 h 2160587"/>
              <a:gd name="connsiteX29" fmla="*/ 4362721 w 8212907"/>
              <a:gd name="connsiteY29" fmla="*/ 739273 h 2160587"/>
              <a:gd name="connsiteX30" fmla="*/ 4505966 w 8212907"/>
              <a:gd name="connsiteY30" fmla="*/ 589817 h 2160587"/>
              <a:gd name="connsiteX31" fmla="*/ 4507487 w 8212907"/>
              <a:gd name="connsiteY31" fmla="*/ 456080 h 2160587"/>
              <a:gd name="connsiteX32" fmla="*/ 4650478 w 8212907"/>
              <a:gd name="connsiteY32" fmla="*/ 244256 h 2160587"/>
              <a:gd name="connsiteX33" fmla="*/ 4695986 w 8212907"/>
              <a:gd name="connsiteY33" fmla="*/ 247299 h 2160587"/>
              <a:gd name="connsiteX34" fmla="*/ 4838217 w 8212907"/>
              <a:gd name="connsiteY34" fmla="*/ 241341 h 2160587"/>
              <a:gd name="connsiteX35" fmla="*/ 4976770 w 8212907"/>
              <a:gd name="connsiteY35" fmla="*/ 214720 h 2160587"/>
              <a:gd name="connsiteX36" fmla="*/ 5095041 w 8212907"/>
              <a:gd name="connsiteY36" fmla="*/ 202804 h 2160587"/>
              <a:gd name="connsiteX37" fmla="*/ 5299261 w 8212907"/>
              <a:gd name="connsiteY37" fmla="*/ 193804 h 2160587"/>
              <a:gd name="connsiteX38" fmla="*/ 5571805 w 8212907"/>
              <a:gd name="connsiteY38" fmla="*/ 251355 h 2160587"/>
              <a:gd name="connsiteX39" fmla="*/ 5850688 w 8212907"/>
              <a:gd name="connsiteY39" fmla="*/ 239819 h 2160587"/>
              <a:gd name="connsiteX40" fmla="*/ 6007369 w 8212907"/>
              <a:gd name="connsiteY40" fmla="*/ 241594 h 2160587"/>
              <a:gd name="connsiteX41" fmla="*/ 6096105 w 8212907"/>
              <a:gd name="connsiteY41" fmla="*/ 250595 h 2160587"/>
              <a:gd name="connsiteX42" fmla="*/ 6489076 w 8212907"/>
              <a:gd name="connsiteY42" fmla="*/ 157803 h 2160587"/>
              <a:gd name="connsiteX43" fmla="*/ 6595432 w 8212907"/>
              <a:gd name="connsiteY43" fmla="*/ 156788 h 2160587"/>
              <a:gd name="connsiteX44" fmla="*/ 6784058 w 8212907"/>
              <a:gd name="connsiteY44" fmla="*/ 191649 h 2160587"/>
              <a:gd name="connsiteX45" fmla="*/ 6802057 w 8212907"/>
              <a:gd name="connsiteY45" fmla="*/ 191649 h 2160587"/>
              <a:gd name="connsiteX46" fmla="*/ 7028967 w 8212907"/>
              <a:gd name="connsiteY46" fmla="*/ 140943 h 2160587"/>
              <a:gd name="connsiteX47" fmla="*/ 7154083 w 8212907"/>
              <a:gd name="connsiteY47" fmla="*/ 123703 h 2160587"/>
              <a:gd name="connsiteX48" fmla="*/ 7478728 w 8212907"/>
              <a:gd name="connsiteY48" fmla="*/ 138788 h 2160587"/>
              <a:gd name="connsiteX49" fmla="*/ 7834685 w 8212907"/>
              <a:gd name="connsiteY49" fmla="*/ 60954 h 2160587"/>
              <a:gd name="connsiteX50" fmla="*/ 8052466 w 8212907"/>
              <a:gd name="connsiteY50" fmla="*/ 5178 h 2160587"/>
              <a:gd name="connsiteX51" fmla="*/ 8171752 w 8212907"/>
              <a:gd name="connsiteY51" fmla="*/ 5178 h 2160587"/>
              <a:gd name="connsiteX52" fmla="*/ 8209782 w 8212907"/>
              <a:gd name="connsiteY52" fmla="*/ 43208 h 2160587"/>
              <a:gd name="connsiteX53" fmla="*/ 8212189 w 8212907"/>
              <a:gd name="connsiteY53" fmla="*/ 104055 h 2160587"/>
              <a:gd name="connsiteX54" fmla="*/ 8212189 w 8212907"/>
              <a:gd name="connsiteY54" fmla="*/ 2071190 h 2160587"/>
              <a:gd name="connsiteX55" fmla="*/ 8124342 w 8212907"/>
              <a:gd name="connsiteY55" fmla="*/ 2158785 h 2160587"/>
              <a:gd name="connsiteX56" fmla="*/ 4105896 w 8212907"/>
              <a:gd name="connsiteY56" fmla="*/ 2158785 h 216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212907" h="2160587">
                <a:moveTo>
                  <a:pt x="4105262" y="2159672"/>
                </a:moveTo>
                <a:lnTo>
                  <a:pt x="110775" y="2159672"/>
                </a:lnTo>
                <a:cubicBezTo>
                  <a:pt x="88464" y="2159672"/>
                  <a:pt x="66153" y="2159672"/>
                  <a:pt x="43843" y="2159672"/>
                </a:cubicBezTo>
                <a:cubicBezTo>
                  <a:pt x="18490" y="2159672"/>
                  <a:pt x="-17" y="2151178"/>
                  <a:pt x="-525" y="2121642"/>
                </a:cubicBezTo>
                <a:cubicBezTo>
                  <a:pt x="-525" y="2097178"/>
                  <a:pt x="-4455" y="2068402"/>
                  <a:pt x="27744" y="2062443"/>
                </a:cubicBezTo>
                <a:cubicBezTo>
                  <a:pt x="79211" y="2053062"/>
                  <a:pt x="128142" y="2030372"/>
                  <a:pt x="181890" y="2032274"/>
                </a:cubicBezTo>
                <a:cubicBezTo>
                  <a:pt x="237514" y="2035949"/>
                  <a:pt x="291339" y="2011737"/>
                  <a:pt x="325515" y="1967750"/>
                </a:cubicBezTo>
                <a:cubicBezTo>
                  <a:pt x="386235" y="1894354"/>
                  <a:pt x="443913" y="1821589"/>
                  <a:pt x="457097" y="1721573"/>
                </a:cubicBezTo>
                <a:cubicBezTo>
                  <a:pt x="462421" y="1681008"/>
                  <a:pt x="495126" y="1650711"/>
                  <a:pt x="533156" y="1631063"/>
                </a:cubicBezTo>
                <a:cubicBezTo>
                  <a:pt x="598820" y="1596836"/>
                  <a:pt x="665117" y="1565398"/>
                  <a:pt x="724317" y="1518369"/>
                </a:cubicBezTo>
                <a:cubicBezTo>
                  <a:pt x="779460" y="1474634"/>
                  <a:pt x="849307" y="1491495"/>
                  <a:pt x="912309" y="1503664"/>
                </a:cubicBezTo>
                <a:cubicBezTo>
                  <a:pt x="989128" y="1518496"/>
                  <a:pt x="1062399" y="1537765"/>
                  <a:pt x="1133260" y="1581244"/>
                </a:cubicBezTo>
                <a:cubicBezTo>
                  <a:pt x="1196642" y="1620414"/>
                  <a:pt x="1283350" y="1610274"/>
                  <a:pt x="1356240" y="1578582"/>
                </a:cubicBezTo>
                <a:cubicBezTo>
                  <a:pt x="1395917" y="1561343"/>
                  <a:pt x="1429256" y="1556399"/>
                  <a:pt x="1471342" y="1571737"/>
                </a:cubicBezTo>
                <a:cubicBezTo>
                  <a:pt x="1568571" y="1607104"/>
                  <a:pt x="1659081" y="1592019"/>
                  <a:pt x="1757324" y="1551708"/>
                </a:cubicBezTo>
                <a:cubicBezTo>
                  <a:pt x="1838707" y="1518242"/>
                  <a:pt x="1922118" y="1471846"/>
                  <a:pt x="2016050" y="1473621"/>
                </a:cubicBezTo>
                <a:cubicBezTo>
                  <a:pt x="2034343" y="1472986"/>
                  <a:pt x="2052318" y="1468677"/>
                  <a:pt x="2068911" y="1460944"/>
                </a:cubicBezTo>
                <a:cubicBezTo>
                  <a:pt x="2166191" y="1417971"/>
                  <a:pt x="2268047" y="1386153"/>
                  <a:pt x="2372513" y="1366125"/>
                </a:cubicBezTo>
                <a:cubicBezTo>
                  <a:pt x="2475320" y="1347364"/>
                  <a:pt x="2567985" y="1290066"/>
                  <a:pt x="2649368" y="1220979"/>
                </a:cubicBezTo>
                <a:cubicBezTo>
                  <a:pt x="2678651" y="1195626"/>
                  <a:pt x="2708313" y="1171287"/>
                  <a:pt x="2736962" y="1145554"/>
                </a:cubicBezTo>
                <a:cubicBezTo>
                  <a:pt x="2755597" y="1128947"/>
                  <a:pt x="2776640" y="1109172"/>
                  <a:pt x="2800345" y="1113482"/>
                </a:cubicBezTo>
                <a:cubicBezTo>
                  <a:pt x="2869178" y="1126159"/>
                  <a:pt x="2924701" y="1077227"/>
                  <a:pt x="2987703" y="1076593"/>
                </a:cubicBezTo>
                <a:cubicBezTo>
                  <a:pt x="3057424" y="1075833"/>
                  <a:pt x="3125116" y="1063030"/>
                  <a:pt x="3192555" y="1052509"/>
                </a:cubicBezTo>
                <a:cubicBezTo>
                  <a:pt x="3268614" y="1040720"/>
                  <a:pt x="3349490" y="1041987"/>
                  <a:pt x="3415788" y="991915"/>
                </a:cubicBezTo>
                <a:cubicBezTo>
                  <a:pt x="3501354" y="927138"/>
                  <a:pt x="3604668" y="893672"/>
                  <a:pt x="3694670" y="833712"/>
                </a:cubicBezTo>
                <a:cubicBezTo>
                  <a:pt x="3736123" y="805951"/>
                  <a:pt x="3812942" y="816092"/>
                  <a:pt x="3873536" y="806458"/>
                </a:cubicBezTo>
                <a:cubicBezTo>
                  <a:pt x="3899903" y="802275"/>
                  <a:pt x="3928552" y="803416"/>
                  <a:pt x="3946806" y="782499"/>
                </a:cubicBezTo>
                <a:cubicBezTo>
                  <a:pt x="3982047" y="741935"/>
                  <a:pt x="4025273" y="749541"/>
                  <a:pt x="4064063" y="765640"/>
                </a:cubicBezTo>
                <a:cubicBezTo>
                  <a:pt x="4115784" y="790030"/>
                  <a:pt x="4175743" y="789661"/>
                  <a:pt x="4227083" y="764626"/>
                </a:cubicBezTo>
                <a:cubicBezTo>
                  <a:pt x="4269169" y="744166"/>
                  <a:pt x="4316072" y="735419"/>
                  <a:pt x="4362721" y="739273"/>
                </a:cubicBezTo>
                <a:cubicBezTo>
                  <a:pt x="4435739" y="745484"/>
                  <a:pt x="4504444" y="669679"/>
                  <a:pt x="4505966" y="589817"/>
                </a:cubicBezTo>
                <a:cubicBezTo>
                  <a:pt x="4506854" y="545196"/>
                  <a:pt x="4505966" y="501082"/>
                  <a:pt x="4507487" y="456080"/>
                </a:cubicBezTo>
                <a:cubicBezTo>
                  <a:pt x="4510150" y="367344"/>
                  <a:pt x="4582278" y="262510"/>
                  <a:pt x="4650478" y="244256"/>
                </a:cubicBezTo>
                <a:cubicBezTo>
                  <a:pt x="4666831" y="239819"/>
                  <a:pt x="4683690" y="233355"/>
                  <a:pt x="4695986" y="247299"/>
                </a:cubicBezTo>
                <a:cubicBezTo>
                  <a:pt x="4746692" y="304470"/>
                  <a:pt x="4791567" y="264919"/>
                  <a:pt x="4838217" y="241341"/>
                </a:cubicBezTo>
                <a:cubicBezTo>
                  <a:pt x="4881064" y="219740"/>
                  <a:pt x="4928980" y="210524"/>
                  <a:pt x="4976770" y="214720"/>
                </a:cubicBezTo>
                <a:cubicBezTo>
                  <a:pt x="5016575" y="219195"/>
                  <a:pt x="5056887" y="215138"/>
                  <a:pt x="5095041" y="202804"/>
                </a:cubicBezTo>
                <a:cubicBezTo>
                  <a:pt x="5160960" y="181128"/>
                  <a:pt x="5231314" y="197226"/>
                  <a:pt x="5299261" y="193804"/>
                </a:cubicBezTo>
                <a:cubicBezTo>
                  <a:pt x="5397756" y="188733"/>
                  <a:pt x="5481168" y="225748"/>
                  <a:pt x="5571805" y="251355"/>
                </a:cubicBezTo>
                <a:cubicBezTo>
                  <a:pt x="5656991" y="275440"/>
                  <a:pt x="5759036" y="325005"/>
                  <a:pt x="5850688" y="239819"/>
                </a:cubicBezTo>
                <a:cubicBezTo>
                  <a:pt x="5896577" y="197226"/>
                  <a:pt x="5956409" y="224354"/>
                  <a:pt x="6007369" y="241594"/>
                </a:cubicBezTo>
                <a:cubicBezTo>
                  <a:pt x="6035638" y="252268"/>
                  <a:pt x="6066188" y="255374"/>
                  <a:pt x="6096105" y="250595"/>
                </a:cubicBezTo>
                <a:cubicBezTo>
                  <a:pt x="6229335" y="228284"/>
                  <a:pt x="6363832" y="212565"/>
                  <a:pt x="6489076" y="157803"/>
                </a:cubicBezTo>
                <a:cubicBezTo>
                  <a:pt x="6522794" y="142642"/>
                  <a:pt x="6561331" y="142274"/>
                  <a:pt x="6595432" y="156788"/>
                </a:cubicBezTo>
                <a:cubicBezTo>
                  <a:pt x="6655897" y="178922"/>
                  <a:pt x="6719660" y="190711"/>
                  <a:pt x="6784058" y="191649"/>
                </a:cubicBezTo>
                <a:cubicBezTo>
                  <a:pt x="6790142" y="191649"/>
                  <a:pt x="6797875" y="194945"/>
                  <a:pt x="6802057" y="191649"/>
                </a:cubicBezTo>
                <a:cubicBezTo>
                  <a:pt x="6871145" y="146520"/>
                  <a:pt x="6957725" y="181128"/>
                  <a:pt x="7028967" y="140943"/>
                </a:cubicBezTo>
                <a:cubicBezTo>
                  <a:pt x="7067504" y="121104"/>
                  <a:pt x="7111618" y="115032"/>
                  <a:pt x="7154083" y="123703"/>
                </a:cubicBezTo>
                <a:cubicBezTo>
                  <a:pt x="7262341" y="142337"/>
                  <a:pt x="7376303" y="101773"/>
                  <a:pt x="7478728" y="138788"/>
                </a:cubicBezTo>
                <a:cubicBezTo>
                  <a:pt x="7619310" y="189494"/>
                  <a:pt x="7727187" y="121167"/>
                  <a:pt x="7834685" y="60954"/>
                </a:cubicBezTo>
                <a:cubicBezTo>
                  <a:pt x="7905038" y="21657"/>
                  <a:pt x="7983633" y="43714"/>
                  <a:pt x="8052466" y="5178"/>
                </a:cubicBezTo>
                <a:cubicBezTo>
                  <a:pt x="8083270" y="-11936"/>
                  <a:pt x="8130553" y="13291"/>
                  <a:pt x="8171752" y="5178"/>
                </a:cubicBezTo>
                <a:cubicBezTo>
                  <a:pt x="8195076" y="741"/>
                  <a:pt x="8207753" y="21024"/>
                  <a:pt x="8209782" y="43208"/>
                </a:cubicBezTo>
                <a:cubicBezTo>
                  <a:pt x="8211556" y="63439"/>
                  <a:pt x="8212443" y="83747"/>
                  <a:pt x="8212189" y="104055"/>
                </a:cubicBezTo>
                <a:cubicBezTo>
                  <a:pt x="8212189" y="759846"/>
                  <a:pt x="8212189" y="1415563"/>
                  <a:pt x="8212189" y="2071190"/>
                </a:cubicBezTo>
                <a:cubicBezTo>
                  <a:pt x="8212189" y="2158531"/>
                  <a:pt x="8212189" y="2158785"/>
                  <a:pt x="8124342" y="2158785"/>
                </a:cubicBezTo>
                <a:lnTo>
                  <a:pt x="4105896" y="2158785"/>
                </a:lnTo>
              </a:path>
            </a:pathLst>
          </a:custGeom>
          <a:solidFill>
            <a:schemeClr val="bg1"/>
          </a:solidFill>
          <a:ln w="12671" cap="flat">
            <a:noFill/>
            <a:prstDash val="solid"/>
            <a:miter/>
          </a:ln>
        </p:spPr>
        <p:txBody>
          <a:bodyPr rtlCol="0" anchor="ctr"/>
          <a:lstStyle/>
          <a:p>
            <a:endParaRPr lang="sv-SE" sz="900"/>
          </a:p>
        </p:txBody>
      </p:sp>
      <p:sp>
        <p:nvSpPr>
          <p:cNvPr id="2" name="Title 1"/>
          <p:cNvSpPr>
            <a:spLocks noGrp="1"/>
          </p:cNvSpPr>
          <p:nvPr>
            <p:ph type="title"/>
          </p:nvPr>
        </p:nvSpPr>
        <p:spPr/>
        <p:txBody>
          <a:bodyPr/>
          <a:lstStyle>
            <a:lvl1pPr>
              <a:defRPr>
                <a:solidFill>
                  <a:schemeClr val="tx1"/>
                </a:solidFill>
              </a:defRPr>
            </a:lvl1pPr>
          </a:lstStyle>
          <a:p>
            <a:r>
              <a:rPr lang="sv-SE"/>
              <a:t>Klicka här för att ändra mall för rubrikformat</a:t>
            </a:r>
            <a:endParaRPr lang="en-US"/>
          </a:p>
        </p:txBody>
      </p:sp>
      <p:sp>
        <p:nvSpPr>
          <p:cNvPr id="3" name="Content Placeholder 2"/>
          <p:cNvSpPr>
            <a:spLocks noGrp="1"/>
          </p:cNvSpPr>
          <p:nvPr>
            <p:ph idx="1"/>
          </p:nvPr>
        </p:nvSpPr>
        <p:spPr/>
        <p:txBody>
          <a:bodyPr/>
          <a:lstStyle>
            <a:lvl1pPr>
              <a:lnSpc>
                <a:spcPct val="120000"/>
              </a:lnSpc>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Rektangel">
            <a:extLst>
              <a:ext uri="{FF2B5EF4-FFF2-40B4-BE49-F238E27FC236}">
                <a16:creationId xmlns:a16="http://schemas.microsoft.com/office/drawing/2014/main" id="{E3E78633-710A-4D3A-B706-29EED0DBE76B}"/>
              </a:ext>
            </a:extLst>
          </p:cNvPr>
          <p:cNvSpPr/>
          <p:nvPr userDrawn="1"/>
        </p:nvSpPr>
        <p:spPr>
          <a:xfrm rot="16200000">
            <a:off x="-3330951" y="3330894"/>
            <a:ext cx="6858059" cy="196156"/>
          </a:xfrm>
          <a:prstGeom prst="rect">
            <a:avLst/>
          </a:prstGeom>
          <a:solidFill>
            <a:srgbClr val="0A771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Bildobjekt 7">
            <a:extLst>
              <a:ext uri="{FF2B5EF4-FFF2-40B4-BE49-F238E27FC236}">
                <a16:creationId xmlns:a16="http://schemas.microsoft.com/office/drawing/2014/main" id="{2A277B3E-AD20-064E-9E70-E4AD0B9FE7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29" t="18695" r="7018" b="16070"/>
          <a:stretch/>
        </p:blipFill>
        <p:spPr>
          <a:xfrm>
            <a:off x="10616423" y="6086827"/>
            <a:ext cx="1306875" cy="536294"/>
          </a:xfrm>
          <a:prstGeom prst="rect">
            <a:avLst/>
          </a:prstGeom>
        </p:spPr>
      </p:pic>
    </p:spTree>
    <p:extLst>
      <p:ext uri="{BB962C8B-B14F-4D97-AF65-F5344CB8AC3E}">
        <p14:creationId xmlns:p14="http://schemas.microsoft.com/office/powerpoint/2010/main" val="2068772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text 2 kolumn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09685"/>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76669"/>
            <a:ext cx="10515600" cy="4166981"/>
          </a:xfrm>
          <a:prstGeom prst="rect">
            <a:avLst/>
          </a:prstGeom>
        </p:spPr>
        <p:txBody>
          <a:bodyPr numCol="2" spcCol="540000"/>
          <a:lstStyle>
            <a:lvl1pPr>
              <a:lnSpc>
                <a:spcPct val="100000"/>
              </a:lnSpc>
              <a:defRPr sz="2000"/>
            </a:lvl1pPr>
            <a:lvl2pPr marL="457200" indent="0">
              <a:buNone/>
              <a:defRPr sz="1800"/>
            </a:lvl2pPr>
          </a:lstStyle>
          <a:p>
            <a:pPr lvl="0"/>
            <a:r>
              <a:rPr lang="sv-SE"/>
              <a:t>Här finns plats för text i två kolumner</a:t>
            </a:r>
          </a:p>
          <a:p>
            <a:pPr lvl="1"/>
            <a:r>
              <a:rPr lang="sv-SE"/>
              <a:t>Nivå två</a:t>
            </a:r>
          </a:p>
          <a:p>
            <a:pPr lvl="3"/>
            <a:endParaRPr lang="sv-SE"/>
          </a:p>
        </p:txBody>
      </p:sp>
    </p:spTree>
    <p:extLst>
      <p:ext uri="{BB962C8B-B14F-4D97-AF65-F5344CB8AC3E}">
        <p14:creationId xmlns:p14="http://schemas.microsoft.com/office/powerpoint/2010/main" val="426659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09685"/>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76669"/>
            <a:ext cx="10515600" cy="4166981"/>
          </a:xfrm>
          <a:prstGeom prst="rect">
            <a:avLst/>
          </a:prstGeom>
        </p:spPr>
        <p:txBody>
          <a:bodyPr numCol="1"/>
          <a:lstStyle>
            <a:lvl1pPr>
              <a:lnSpc>
                <a:spcPct val="100000"/>
              </a:lnSpc>
              <a:defRPr sz="2000"/>
            </a:lvl1pPr>
            <a:lvl2pPr>
              <a:defRPr sz="1800"/>
            </a:lvl2pPr>
          </a:lstStyle>
          <a:p>
            <a:pPr lvl="0"/>
            <a:r>
              <a:rPr lang="sv-SE"/>
              <a:t>Här finns plats för text </a:t>
            </a:r>
          </a:p>
          <a:p>
            <a:pPr lvl="1"/>
            <a:r>
              <a:rPr lang="sv-SE"/>
              <a:t>Nivå två</a:t>
            </a:r>
          </a:p>
          <a:p>
            <a:pPr lvl="3"/>
            <a:endParaRPr lang="sv-SE"/>
          </a:p>
        </p:txBody>
      </p:sp>
    </p:spTree>
    <p:extLst>
      <p:ext uri="{BB962C8B-B14F-4D97-AF65-F5344CB8AC3E}">
        <p14:creationId xmlns:p14="http://schemas.microsoft.com/office/powerpoint/2010/main" val="307094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189414"/>
          </a:xfrm>
          <a:prstGeom prst="rect">
            <a:avLst/>
          </a:prstGeo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2" name="Platshållare för bild 11">
            <a:extLst>
              <a:ext uri="{FF2B5EF4-FFF2-40B4-BE49-F238E27FC236}">
                <a16:creationId xmlns:a16="http://schemas.microsoft.com/office/drawing/2014/main" id="{9A3EBBDC-FB4D-083B-CCDB-C87145EC6F91}"/>
              </a:ext>
            </a:extLst>
          </p:cNvPr>
          <p:cNvSpPr>
            <a:spLocks noGrp="1"/>
          </p:cNvSpPr>
          <p:nvPr>
            <p:ph type="pic" sz="quarter" idx="13"/>
          </p:nvPr>
        </p:nvSpPr>
        <p:spPr>
          <a:xfrm>
            <a:off x="6329363" y="2168523"/>
            <a:ext cx="5024437" cy="4189414"/>
          </a:xfrm>
          <a:prstGeom prst="rect">
            <a:avLst/>
          </a:prstGeom>
          <a:solidFill>
            <a:schemeClr val="bg1">
              <a:lumMod val="85000"/>
            </a:schemeClr>
          </a:solidFill>
        </p:spPr>
        <p:txBody>
          <a:bodyPr/>
          <a:lstStyle/>
          <a:p>
            <a:endParaRPr lang="sv-SE"/>
          </a:p>
        </p:txBody>
      </p:sp>
    </p:spTree>
    <p:extLst>
      <p:ext uri="{BB962C8B-B14F-4D97-AF65-F5344CB8AC3E}">
        <p14:creationId xmlns:p14="http://schemas.microsoft.com/office/powerpoint/2010/main" val="2318164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 text + objek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82D6E66-D209-B598-B82A-D94DA7760BB2}"/>
              </a:ext>
            </a:extLst>
          </p:cNvPr>
          <p:cNvSpPr/>
          <p:nvPr userDrawn="1"/>
        </p:nvSpPr>
        <p:spPr>
          <a:xfrm>
            <a:off x="6229351" y="168966"/>
            <a:ext cx="5744132" cy="648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Noto Sans" panose="020B0502040504020204" pitchFamily="34" charset="0"/>
            </a:endParaRPr>
          </a:p>
        </p:txBody>
      </p:sp>
      <p:sp>
        <p:nvSpPr>
          <p:cNvPr id="2" name="Rubrik 1"/>
          <p:cNvSpPr>
            <a:spLocks noGrp="1"/>
          </p:cNvSpPr>
          <p:nvPr>
            <p:ph type="title" hasCustomPrompt="1"/>
          </p:nvPr>
        </p:nvSpPr>
        <p:spPr>
          <a:xfrm>
            <a:off x="838200" y="611878"/>
            <a:ext cx="52578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232276"/>
          </a:xfrm>
          <a:prstGeom prst="rect">
            <a:avLst/>
          </a:prstGeo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1" name="Platshållare för innehåll 10">
            <a:extLst>
              <a:ext uri="{FF2B5EF4-FFF2-40B4-BE49-F238E27FC236}">
                <a16:creationId xmlns:a16="http://schemas.microsoft.com/office/drawing/2014/main" id="{EF4D4E3E-250D-168A-EAA6-A1B8C2123A97}"/>
              </a:ext>
            </a:extLst>
          </p:cNvPr>
          <p:cNvSpPr>
            <a:spLocks noGrp="1"/>
          </p:cNvSpPr>
          <p:nvPr>
            <p:ph sz="quarter" idx="13"/>
          </p:nvPr>
        </p:nvSpPr>
        <p:spPr>
          <a:xfrm>
            <a:off x="6500813" y="671512"/>
            <a:ext cx="5300662" cy="5729287"/>
          </a:xfrm>
          <a:prstGeom prst="rect">
            <a:avLst/>
          </a:prstGeom>
        </p:spPr>
        <p:txBody>
          <a:bodyPr/>
          <a:lstStyle>
            <a:lvl1pPr marL="0" indent="0">
              <a:buNone/>
              <a:defRPr/>
            </a:lvl1pPr>
          </a:lstStyle>
          <a:p>
            <a:pPr lvl="0"/>
            <a:endParaRPr lang="sv-SE"/>
          </a:p>
        </p:txBody>
      </p:sp>
    </p:spTree>
    <p:extLst>
      <p:ext uri="{BB962C8B-B14F-4D97-AF65-F5344CB8AC3E}">
        <p14:creationId xmlns:p14="http://schemas.microsoft.com/office/powerpoint/2010/main" val="1493154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 blan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Tree>
    <p:extLst>
      <p:ext uri="{BB962C8B-B14F-4D97-AF65-F5344CB8AC3E}">
        <p14:creationId xmlns:p14="http://schemas.microsoft.com/office/powerpoint/2010/main" val="358195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01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ktangel">
            <a:extLst>
              <a:ext uri="{FF2B5EF4-FFF2-40B4-BE49-F238E27FC236}">
                <a16:creationId xmlns:a16="http://schemas.microsoft.com/office/drawing/2014/main" id="{5CC1AD63-3668-6512-FA16-55541EF7E05B}"/>
              </a:ext>
            </a:extLst>
          </p:cNvPr>
          <p:cNvSpPr/>
          <p:nvPr userDrawn="1"/>
        </p:nvSpPr>
        <p:spPr>
          <a:xfrm>
            <a:off x="227028" y="240977"/>
            <a:ext cx="11737944" cy="6376047"/>
          </a:xfrm>
          <a:prstGeom prst="rect">
            <a:avLst/>
          </a:prstGeom>
          <a:solidFill>
            <a:srgbClr val="E9F0E6"/>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bg2"/>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4" name="Rektangel">
            <a:extLst>
              <a:ext uri="{FF2B5EF4-FFF2-40B4-BE49-F238E27FC236}">
                <a16:creationId xmlns:a16="http://schemas.microsoft.com/office/drawing/2014/main" id="{E3491464-6EC7-E709-D9AD-CE52FF89D554}"/>
              </a:ext>
            </a:extLst>
          </p:cNvPr>
          <p:cNvSpPr/>
          <p:nvPr userDrawn="1"/>
        </p:nvSpPr>
        <p:spPr>
          <a:xfrm>
            <a:off x="133350" y="136525"/>
            <a:ext cx="11925300" cy="6584950"/>
          </a:xfrm>
          <a:prstGeom prst="rect">
            <a:avLst/>
          </a:prstGeom>
          <a:ln w="12700">
            <a:solidFill>
              <a:srgbClr val="99A795"/>
            </a:solidFill>
            <a:custDash>
              <a:ds d="600000" sp="600000"/>
            </a:custDash>
            <a:miter lim="400000"/>
          </a:ln>
        </p:spPr>
        <p:txBody>
          <a:bodyPr lIns="0" tIns="0" rIns="0" bIns="0" anchor="ctr"/>
          <a:lstStyle/>
          <a:p>
            <a:pPr marL="0" marR="0" lvl="0" indent="0" algn="ctr" defTabSz="412750" rtl="0" eaLnBrk="1" fontAlgn="auto" latinLnBrk="0" hangingPunct="1">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sym typeface="Helvetica Neue Medium"/>
            </a:endParaRPr>
          </a:p>
        </p:txBody>
      </p:sp>
      <p:sp>
        <p:nvSpPr>
          <p:cNvPr id="2" name="Platshållare för rubrik 1"/>
          <p:cNvSpPr>
            <a:spLocks noGrp="1"/>
          </p:cNvSpPr>
          <p:nvPr>
            <p:ph type="title"/>
          </p:nvPr>
        </p:nvSpPr>
        <p:spPr>
          <a:xfrm>
            <a:off x="838200" y="71086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2180637"/>
            <a:ext cx="10515600" cy="391266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292850"/>
            <a:ext cx="2743200" cy="365125"/>
          </a:xfrm>
          <a:prstGeom prst="rect">
            <a:avLst/>
          </a:prstGeom>
        </p:spPr>
        <p:txBody>
          <a:bodyPr vert="horz" lIns="91440" tIns="45720" rIns="91440" bIns="45720" rtlCol="0" anchor="ctr"/>
          <a:lstStyle>
            <a:lvl1pPr algn="l">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1560A13A-DB3F-4AD5-B6AF-BDA0278A0A39}" type="datetimeFigureOut">
              <a:rPr lang="sv-SE" smtClean="0"/>
              <a:pPr/>
              <a:t>2025-08-18</a:t>
            </a:fld>
            <a:endParaRPr lang="sv-SE"/>
          </a:p>
        </p:txBody>
      </p:sp>
      <p:sp>
        <p:nvSpPr>
          <p:cNvPr id="5" name="Platshållare för sidfot 4"/>
          <p:cNvSpPr>
            <a:spLocks noGrp="1"/>
          </p:cNvSpPr>
          <p:nvPr>
            <p:ph type="ftr" sz="quarter" idx="3"/>
          </p:nvPr>
        </p:nvSpPr>
        <p:spPr>
          <a:xfrm>
            <a:off x="4038600" y="6292850"/>
            <a:ext cx="4114800" cy="365125"/>
          </a:xfrm>
          <a:prstGeom prst="rect">
            <a:avLst/>
          </a:prstGeom>
        </p:spPr>
        <p:txBody>
          <a:bodyPr vert="horz" lIns="91440" tIns="45720" rIns="91440" bIns="45720" rtlCol="0" anchor="ctr"/>
          <a:lstStyle>
            <a:lvl1pPr algn="ct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endParaRPr lang="sv-SE"/>
          </a:p>
        </p:txBody>
      </p:sp>
      <p:sp>
        <p:nvSpPr>
          <p:cNvPr id="6" name="Platshållare för bildnummer 5"/>
          <p:cNvSpPr>
            <a:spLocks noGrp="1"/>
          </p:cNvSpPr>
          <p:nvPr>
            <p:ph type="sldNum" sz="quarter" idx="4"/>
          </p:nvPr>
        </p:nvSpPr>
        <p:spPr>
          <a:xfrm>
            <a:off x="8610600" y="6292850"/>
            <a:ext cx="2743200" cy="365125"/>
          </a:xfrm>
          <a:prstGeom prst="rect">
            <a:avLst/>
          </a:prstGeom>
        </p:spPr>
        <p:txBody>
          <a:bodyPr vert="horz" lIns="91440" tIns="45720" rIns="91440" bIns="45720" rtlCol="0" anchor="ctr"/>
          <a:lstStyle>
            <a:lvl1pPr algn="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F7C2F05B-BAF9-488D-83DE-20A7CCFAC190}" type="slidenum">
              <a:rPr lang="sv-SE" smtClean="0"/>
              <a:pPr/>
              <a:t>‹#›</a:t>
            </a:fld>
            <a:endParaRPr lang="sv-SE"/>
          </a:p>
        </p:txBody>
      </p:sp>
    </p:spTree>
    <p:extLst>
      <p:ext uri="{BB962C8B-B14F-4D97-AF65-F5344CB8AC3E}">
        <p14:creationId xmlns:p14="http://schemas.microsoft.com/office/powerpoint/2010/main" val="1614577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08" r:id="rId16"/>
  </p:sldLayoutIdLst>
  <p:txStyles>
    <p:titleStyle>
      <a:lvl1pPr algn="l" defTabSz="914400" rtl="0" eaLnBrk="1" latinLnBrk="0" hangingPunct="1">
        <a:lnSpc>
          <a:spcPct val="90000"/>
        </a:lnSpc>
        <a:spcBef>
          <a:spcPct val="0"/>
        </a:spcBef>
        <a:buNone/>
        <a:defRPr sz="4400" b="1" i="0" kern="1200">
          <a:solidFill>
            <a:srgbClr val="3E673C"/>
          </a:solidFill>
          <a:latin typeface="Noto Serif" panose="02020600060500020200" pitchFamily="18" charset="0"/>
          <a:ea typeface="Noto Serif" panose="02020600060500020200" pitchFamily="18" charset="0"/>
          <a:cs typeface="Noto Serif" panose="02020600060500020200"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8">
          <p15:clr>
            <a:srgbClr val="F26B43"/>
          </p15:clr>
        </p15:guide>
        <p15:guide id="2" pos="3840">
          <p15:clr>
            <a:srgbClr val="F26B43"/>
          </p15:clr>
        </p15:guide>
        <p15:guide id="3" orient="horz" pos="2160">
          <p15:clr>
            <a:srgbClr val="F26B43"/>
          </p15:clr>
        </p15:guide>
        <p15:guide id="4" orient="horz" pos="136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ktangel">
            <a:extLst>
              <a:ext uri="{FF2B5EF4-FFF2-40B4-BE49-F238E27FC236}">
                <a16:creationId xmlns:a16="http://schemas.microsoft.com/office/drawing/2014/main" id="{5CC1AD63-3668-6512-FA16-55541EF7E05B}"/>
              </a:ext>
            </a:extLst>
          </p:cNvPr>
          <p:cNvSpPr/>
          <p:nvPr/>
        </p:nvSpPr>
        <p:spPr>
          <a:xfrm>
            <a:off x="227028" y="240977"/>
            <a:ext cx="11737944" cy="6376047"/>
          </a:xfrm>
          <a:prstGeom prst="rect">
            <a:avLst/>
          </a:prstGeom>
          <a:solidFill>
            <a:srgbClr val="E9F0E6"/>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bg2"/>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4" name="Rektangel">
            <a:extLst>
              <a:ext uri="{FF2B5EF4-FFF2-40B4-BE49-F238E27FC236}">
                <a16:creationId xmlns:a16="http://schemas.microsoft.com/office/drawing/2014/main" id="{E3491464-6EC7-E709-D9AD-CE52FF89D554}"/>
              </a:ext>
            </a:extLst>
          </p:cNvPr>
          <p:cNvSpPr/>
          <p:nvPr/>
        </p:nvSpPr>
        <p:spPr>
          <a:xfrm>
            <a:off x="133350" y="136525"/>
            <a:ext cx="11925300" cy="6584950"/>
          </a:xfrm>
          <a:prstGeom prst="rect">
            <a:avLst/>
          </a:prstGeom>
          <a:ln w="12700">
            <a:solidFill>
              <a:srgbClr val="99A795"/>
            </a:solidFill>
            <a:custDash>
              <a:ds d="600000" sp="600000"/>
            </a:custDash>
            <a:miter lim="400000"/>
          </a:ln>
        </p:spPr>
        <p:txBody>
          <a:bodyPr lIns="0" tIns="0" rIns="0" bIns="0" anchor="ctr"/>
          <a:lstStyle/>
          <a:p>
            <a:pPr marL="0" marR="0" lvl="0" indent="0" algn="ctr" defTabSz="412750" rtl="0" eaLnBrk="1" fontAlgn="auto" latinLnBrk="0" hangingPunct="1">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sym typeface="Helvetica Neue Medium"/>
            </a:endParaRPr>
          </a:p>
        </p:txBody>
      </p:sp>
      <p:sp>
        <p:nvSpPr>
          <p:cNvPr id="2" name="Platshållare för rubrik 1"/>
          <p:cNvSpPr>
            <a:spLocks noGrp="1"/>
          </p:cNvSpPr>
          <p:nvPr>
            <p:ph type="title"/>
          </p:nvPr>
        </p:nvSpPr>
        <p:spPr>
          <a:xfrm>
            <a:off x="838200" y="71086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2180637"/>
            <a:ext cx="10515600" cy="391266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292850"/>
            <a:ext cx="2743200" cy="365125"/>
          </a:xfrm>
          <a:prstGeom prst="rect">
            <a:avLst/>
          </a:prstGeom>
        </p:spPr>
        <p:txBody>
          <a:bodyPr vert="horz" lIns="91440" tIns="45720" rIns="91440" bIns="45720" rtlCol="0" anchor="ctr"/>
          <a:lstStyle>
            <a:lvl1pPr algn="l">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796A899E-E435-4BC0-BB3D-CCD9A8EA97FF}" type="datetimeFigureOut">
              <a:rPr lang="sv-SE" smtClean="0"/>
              <a:t>2025-08-18</a:t>
            </a:fld>
            <a:endParaRPr lang="sv-SE"/>
          </a:p>
        </p:txBody>
      </p:sp>
      <p:sp>
        <p:nvSpPr>
          <p:cNvPr id="5" name="Platshållare för sidfot 4"/>
          <p:cNvSpPr>
            <a:spLocks noGrp="1"/>
          </p:cNvSpPr>
          <p:nvPr>
            <p:ph type="ftr" sz="quarter" idx="3"/>
          </p:nvPr>
        </p:nvSpPr>
        <p:spPr>
          <a:xfrm>
            <a:off x="4038600" y="6292850"/>
            <a:ext cx="4114800" cy="365125"/>
          </a:xfrm>
          <a:prstGeom prst="rect">
            <a:avLst/>
          </a:prstGeom>
        </p:spPr>
        <p:txBody>
          <a:bodyPr vert="horz" lIns="91440" tIns="45720" rIns="91440" bIns="45720" rtlCol="0" anchor="ctr"/>
          <a:lstStyle>
            <a:lvl1pPr algn="ct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endParaRPr lang="sv-SE"/>
          </a:p>
        </p:txBody>
      </p:sp>
      <p:sp>
        <p:nvSpPr>
          <p:cNvPr id="6" name="Platshållare för bildnummer 5"/>
          <p:cNvSpPr>
            <a:spLocks noGrp="1"/>
          </p:cNvSpPr>
          <p:nvPr>
            <p:ph type="sldNum" sz="quarter" idx="4"/>
          </p:nvPr>
        </p:nvSpPr>
        <p:spPr>
          <a:xfrm>
            <a:off x="8610600" y="6292850"/>
            <a:ext cx="2743200" cy="365125"/>
          </a:xfrm>
          <a:prstGeom prst="rect">
            <a:avLst/>
          </a:prstGeom>
        </p:spPr>
        <p:txBody>
          <a:bodyPr vert="horz" lIns="91440" tIns="45720" rIns="91440" bIns="45720" rtlCol="0" anchor="ctr"/>
          <a:lstStyle>
            <a:lvl1pPr algn="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3E3117EA-625F-4998-82CC-5B7599F4616F}" type="slidenum">
              <a:rPr lang="sv-SE" smtClean="0"/>
              <a:t>‹#›</a:t>
            </a:fld>
            <a:endParaRPr lang="sv-SE"/>
          </a:p>
        </p:txBody>
      </p:sp>
    </p:spTree>
    <p:extLst>
      <p:ext uri="{BB962C8B-B14F-4D97-AF65-F5344CB8AC3E}">
        <p14:creationId xmlns:p14="http://schemas.microsoft.com/office/powerpoint/2010/main" val="67589916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1" r:id="rId14"/>
    <p:sldLayoutId id="2147483692" r:id="rId15"/>
    <p:sldLayoutId id="2147483693" r:id="rId16"/>
    <p:sldLayoutId id="2147483694" r:id="rId17"/>
  </p:sldLayoutIdLst>
  <p:txStyles>
    <p:titleStyle>
      <a:lvl1pPr algn="l" defTabSz="914400" rtl="0" eaLnBrk="1" latinLnBrk="0" hangingPunct="1">
        <a:lnSpc>
          <a:spcPct val="90000"/>
        </a:lnSpc>
        <a:spcBef>
          <a:spcPct val="0"/>
        </a:spcBef>
        <a:buNone/>
        <a:defRPr sz="4400" b="1" i="0" kern="1200">
          <a:solidFill>
            <a:srgbClr val="3E673C"/>
          </a:solidFill>
          <a:latin typeface="Noto Serif" panose="02020600060500020200" pitchFamily="18" charset="0"/>
          <a:ea typeface="Noto Serif" panose="02020600060500020200" pitchFamily="18" charset="0"/>
          <a:cs typeface="Noto Serif" panose="02020600060500020200"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8">
          <p15:clr>
            <a:srgbClr val="F26B43"/>
          </p15:clr>
        </p15:guide>
        <p15:guide id="2" pos="3840">
          <p15:clr>
            <a:srgbClr val="F26B43"/>
          </p15:clr>
        </p15:guide>
        <p15:guide id="3" orient="horz" pos="2160">
          <p15:clr>
            <a:srgbClr val="F26B43"/>
          </p15:clr>
        </p15:guide>
        <p15:guide id="4" orient="horz" pos="136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www.regionvarmland.se/naravard"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Linnea.Grankvist@regionvarmland.se"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hyperlink" Target="mailto:Kristin.Tornqvist@regionvarmland.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www.regionvarmland.se/vardgivarwebben/samverkan-avtal-och-vardval/nara-vard-i-varmland/malbild-fardplan-och-gemensam-plan-primarvard/gemensam-plan-for-primarvard/handlingsplan"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hyperlink" Target="https://www.regionvarmland.se/vardgivarwebben/samverkan-avtal-och-vardval/nara-vard-i-varmland/malbild-fardplan-och-gemensam-plan-primarvard/gemensam-plan-for-primarvard/handlingsplan"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hyperlink" Target="https://app.powerbi.com/view?r=eyJrIjoiZDA5MWY3YWEtZDBlYy00ODcxLTgzOGItMjFmMTUzMjhjZjM5IiwidCI6ImEzZGFmZGRhLTI4YjItNDNmNy1hOTRmLTZmNDg5NGFjNjAyNCIsImMiOjh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B12DC-4FD9-D4B0-EC8B-0ED09B85A5E6}"/>
            </a:ext>
          </a:extLst>
        </p:cNvPr>
        <p:cNvGrpSpPr/>
        <p:nvPr/>
      </p:nvGrpSpPr>
      <p:grpSpPr>
        <a:xfrm>
          <a:off x="0" y="0"/>
          <a:ext cx="0" cy="0"/>
          <a:chOff x="0" y="0"/>
          <a:chExt cx="0" cy="0"/>
        </a:xfrm>
      </p:grpSpPr>
      <p:grpSp>
        <p:nvGrpSpPr>
          <p:cNvPr id="8" name="Grupp 7">
            <a:extLst>
              <a:ext uri="{FF2B5EF4-FFF2-40B4-BE49-F238E27FC236}">
                <a16:creationId xmlns:a16="http://schemas.microsoft.com/office/drawing/2014/main" id="{3C4D350C-A360-F746-DABD-1A8A06C640DC}"/>
              </a:ext>
            </a:extLst>
          </p:cNvPr>
          <p:cNvGrpSpPr/>
          <p:nvPr/>
        </p:nvGrpSpPr>
        <p:grpSpPr>
          <a:xfrm>
            <a:off x="2989545" y="682751"/>
            <a:ext cx="8964030" cy="6042919"/>
            <a:chOff x="2624571" y="810491"/>
            <a:chExt cx="9363075" cy="6268748"/>
          </a:xfrm>
          <a:blipFill>
            <a:blip r:embed="rId3"/>
            <a:stretch>
              <a:fillRect/>
            </a:stretch>
          </a:blipFill>
        </p:grpSpPr>
        <p:sp>
          <p:nvSpPr>
            <p:cNvPr id="9" name="Sexhörning 8">
              <a:extLst>
                <a:ext uri="{FF2B5EF4-FFF2-40B4-BE49-F238E27FC236}">
                  <a16:creationId xmlns:a16="http://schemas.microsoft.com/office/drawing/2014/main" id="{60A2B49F-21E6-0D18-10B6-5897987C4E22}"/>
                </a:ext>
              </a:extLst>
            </p:cNvPr>
            <p:cNvSpPr/>
            <p:nvPr/>
          </p:nvSpPr>
          <p:spPr>
            <a:xfrm>
              <a:off x="10425546" y="1432076"/>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Sexhörning 9">
              <a:extLst>
                <a:ext uri="{FF2B5EF4-FFF2-40B4-BE49-F238E27FC236}">
                  <a16:creationId xmlns:a16="http://schemas.microsoft.com/office/drawing/2014/main" id="{F6BE5F24-5799-EB6A-06AB-083431A1C2A5}"/>
                </a:ext>
              </a:extLst>
            </p:cNvPr>
            <p:cNvSpPr/>
            <p:nvPr/>
          </p:nvSpPr>
          <p:spPr>
            <a:xfrm>
              <a:off x="10425546" y="2692879"/>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Sexhörning 10">
              <a:extLst>
                <a:ext uri="{FF2B5EF4-FFF2-40B4-BE49-F238E27FC236}">
                  <a16:creationId xmlns:a16="http://schemas.microsoft.com/office/drawing/2014/main" id="{6E5E50BB-CAE2-CEF4-3DD1-41CAC4E7AFB6}"/>
                </a:ext>
              </a:extLst>
            </p:cNvPr>
            <p:cNvSpPr/>
            <p:nvPr/>
          </p:nvSpPr>
          <p:spPr>
            <a:xfrm>
              <a:off x="10425546" y="3953682"/>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Sexhörning 11">
              <a:extLst>
                <a:ext uri="{FF2B5EF4-FFF2-40B4-BE49-F238E27FC236}">
                  <a16:creationId xmlns:a16="http://schemas.microsoft.com/office/drawing/2014/main" id="{0690BEC2-2A8D-BEEA-05CD-E5832A334F9D}"/>
                </a:ext>
              </a:extLst>
            </p:cNvPr>
            <p:cNvSpPr/>
            <p:nvPr/>
          </p:nvSpPr>
          <p:spPr>
            <a:xfrm>
              <a:off x="10425546" y="5214485"/>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Sexhörning 12">
              <a:extLst>
                <a:ext uri="{FF2B5EF4-FFF2-40B4-BE49-F238E27FC236}">
                  <a16:creationId xmlns:a16="http://schemas.microsoft.com/office/drawing/2014/main" id="{BFC3D53B-6A1E-3AA7-39F8-84D2B5B4F34C}"/>
                </a:ext>
              </a:extLst>
            </p:cNvPr>
            <p:cNvSpPr/>
            <p:nvPr/>
          </p:nvSpPr>
          <p:spPr>
            <a:xfrm>
              <a:off x="9120621" y="810491"/>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Sexhörning 13">
              <a:extLst>
                <a:ext uri="{FF2B5EF4-FFF2-40B4-BE49-F238E27FC236}">
                  <a16:creationId xmlns:a16="http://schemas.microsoft.com/office/drawing/2014/main" id="{7BE670A4-DA4A-72F5-FA1B-D13A82D34C24}"/>
                </a:ext>
              </a:extLst>
            </p:cNvPr>
            <p:cNvSpPr/>
            <p:nvPr/>
          </p:nvSpPr>
          <p:spPr>
            <a:xfrm>
              <a:off x="9120621" y="2071294"/>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Sexhörning 14">
              <a:extLst>
                <a:ext uri="{FF2B5EF4-FFF2-40B4-BE49-F238E27FC236}">
                  <a16:creationId xmlns:a16="http://schemas.microsoft.com/office/drawing/2014/main" id="{6CEB25E8-C2FB-A76A-5E5E-48858690AC2B}"/>
                </a:ext>
              </a:extLst>
            </p:cNvPr>
            <p:cNvSpPr/>
            <p:nvPr/>
          </p:nvSpPr>
          <p:spPr>
            <a:xfrm>
              <a:off x="9120621" y="3332097"/>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Sexhörning 15">
              <a:extLst>
                <a:ext uri="{FF2B5EF4-FFF2-40B4-BE49-F238E27FC236}">
                  <a16:creationId xmlns:a16="http://schemas.microsoft.com/office/drawing/2014/main" id="{99707B9B-27D6-F8FF-2DEF-60382D8CA6CE}"/>
                </a:ext>
              </a:extLst>
            </p:cNvPr>
            <p:cNvSpPr/>
            <p:nvPr/>
          </p:nvSpPr>
          <p:spPr>
            <a:xfrm>
              <a:off x="9120621" y="4592900"/>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Sexhörning 16">
              <a:extLst>
                <a:ext uri="{FF2B5EF4-FFF2-40B4-BE49-F238E27FC236}">
                  <a16:creationId xmlns:a16="http://schemas.microsoft.com/office/drawing/2014/main" id="{13A0FAFF-BDFA-2D20-6D3B-959416CB9DB3}"/>
                </a:ext>
              </a:extLst>
            </p:cNvPr>
            <p:cNvSpPr/>
            <p:nvPr/>
          </p:nvSpPr>
          <p:spPr>
            <a:xfrm>
              <a:off x="7825221" y="2701696"/>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Sexhörning 17">
              <a:extLst>
                <a:ext uri="{FF2B5EF4-FFF2-40B4-BE49-F238E27FC236}">
                  <a16:creationId xmlns:a16="http://schemas.microsoft.com/office/drawing/2014/main" id="{0EDA22CD-CE54-3D88-3F20-E9304F0B08C5}"/>
                </a:ext>
              </a:extLst>
            </p:cNvPr>
            <p:cNvSpPr/>
            <p:nvPr/>
          </p:nvSpPr>
          <p:spPr>
            <a:xfrm>
              <a:off x="7825221" y="3962499"/>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Sexhörning 18">
              <a:extLst>
                <a:ext uri="{FF2B5EF4-FFF2-40B4-BE49-F238E27FC236}">
                  <a16:creationId xmlns:a16="http://schemas.microsoft.com/office/drawing/2014/main" id="{6D5F36C2-3D1E-1DAC-5CBC-28534697166E}"/>
                </a:ext>
              </a:extLst>
            </p:cNvPr>
            <p:cNvSpPr/>
            <p:nvPr/>
          </p:nvSpPr>
          <p:spPr>
            <a:xfrm>
              <a:off x="7825221" y="5223302"/>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Sexhörning 19">
              <a:extLst>
                <a:ext uri="{FF2B5EF4-FFF2-40B4-BE49-F238E27FC236}">
                  <a16:creationId xmlns:a16="http://schemas.microsoft.com/office/drawing/2014/main" id="{AC4F3120-C7D0-3303-D464-9CBDF510440F}"/>
                </a:ext>
              </a:extLst>
            </p:cNvPr>
            <p:cNvSpPr/>
            <p:nvPr/>
          </p:nvSpPr>
          <p:spPr>
            <a:xfrm>
              <a:off x="6520296" y="2080111"/>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Sexhörning 20">
              <a:extLst>
                <a:ext uri="{FF2B5EF4-FFF2-40B4-BE49-F238E27FC236}">
                  <a16:creationId xmlns:a16="http://schemas.microsoft.com/office/drawing/2014/main" id="{FA1DE770-4BD8-2696-071B-CD87F3D9971E}"/>
                </a:ext>
              </a:extLst>
            </p:cNvPr>
            <p:cNvSpPr/>
            <p:nvPr/>
          </p:nvSpPr>
          <p:spPr>
            <a:xfrm>
              <a:off x="6520296" y="3340914"/>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Sexhörning 21">
              <a:extLst>
                <a:ext uri="{FF2B5EF4-FFF2-40B4-BE49-F238E27FC236}">
                  <a16:creationId xmlns:a16="http://schemas.microsoft.com/office/drawing/2014/main" id="{5FE7E7E7-D892-3C4A-6708-747D4DF3704E}"/>
                </a:ext>
              </a:extLst>
            </p:cNvPr>
            <p:cNvSpPr/>
            <p:nvPr/>
          </p:nvSpPr>
          <p:spPr>
            <a:xfrm>
              <a:off x="6520296" y="4601717"/>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Sexhörning 22">
              <a:extLst>
                <a:ext uri="{FF2B5EF4-FFF2-40B4-BE49-F238E27FC236}">
                  <a16:creationId xmlns:a16="http://schemas.microsoft.com/office/drawing/2014/main" id="{5186BF54-0B25-6FBC-0B41-A42B20195E4E}"/>
                </a:ext>
              </a:extLst>
            </p:cNvPr>
            <p:cNvSpPr/>
            <p:nvPr/>
          </p:nvSpPr>
          <p:spPr>
            <a:xfrm>
              <a:off x="5224896" y="3980132"/>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Sexhörning 23">
              <a:extLst>
                <a:ext uri="{FF2B5EF4-FFF2-40B4-BE49-F238E27FC236}">
                  <a16:creationId xmlns:a16="http://schemas.microsoft.com/office/drawing/2014/main" id="{36B968AC-4146-0E38-0F6A-4C0D1B635BD8}"/>
                </a:ext>
              </a:extLst>
            </p:cNvPr>
            <p:cNvSpPr/>
            <p:nvPr/>
          </p:nvSpPr>
          <p:spPr>
            <a:xfrm>
              <a:off x="5224896" y="5240935"/>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Sexhörning 24">
              <a:extLst>
                <a:ext uri="{FF2B5EF4-FFF2-40B4-BE49-F238E27FC236}">
                  <a16:creationId xmlns:a16="http://schemas.microsoft.com/office/drawing/2014/main" id="{5D73544E-D373-49A2-D2DB-A8D395B8A4B7}"/>
                </a:ext>
              </a:extLst>
            </p:cNvPr>
            <p:cNvSpPr/>
            <p:nvPr/>
          </p:nvSpPr>
          <p:spPr>
            <a:xfrm>
              <a:off x="3929496" y="4610534"/>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Sexhörning 25">
              <a:extLst>
                <a:ext uri="{FF2B5EF4-FFF2-40B4-BE49-F238E27FC236}">
                  <a16:creationId xmlns:a16="http://schemas.microsoft.com/office/drawing/2014/main" id="{22757C3C-A41F-480B-81A0-AD653E1C0B71}"/>
                </a:ext>
              </a:extLst>
            </p:cNvPr>
            <p:cNvSpPr/>
            <p:nvPr/>
          </p:nvSpPr>
          <p:spPr>
            <a:xfrm>
              <a:off x="3929496" y="5871337"/>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Sexhörning 26">
              <a:extLst>
                <a:ext uri="{FF2B5EF4-FFF2-40B4-BE49-F238E27FC236}">
                  <a16:creationId xmlns:a16="http://schemas.microsoft.com/office/drawing/2014/main" id="{445FCF30-11E0-AACF-A9A0-D7C9CF95047C}"/>
                </a:ext>
              </a:extLst>
            </p:cNvPr>
            <p:cNvSpPr/>
            <p:nvPr/>
          </p:nvSpPr>
          <p:spPr>
            <a:xfrm>
              <a:off x="2624571" y="3988949"/>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Sexhörning 27">
              <a:extLst>
                <a:ext uri="{FF2B5EF4-FFF2-40B4-BE49-F238E27FC236}">
                  <a16:creationId xmlns:a16="http://schemas.microsoft.com/office/drawing/2014/main" id="{1BDB145C-044B-D8ED-CD26-42CBAE46D42D}"/>
                </a:ext>
              </a:extLst>
            </p:cNvPr>
            <p:cNvSpPr/>
            <p:nvPr/>
          </p:nvSpPr>
          <p:spPr>
            <a:xfrm>
              <a:off x="2624571" y="5249752"/>
              <a:ext cx="1562100" cy="1207902"/>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9" name="textruta 28">
            <a:extLst>
              <a:ext uri="{FF2B5EF4-FFF2-40B4-BE49-F238E27FC236}">
                <a16:creationId xmlns:a16="http://schemas.microsoft.com/office/drawing/2014/main" id="{5B4B77A3-5D06-12F6-82A5-C9247B2E90A5}"/>
              </a:ext>
            </a:extLst>
          </p:cNvPr>
          <p:cNvSpPr txBox="1"/>
          <p:nvPr/>
        </p:nvSpPr>
        <p:spPr>
          <a:xfrm>
            <a:off x="667530" y="723093"/>
            <a:ext cx="8323112" cy="3354765"/>
          </a:xfrm>
          <a:prstGeom prst="rect">
            <a:avLst/>
          </a:prstGeom>
          <a:noFill/>
        </p:spPr>
        <p:txBody>
          <a:bodyPr wrap="none" rtlCol="0">
            <a:spAutoFit/>
          </a:bodyPr>
          <a:lstStyle/>
          <a:p>
            <a:r>
              <a:rPr lang="sv-SE" sz="4400" b="1">
                <a:solidFill>
                  <a:schemeClr val="bg2">
                    <a:lumMod val="25000"/>
                  </a:schemeClr>
                </a:solidFill>
                <a:latin typeface="Noto Serif" panose="02020600060500020200" pitchFamily="18" charset="0"/>
                <a:ea typeface="Noto Serif" panose="02020600060500020200" pitchFamily="18" charset="0"/>
                <a:cs typeface="Noto Serif" panose="02020600060500020200" pitchFamily="18" charset="0"/>
              </a:rPr>
              <a:t>Gemensam plan primärvård</a:t>
            </a:r>
          </a:p>
          <a:p>
            <a:r>
              <a:rPr lang="sv-SE" sz="4400" b="1">
                <a:solidFill>
                  <a:schemeClr val="bg2">
                    <a:lumMod val="25000"/>
                  </a:schemeClr>
                </a:solidFill>
                <a:latin typeface="Noto Serif" panose="02020600060500020200" pitchFamily="18" charset="0"/>
                <a:ea typeface="Noto Serif" panose="02020600060500020200" pitchFamily="18" charset="0"/>
                <a:cs typeface="Noto Serif" panose="02020600060500020200" pitchFamily="18" charset="0"/>
              </a:rPr>
              <a:t>2025–2027</a:t>
            </a:r>
          </a:p>
          <a:p>
            <a:endParaRPr lang="sv-SE" sz="3200" b="1">
              <a:latin typeface="Noto Sans" panose="020B0502040504020204" pitchFamily="34" charset="0"/>
              <a:ea typeface="Noto Sans" panose="020B0502040504020204" pitchFamily="34" charset="0"/>
              <a:cs typeface="Noto Sans" panose="020B0502040504020204" pitchFamily="34" charset="0"/>
            </a:endParaRPr>
          </a:p>
          <a:p>
            <a:r>
              <a:rPr lang="sv-SE" sz="2400">
                <a:solidFill>
                  <a:schemeClr val="tx2"/>
                </a:solidFill>
                <a:latin typeface="Noto Sans" panose="020B0502040504020204" pitchFamily="34" charset="0"/>
                <a:ea typeface="Noto Sans" panose="020B0502040504020204" pitchFamily="34" charset="0"/>
                <a:cs typeface="Noto Sans" panose="020B0502040504020204" pitchFamily="34" charset="0"/>
              </a:rPr>
              <a:t>Information från samordningsgruppen</a:t>
            </a:r>
          </a:p>
          <a:p>
            <a:r>
              <a:rPr lang="sv-SE" sz="2400">
                <a:solidFill>
                  <a:schemeClr val="tx2"/>
                </a:solidFill>
                <a:latin typeface="Noto Sans" panose="020B0502040504020204" pitchFamily="34" charset="0"/>
                <a:ea typeface="Noto Sans" panose="020B0502040504020204" pitchFamily="34" charset="0"/>
                <a:cs typeface="Noto Sans" panose="020B0502040504020204" pitchFamily="34" charset="0"/>
              </a:rPr>
              <a:t>God och nära vård, hälsa och omsorg</a:t>
            </a:r>
          </a:p>
          <a:p>
            <a:endParaRPr lang="sv-SE" sz="4400" b="1">
              <a:latin typeface="Noto Serif" panose="02020600060500020200" pitchFamily="18" charset="0"/>
              <a:ea typeface="Noto Serif" panose="02020600060500020200" pitchFamily="18" charset="0"/>
              <a:cs typeface="Noto Serif" panose="02020600060500020200" pitchFamily="18" charset="0"/>
            </a:endParaRPr>
          </a:p>
        </p:txBody>
      </p:sp>
      <p:pic>
        <p:nvPicPr>
          <p:cNvPr id="4" name="Bildobjekt 3">
            <a:extLst>
              <a:ext uri="{FF2B5EF4-FFF2-40B4-BE49-F238E27FC236}">
                <a16:creationId xmlns:a16="http://schemas.microsoft.com/office/drawing/2014/main" id="{7791A7C6-D239-E5BB-590C-3D3756BCBA46}"/>
              </a:ext>
            </a:extLst>
          </p:cNvPr>
          <p:cNvPicPr>
            <a:picLocks noChangeAspect="1"/>
          </p:cNvPicPr>
          <p:nvPr/>
        </p:nvPicPr>
        <p:blipFill>
          <a:blip r:embed="rId4"/>
          <a:stretch>
            <a:fillRect/>
          </a:stretch>
        </p:blipFill>
        <p:spPr>
          <a:xfrm>
            <a:off x="718681" y="4004590"/>
            <a:ext cx="1676055" cy="563629"/>
          </a:xfrm>
          <a:prstGeom prst="rect">
            <a:avLst/>
          </a:prstGeom>
        </p:spPr>
      </p:pic>
      <p:pic>
        <p:nvPicPr>
          <p:cNvPr id="2" name="Bildobjekt 1">
            <a:extLst>
              <a:ext uri="{FF2B5EF4-FFF2-40B4-BE49-F238E27FC236}">
                <a16:creationId xmlns:a16="http://schemas.microsoft.com/office/drawing/2014/main" id="{86860944-AC8E-FC09-7CA0-40DFE1960C06}"/>
              </a:ext>
            </a:extLst>
          </p:cNvPr>
          <p:cNvPicPr>
            <a:picLocks noChangeAspect="1"/>
          </p:cNvPicPr>
          <p:nvPr/>
        </p:nvPicPr>
        <p:blipFill>
          <a:blip r:embed="rId5"/>
          <a:stretch>
            <a:fillRect/>
          </a:stretch>
        </p:blipFill>
        <p:spPr>
          <a:xfrm>
            <a:off x="667530" y="4877098"/>
            <a:ext cx="1610517" cy="1615353"/>
          </a:xfrm>
          <a:prstGeom prst="rect">
            <a:avLst/>
          </a:prstGeom>
        </p:spPr>
      </p:pic>
    </p:spTree>
    <p:extLst>
      <p:ext uri="{BB962C8B-B14F-4D97-AF65-F5344CB8AC3E}">
        <p14:creationId xmlns:p14="http://schemas.microsoft.com/office/powerpoint/2010/main" val="4152046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E0931D-6ABA-B485-1107-7F0FEB8CB132}"/>
              </a:ext>
            </a:extLst>
          </p:cNvPr>
          <p:cNvSpPr>
            <a:spLocks noGrp="1"/>
          </p:cNvSpPr>
          <p:nvPr>
            <p:ph type="title"/>
          </p:nvPr>
        </p:nvSpPr>
        <p:spPr/>
        <p:txBody>
          <a:bodyPr/>
          <a:lstStyle/>
          <a:p>
            <a:r>
              <a:rPr lang="sv-SE"/>
              <a:t>Stöd i arbetet</a:t>
            </a:r>
          </a:p>
        </p:txBody>
      </p:sp>
      <p:sp>
        <p:nvSpPr>
          <p:cNvPr id="3" name="Platshållare för innehåll 2">
            <a:extLst>
              <a:ext uri="{FF2B5EF4-FFF2-40B4-BE49-F238E27FC236}">
                <a16:creationId xmlns:a16="http://schemas.microsoft.com/office/drawing/2014/main" id="{F02DCE28-056D-516E-49D5-A5E295923289}"/>
              </a:ext>
            </a:extLst>
          </p:cNvPr>
          <p:cNvSpPr>
            <a:spLocks noGrp="1"/>
          </p:cNvSpPr>
          <p:nvPr>
            <p:ph idx="1"/>
          </p:nvPr>
        </p:nvSpPr>
        <p:spPr/>
        <p:txBody>
          <a:bodyPr numCol="1"/>
          <a:lstStyle/>
          <a:p>
            <a:pPr marL="0" indent="0" defTabSz="228599" hangingPunct="0">
              <a:lnSpc>
                <a:spcPts val="2500"/>
              </a:lnSpc>
              <a:spcBef>
                <a:spcPts val="0"/>
              </a:spcBef>
              <a:buFontTx/>
              <a:buNone/>
            </a:pPr>
            <a:r>
              <a:rPr lang="sv-SE" b="1" kern="0">
                <a:solidFill>
                  <a:schemeClr val="tx2">
                    <a:lumMod val="75000"/>
                  </a:schemeClr>
                </a:solidFill>
                <a:cs typeface="Noto Serif"/>
                <a:sym typeface="Noto Serif"/>
              </a:rPr>
              <a:t>Använd gärna framtagna verktyg och stödmaterial, exempelvis:</a:t>
            </a:r>
          </a:p>
          <a:p>
            <a:pPr marL="0" indent="0" defTabSz="228599" hangingPunct="0">
              <a:lnSpc>
                <a:spcPts val="2500"/>
              </a:lnSpc>
              <a:spcBef>
                <a:spcPts val="0"/>
              </a:spcBef>
              <a:buFontTx/>
              <a:buNone/>
            </a:pPr>
            <a:endParaRPr lang="sv-SE" b="1" kern="0">
              <a:solidFill>
                <a:schemeClr val="tx2">
                  <a:lumMod val="75000"/>
                </a:schemeClr>
              </a:solidFill>
              <a:cs typeface="Noto Serif"/>
              <a:sym typeface="Noto Serif"/>
            </a:endParaRPr>
          </a:p>
          <a:p>
            <a:pPr defTabSz="228599" hangingPunct="0">
              <a:lnSpc>
                <a:spcPts val="2500"/>
              </a:lnSpc>
              <a:spcBef>
                <a:spcPts val="0"/>
              </a:spcBef>
            </a:pPr>
            <a:r>
              <a:rPr lang="sv-SE" kern="0">
                <a:solidFill>
                  <a:schemeClr val="tx2">
                    <a:lumMod val="75000"/>
                  </a:schemeClr>
                </a:solidFill>
                <a:cs typeface="Noto Serif"/>
                <a:sym typeface="Noto Serif"/>
              </a:rPr>
              <a:t>Tryckt informationsmaterial</a:t>
            </a:r>
          </a:p>
          <a:p>
            <a:pPr defTabSz="228599" hangingPunct="0">
              <a:lnSpc>
                <a:spcPts val="2500"/>
              </a:lnSpc>
              <a:spcBef>
                <a:spcPts val="0"/>
              </a:spcBef>
            </a:pPr>
            <a:r>
              <a:rPr lang="sv-SE" kern="0">
                <a:solidFill>
                  <a:schemeClr val="tx2">
                    <a:lumMod val="75000"/>
                  </a:schemeClr>
                </a:solidFill>
                <a:cs typeface="Noto Serif"/>
                <a:sym typeface="Noto Serif"/>
              </a:rPr>
              <a:t>Information- och utbildningsfilmer</a:t>
            </a:r>
          </a:p>
          <a:p>
            <a:pPr defTabSz="228599" hangingPunct="0">
              <a:lnSpc>
                <a:spcPts val="2500"/>
              </a:lnSpc>
              <a:spcBef>
                <a:spcPts val="0"/>
              </a:spcBef>
            </a:pPr>
            <a:r>
              <a:rPr lang="sv-SE" kern="0">
                <a:solidFill>
                  <a:schemeClr val="tx2">
                    <a:lumMod val="75000"/>
                  </a:schemeClr>
                </a:solidFill>
                <a:cs typeface="Noto Serif"/>
                <a:sym typeface="Noto Serif"/>
              </a:rPr>
              <a:t>Dialogguide</a:t>
            </a:r>
          </a:p>
          <a:p>
            <a:pPr defTabSz="228599" hangingPunct="0">
              <a:lnSpc>
                <a:spcPts val="2500"/>
              </a:lnSpc>
              <a:spcBef>
                <a:spcPts val="0"/>
              </a:spcBef>
            </a:pPr>
            <a:r>
              <a:rPr lang="sv-SE" kern="0">
                <a:solidFill>
                  <a:schemeClr val="tx2">
                    <a:lumMod val="75000"/>
                  </a:schemeClr>
                </a:solidFill>
                <a:cs typeface="Noto Serif"/>
                <a:sym typeface="Noto Serif"/>
              </a:rPr>
              <a:t>Flödesschema</a:t>
            </a:r>
          </a:p>
          <a:p>
            <a:pPr defTabSz="228599" hangingPunct="0">
              <a:lnSpc>
                <a:spcPts val="2500"/>
              </a:lnSpc>
              <a:spcBef>
                <a:spcPts val="0"/>
              </a:spcBef>
            </a:pPr>
            <a:r>
              <a:rPr lang="sv-SE" kern="0">
                <a:solidFill>
                  <a:schemeClr val="tx2">
                    <a:lumMod val="75000"/>
                  </a:schemeClr>
                </a:solidFill>
                <a:cs typeface="Noto Serif"/>
                <a:sym typeface="Noto Serif"/>
              </a:rPr>
              <a:t>Områdesprofiler och uppföljningsrapport nära vård </a:t>
            </a:r>
          </a:p>
          <a:p>
            <a:pPr defTabSz="228599" hangingPunct="0">
              <a:lnSpc>
                <a:spcPts val="2500"/>
              </a:lnSpc>
              <a:spcBef>
                <a:spcPts val="0"/>
              </a:spcBef>
            </a:pPr>
            <a:r>
              <a:rPr lang="sv-SE" kern="0">
                <a:solidFill>
                  <a:schemeClr val="tx2">
                    <a:lumMod val="75000"/>
                  </a:schemeClr>
                </a:solidFill>
                <a:cs typeface="Noto Serif"/>
                <a:sym typeface="Noto Serif"/>
              </a:rPr>
              <a:t>Coachningsstöd</a:t>
            </a:r>
          </a:p>
          <a:p>
            <a:pPr marL="0" marR="0" indent="0" algn="l" defTabSz="228599" rtl="0" eaLnBrk="1" fontAlgn="auto" latinLnBrk="0" hangingPunct="0">
              <a:lnSpc>
                <a:spcPts val="2500"/>
              </a:lnSpc>
              <a:spcBef>
                <a:spcPts val="0"/>
              </a:spcBef>
              <a:spcAft>
                <a:spcPts val="0"/>
              </a:spcAft>
              <a:buClrTx/>
              <a:buSzTx/>
              <a:buNone/>
              <a:tabLst/>
            </a:pPr>
            <a:endParaRPr lang="sv-SE" kern="0">
              <a:solidFill>
                <a:schemeClr val="tx2">
                  <a:lumMod val="75000"/>
                </a:schemeClr>
              </a:solidFill>
              <a:cs typeface="Noto Serif"/>
              <a:sym typeface="Noto Serif"/>
            </a:endParaRPr>
          </a:p>
          <a:p>
            <a:pPr marL="0" marR="0" indent="0" algn="l" defTabSz="228599" rtl="0" eaLnBrk="1" fontAlgn="auto" latinLnBrk="0" hangingPunct="0">
              <a:lnSpc>
                <a:spcPts val="2500"/>
              </a:lnSpc>
              <a:spcBef>
                <a:spcPts val="0"/>
              </a:spcBef>
              <a:spcAft>
                <a:spcPts val="0"/>
              </a:spcAft>
              <a:buClrTx/>
              <a:buSzTx/>
              <a:buNone/>
              <a:tabLst/>
            </a:pPr>
            <a:endParaRPr lang="sv-SE" kern="0">
              <a:solidFill>
                <a:schemeClr val="tx2">
                  <a:lumMod val="75000"/>
                </a:schemeClr>
              </a:solidFill>
              <a:cs typeface="Noto Serif"/>
              <a:sym typeface="Noto Serif"/>
            </a:endParaRPr>
          </a:p>
          <a:p>
            <a:pPr defTabSz="228599" hangingPunct="0">
              <a:lnSpc>
                <a:spcPts val="2500"/>
              </a:lnSpc>
              <a:spcBef>
                <a:spcPts val="0"/>
              </a:spcBef>
            </a:pPr>
            <a:r>
              <a:rPr lang="sv-SE" kern="0">
                <a:solidFill>
                  <a:schemeClr val="tx2">
                    <a:lumMod val="75000"/>
                  </a:schemeClr>
                </a:solidFill>
                <a:cs typeface="Noto Serif"/>
                <a:sym typeface="Noto Serif"/>
              </a:rPr>
              <a:t>På </a:t>
            </a:r>
            <a:r>
              <a:rPr lang="sv-SE" b="1" u="sng" kern="0">
                <a:solidFill>
                  <a:schemeClr val="tx2">
                    <a:lumMod val="75000"/>
                  </a:schemeClr>
                </a:solidFill>
                <a:cs typeface="Noto Serif"/>
                <a:sym typeface="Noto Serif"/>
                <a:hlinkClick r:id="rId3">
                  <a:extLst>
                    <a:ext uri="{A12FA001-AC4F-418D-AE19-62706E023703}">
                      <ahyp:hlinkClr xmlns:ahyp="http://schemas.microsoft.com/office/drawing/2018/hyperlinkcolor" val="tx"/>
                    </a:ext>
                  </a:extLst>
                </a:hlinkClick>
              </a:rPr>
              <a:t>regionvarmland.se/</a:t>
            </a:r>
            <a:r>
              <a:rPr lang="sv-SE" b="1" u="sng" kern="0" err="1">
                <a:solidFill>
                  <a:schemeClr val="tx2">
                    <a:lumMod val="75000"/>
                  </a:schemeClr>
                </a:solidFill>
                <a:cs typeface="Noto Serif"/>
                <a:sym typeface="Noto Serif"/>
                <a:hlinkClick r:id="rId3">
                  <a:extLst>
                    <a:ext uri="{A12FA001-AC4F-418D-AE19-62706E023703}">
                      <ahyp:hlinkClr xmlns:ahyp="http://schemas.microsoft.com/office/drawing/2018/hyperlinkcolor" val="tx"/>
                    </a:ext>
                  </a:extLst>
                </a:hlinkClick>
              </a:rPr>
              <a:t>naravard</a:t>
            </a:r>
            <a:r>
              <a:rPr lang="sv-SE" b="1" u="sng" kern="0">
                <a:solidFill>
                  <a:schemeClr val="tx2">
                    <a:lumMod val="75000"/>
                  </a:schemeClr>
                </a:solidFill>
                <a:cs typeface="Noto Serif"/>
                <a:sym typeface="Noto Serif"/>
              </a:rPr>
              <a:t> </a:t>
            </a:r>
            <a:r>
              <a:rPr lang="sv-SE" kern="0">
                <a:solidFill>
                  <a:schemeClr val="tx2">
                    <a:lumMod val="75000"/>
                  </a:schemeClr>
                </a:solidFill>
                <a:cs typeface="Noto Serif"/>
                <a:sym typeface="Noto Serif"/>
              </a:rPr>
              <a:t>finns inspiration och exempel</a:t>
            </a:r>
          </a:p>
          <a:p>
            <a:endParaRPr lang="sv-SE"/>
          </a:p>
        </p:txBody>
      </p:sp>
      <p:pic>
        <p:nvPicPr>
          <p:cNvPr id="5" name="Bildobjekt 4">
            <a:extLst>
              <a:ext uri="{FF2B5EF4-FFF2-40B4-BE49-F238E27FC236}">
                <a16:creationId xmlns:a16="http://schemas.microsoft.com/office/drawing/2014/main" id="{17A4FFEA-007A-6641-2883-71F5BFBAF705}"/>
              </a:ext>
            </a:extLst>
          </p:cNvPr>
          <p:cNvPicPr>
            <a:picLocks noChangeAspect="1"/>
          </p:cNvPicPr>
          <p:nvPr/>
        </p:nvPicPr>
        <p:blipFill>
          <a:blip r:embed="rId4"/>
          <a:stretch>
            <a:fillRect/>
          </a:stretch>
        </p:blipFill>
        <p:spPr>
          <a:xfrm>
            <a:off x="10111660" y="4728297"/>
            <a:ext cx="1610517" cy="1615353"/>
          </a:xfrm>
          <a:prstGeom prst="rect">
            <a:avLst/>
          </a:prstGeom>
        </p:spPr>
      </p:pic>
    </p:spTree>
    <p:extLst>
      <p:ext uri="{BB962C8B-B14F-4D97-AF65-F5344CB8AC3E}">
        <p14:creationId xmlns:p14="http://schemas.microsoft.com/office/powerpoint/2010/main" val="2684852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D1A0E4-4DA2-9968-E4CF-6C21A8133B5B}"/>
              </a:ext>
            </a:extLst>
          </p:cNvPr>
          <p:cNvSpPr>
            <a:spLocks noGrp="1"/>
          </p:cNvSpPr>
          <p:nvPr>
            <p:ph type="title"/>
          </p:nvPr>
        </p:nvSpPr>
        <p:spPr/>
        <p:txBody>
          <a:bodyPr/>
          <a:lstStyle/>
          <a:p>
            <a:r>
              <a:rPr lang="sv-SE"/>
              <a:t>Samordningsgruppen god och nära vård, hälsa och omsorg</a:t>
            </a:r>
          </a:p>
        </p:txBody>
      </p:sp>
      <p:sp>
        <p:nvSpPr>
          <p:cNvPr id="3" name="Platshållare för innehåll 2">
            <a:extLst>
              <a:ext uri="{FF2B5EF4-FFF2-40B4-BE49-F238E27FC236}">
                <a16:creationId xmlns:a16="http://schemas.microsoft.com/office/drawing/2014/main" id="{6A9E501B-FE68-39ED-950E-286067DF18A5}"/>
              </a:ext>
            </a:extLst>
          </p:cNvPr>
          <p:cNvSpPr>
            <a:spLocks noGrp="1"/>
          </p:cNvSpPr>
          <p:nvPr>
            <p:ph idx="1"/>
          </p:nvPr>
        </p:nvSpPr>
        <p:spPr/>
        <p:txBody>
          <a:bodyPr>
            <a:normAutofit fontScale="25000" lnSpcReduction="20000"/>
          </a:bodyPr>
          <a:lstStyle/>
          <a:p>
            <a:pPr>
              <a:spcAft>
                <a:spcPts val="800"/>
              </a:spcAft>
              <a:buNone/>
            </a:pPr>
            <a:r>
              <a:rPr lang="sv-SE" sz="8000" b="1" kern="100">
                <a:solidFill>
                  <a:schemeClr val="tx2">
                    <a:lumMod val="75000"/>
                  </a:schemeClr>
                </a:solidFill>
              </a:rPr>
              <a:t>För kommunerna</a:t>
            </a:r>
          </a:p>
          <a:p>
            <a:r>
              <a:rPr lang="sv-SE" sz="7200" kern="100">
                <a:solidFill>
                  <a:schemeClr val="tx2">
                    <a:lumMod val="75000"/>
                  </a:schemeClr>
                </a:solidFill>
              </a:rPr>
              <a:t>Maria Persson, socialchef Hagfors</a:t>
            </a:r>
          </a:p>
          <a:p>
            <a:r>
              <a:rPr lang="sv-SE" sz="7200" kern="100">
                <a:solidFill>
                  <a:schemeClr val="tx2">
                    <a:lumMod val="75000"/>
                  </a:schemeClr>
                </a:solidFill>
              </a:rPr>
              <a:t>Isa Nyberg, MAS, Hagfors</a:t>
            </a:r>
          </a:p>
          <a:p>
            <a:r>
              <a:rPr lang="sv-SE" sz="7200" kern="100">
                <a:solidFill>
                  <a:schemeClr val="tx2">
                    <a:lumMod val="75000"/>
                  </a:schemeClr>
                </a:solidFill>
              </a:rPr>
              <a:t>Peter Nylander, verksamhetschef, Karlstad</a:t>
            </a:r>
          </a:p>
          <a:p>
            <a:r>
              <a:rPr lang="sv-SE" sz="7200" kern="100">
                <a:solidFill>
                  <a:schemeClr val="tx2">
                    <a:lumMod val="75000"/>
                  </a:schemeClr>
                </a:solidFill>
              </a:rPr>
              <a:t>Anna Carlsson, verksamhetschef, centrala elevhälsan, Karlstad</a:t>
            </a:r>
          </a:p>
          <a:p>
            <a:pPr>
              <a:spcAft>
                <a:spcPts val="800"/>
              </a:spcAft>
            </a:pPr>
            <a:r>
              <a:rPr lang="sv-SE" sz="7200" kern="100">
                <a:solidFill>
                  <a:schemeClr val="tx2">
                    <a:lumMod val="75000"/>
                  </a:schemeClr>
                </a:solidFill>
              </a:rPr>
              <a:t>Malin Eklund, socialchef, Årjäng</a:t>
            </a:r>
          </a:p>
          <a:p>
            <a:pPr marL="0" indent="0">
              <a:spcAft>
                <a:spcPts val="800"/>
              </a:spcAft>
              <a:buNone/>
            </a:pPr>
            <a:br>
              <a:rPr lang="sv-SE" sz="7200" kern="100">
                <a:solidFill>
                  <a:schemeClr val="tx2">
                    <a:lumMod val="75000"/>
                  </a:schemeClr>
                </a:solidFill>
              </a:rPr>
            </a:br>
            <a:r>
              <a:rPr lang="sv-SE" sz="8000" b="1" kern="100">
                <a:solidFill>
                  <a:schemeClr val="tx2">
                    <a:lumMod val="75000"/>
                  </a:schemeClr>
                </a:solidFill>
              </a:rPr>
              <a:t>Samordnare</a:t>
            </a:r>
            <a:endParaRPr lang="sv-SE" sz="7200" kern="100">
              <a:solidFill>
                <a:schemeClr val="tx2">
                  <a:lumMod val="75000"/>
                </a:schemeClr>
              </a:solidFill>
            </a:endParaRPr>
          </a:p>
          <a:p>
            <a:pPr>
              <a:spcAft>
                <a:spcPts val="800"/>
              </a:spcAft>
            </a:pPr>
            <a:r>
              <a:rPr lang="sv-SE" sz="7200" kern="100">
                <a:solidFill>
                  <a:schemeClr val="tx2">
                    <a:lumMod val="75000"/>
                  </a:schemeClr>
                </a:solidFill>
              </a:rPr>
              <a:t>Linnea Grankvist, Nya perspektiv</a:t>
            </a:r>
          </a:p>
          <a:p>
            <a:pPr marL="0" indent="0">
              <a:spcAft>
                <a:spcPts val="800"/>
              </a:spcAft>
              <a:buNone/>
            </a:pPr>
            <a:endParaRPr lang="sv-SE" sz="5500" kern="100">
              <a:solidFill>
                <a:schemeClr val="tx2">
                  <a:lumMod val="75000"/>
                </a:schemeClr>
              </a:solidFill>
            </a:endParaRPr>
          </a:p>
          <a:p>
            <a:pPr indent="-138430">
              <a:spcAft>
                <a:spcPts val="800"/>
              </a:spcAft>
              <a:buNone/>
            </a:pPr>
            <a:r>
              <a:rPr lang="sv-SE" sz="8000" b="1" kern="100">
                <a:solidFill>
                  <a:schemeClr val="tx2">
                    <a:lumMod val="75000"/>
                  </a:schemeClr>
                </a:solidFill>
              </a:rPr>
              <a:t>För regionen</a:t>
            </a:r>
          </a:p>
          <a:p>
            <a:r>
              <a:rPr lang="sv-SE" sz="7200" kern="100">
                <a:solidFill>
                  <a:schemeClr val="tx2">
                    <a:lumMod val="75000"/>
                  </a:schemeClr>
                </a:solidFill>
              </a:rPr>
              <a:t>Wolmer Edqvist, områdeschef </a:t>
            </a:r>
            <a:r>
              <a:rPr lang="sv-SE" sz="7200" kern="100" err="1">
                <a:solidFill>
                  <a:schemeClr val="tx2">
                    <a:lumMod val="75000"/>
                  </a:schemeClr>
                </a:solidFill>
              </a:rPr>
              <a:t>anopiva</a:t>
            </a:r>
            <a:r>
              <a:rPr lang="sv-SE" sz="7200" kern="100">
                <a:solidFill>
                  <a:schemeClr val="tx2">
                    <a:lumMod val="75000"/>
                  </a:schemeClr>
                </a:solidFill>
              </a:rPr>
              <a:t> och prehospital vård</a:t>
            </a:r>
          </a:p>
          <a:p>
            <a:r>
              <a:rPr lang="sv-SE" sz="7200" kern="100">
                <a:solidFill>
                  <a:schemeClr val="tx2">
                    <a:lumMod val="75000"/>
                  </a:schemeClr>
                </a:solidFill>
              </a:rPr>
              <a:t>Petra Lundgren, områdeschef vårdkvalitet</a:t>
            </a:r>
          </a:p>
          <a:p>
            <a:r>
              <a:rPr lang="sv-SE" sz="7200" kern="100" err="1">
                <a:solidFill>
                  <a:schemeClr val="tx2">
                    <a:lumMod val="75000"/>
                  </a:schemeClr>
                </a:solidFill>
              </a:rPr>
              <a:t>AnnaBeata</a:t>
            </a:r>
            <a:r>
              <a:rPr lang="sv-SE" sz="7200" kern="100">
                <a:solidFill>
                  <a:schemeClr val="tx2">
                    <a:lumMod val="75000"/>
                  </a:schemeClr>
                </a:solidFill>
              </a:rPr>
              <a:t> Brunzell, folkhälsochef</a:t>
            </a:r>
          </a:p>
          <a:p>
            <a:r>
              <a:rPr lang="sv-SE" sz="7200" kern="100">
                <a:solidFill>
                  <a:schemeClr val="tx2">
                    <a:lumMod val="75000"/>
                  </a:schemeClr>
                </a:solidFill>
              </a:rPr>
              <a:t>Lena Lindberg Schlegel, utvecklingsledare vårdvalsenheten</a:t>
            </a:r>
          </a:p>
          <a:p>
            <a:r>
              <a:rPr lang="sv-SE" sz="7200" kern="100">
                <a:solidFill>
                  <a:schemeClr val="tx2">
                    <a:lumMod val="75000"/>
                  </a:schemeClr>
                </a:solidFill>
              </a:rPr>
              <a:t>Åsa Wahlén, verksamhetschef </a:t>
            </a:r>
            <a:br>
              <a:rPr lang="sv-SE" sz="7200" kern="100">
                <a:solidFill>
                  <a:schemeClr val="tx2">
                    <a:lumMod val="75000"/>
                  </a:schemeClr>
                </a:solidFill>
              </a:rPr>
            </a:br>
            <a:r>
              <a:rPr lang="sv-SE" sz="7200" kern="100">
                <a:solidFill>
                  <a:schemeClr val="tx2">
                    <a:lumMod val="75000"/>
                  </a:schemeClr>
                </a:solidFill>
              </a:rPr>
              <a:t>VC-område södra</a:t>
            </a:r>
          </a:p>
          <a:p>
            <a:r>
              <a:rPr lang="sv-SE" sz="7200" kern="100">
                <a:solidFill>
                  <a:schemeClr val="tx2">
                    <a:lumMod val="75000"/>
                  </a:schemeClr>
                </a:solidFill>
              </a:rPr>
              <a:t>Ulrika Nilsson, verksamhetschef medicinkliniken</a:t>
            </a:r>
          </a:p>
          <a:p>
            <a:pPr>
              <a:spcAft>
                <a:spcPts val="800"/>
              </a:spcAft>
            </a:pPr>
            <a:r>
              <a:rPr lang="sv-SE" sz="7200" kern="100">
                <a:solidFill>
                  <a:schemeClr val="tx2">
                    <a:lumMod val="75000"/>
                  </a:schemeClr>
                </a:solidFill>
              </a:rPr>
              <a:t>Kristin Törnqvist, samordnare nära vård</a:t>
            </a:r>
            <a:endParaRPr lang="sv-SE" sz="7200"/>
          </a:p>
        </p:txBody>
      </p:sp>
    </p:spTree>
    <p:extLst>
      <p:ext uri="{BB962C8B-B14F-4D97-AF65-F5344CB8AC3E}">
        <p14:creationId xmlns:p14="http://schemas.microsoft.com/office/powerpoint/2010/main" val="1076785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FB58352F-9A68-E73F-383C-33EC15A17F52}"/>
              </a:ext>
            </a:extLst>
          </p:cNvPr>
          <p:cNvSpPr>
            <a:spLocks noGrp="1"/>
          </p:cNvSpPr>
          <p:nvPr>
            <p:ph type="body" sz="quarter" idx="13"/>
          </p:nvPr>
        </p:nvSpPr>
        <p:spPr>
          <a:xfrm>
            <a:off x="801328" y="5198993"/>
            <a:ext cx="9877961" cy="526914"/>
          </a:xfrm>
        </p:spPr>
        <p:txBody>
          <a:bodyPr/>
          <a:lstStyle/>
          <a:p>
            <a:r>
              <a:rPr lang="sv-SE">
                <a:solidFill>
                  <a:schemeClr val="tx2">
                    <a:lumMod val="75000"/>
                  </a:schemeClr>
                </a:solidFill>
              </a:rPr>
              <a:t>Kontakt</a:t>
            </a:r>
          </a:p>
        </p:txBody>
      </p:sp>
      <p:sp>
        <p:nvSpPr>
          <p:cNvPr id="5" name="Platshållare för text 4">
            <a:extLst>
              <a:ext uri="{FF2B5EF4-FFF2-40B4-BE49-F238E27FC236}">
                <a16:creationId xmlns:a16="http://schemas.microsoft.com/office/drawing/2014/main" id="{4A99ED50-290C-8E5B-742E-DC8E264BE02F}"/>
              </a:ext>
            </a:extLst>
          </p:cNvPr>
          <p:cNvSpPr>
            <a:spLocks noGrp="1"/>
          </p:cNvSpPr>
          <p:nvPr>
            <p:ph type="body" sz="quarter" idx="14"/>
          </p:nvPr>
        </p:nvSpPr>
        <p:spPr>
          <a:xfrm>
            <a:off x="191912" y="5725907"/>
            <a:ext cx="11785600" cy="785445"/>
          </a:xfrm>
        </p:spPr>
        <p:txBody>
          <a:bodyPr>
            <a:normAutofit/>
          </a:bodyPr>
          <a:lstStyle/>
          <a:p>
            <a:r>
              <a:rPr lang="sv-SE" sz="1600">
                <a:solidFill>
                  <a:schemeClr val="tx2">
                    <a:lumMod val="75000"/>
                  </a:schemeClr>
                </a:solidFill>
              </a:rPr>
              <a:t>Linnea Grankvist, utvecklingsledare, Nya perspektiv </a:t>
            </a:r>
            <a:r>
              <a:rPr lang="sv-SE" sz="1600">
                <a:solidFill>
                  <a:schemeClr val="tx2">
                    <a:lumMod val="75000"/>
                  </a:schemeClr>
                </a:solidFill>
                <a:hlinkClick r:id="rId3">
                  <a:extLst>
                    <a:ext uri="{A12FA001-AC4F-418D-AE19-62706E023703}">
                      <ahyp:hlinkClr xmlns:ahyp="http://schemas.microsoft.com/office/drawing/2018/hyperlinkcolor" val="tx"/>
                    </a:ext>
                  </a:extLst>
                </a:hlinkClick>
              </a:rPr>
              <a:t>Linnea.Grankvist@regionvarmland.se</a:t>
            </a:r>
            <a:r>
              <a:rPr lang="sv-SE" sz="1600">
                <a:solidFill>
                  <a:schemeClr val="tx2">
                    <a:lumMod val="75000"/>
                  </a:schemeClr>
                </a:solidFill>
              </a:rPr>
              <a:t> </a:t>
            </a:r>
          </a:p>
          <a:p>
            <a:r>
              <a:rPr lang="sv-SE" sz="1600">
                <a:solidFill>
                  <a:schemeClr val="tx2">
                    <a:lumMod val="75000"/>
                  </a:schemeClr>
                </a:solidFill>
              </a:rPr>
              <a:t>Kristin Törnqvist, samordnare nära vård, Region Värmland, </a:t>
            </a:r>
            <a:r>
              <a:rPr lang="sv-SE" sz="1600">
                <a:solidFill>
                  <a:schemeClr val="tx2">
                    <a:lumMod val="75000"/>
                  </a:schemeClr>
                </a:solidFill>
                <a:hlinkClick r:id="rId4">
                  <a:extLst>
                    <a:ext uri="{A12FA001-AC4F-418D-AE19-62706E023703}">
                      <ahyp:hlinkClr xmlns:ahyp="http://schemas.microsoft.com/office/drawing/2018/hyperlinkcolor" val="tx"/>
                    </a:ext>
                  </a:extLst>
                </a:hlinkClick>
              </a:rPr>
              <a:t>Kristin.Tornqvist@regionvarmland.se</a:t>
            </a:r>
            <a:r>
              <a:rPr lang="sv-SE" sz="1600">
                <a:solidFill>
                  <a:schemeClr val="tx2">
                    <a:lumMod val="75000"/>
                  </a:schemeClr>
                </a:solidFill>
              </a:rPr>
              <a:t> </a:t>
            </a:r>
          </a:p>
        </p:txBody>
      </p:sp>
    </p:spTree>
    <p:extLst>
      <p:ext uri="{BB962C8B-B14F-4D97-AF65-F5344CB8AC3E}">
        <p14:creationId xmlns:p14="http://schemas.microsoft.com/office/powerpoint/2010/main" val="3287860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40E799C-1E9A-39D5-0814-363C7917A064}"/>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259958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75DF9-B805-395D-10EF-871AB5F33E87}"/>
            </a:ext>
          </a:extLst>
        </p:cNvPr>
        <p:cNvGrpSpPr/>
        <p:nvPr/>
      </p:nvGrpSpPr>
      <p:grpSpPr>
        <a:xfrm>
          <a:off x="0" y="0"/>
          <a:ext cx="0" cy="0"/>
          <a:chOff x="0" y="0"/>
          <a:chExt cx="0" cy="0"/>
        </a:xfrm>
      </p:grpSpPr>
      <p:pic>
        <p:nvPicPr>
          <p:cNvPr id="7" name="Bildobjekt 6">
            <a:extLst>
              <a:ext uri="{FF2B5EF4-FFF2-40B4-BE49-F238E27FC236}">
                <a16:creationId xmlns:a16="http://schemas.microsoft.com/office/drawing/2014/main" id="{8975A2E7-7965-993F-F436-C66A3E89D214}"/>
              </a:ext>
            </a:extLst>
          </p:cNvPr>
          <p:cNvPicPr>
            <a:picLocks noGrp="1" noRot="1" noChangeAspect="1" noMove="1" noResize="1" noEditPoints="1" noAdjustHandles="1" noChangeArrowheads="1" noChangeShapeType="1" noCrop="1"/>
          </p:cNvPicPr>
          <p:nvPr/>
        </p:nvPicPr>
        <p:blipFill rotWithShape="1">
          <a:blip r:embed="rId3"/>
          <a:srcRect l="2834"/>
          <a:stretch/>
        </p:blipFill>
        <p:spPr>
          <a:xfrm>
            <a:off x="-45451" y="-56374"/>
            <a:ext cx="12236741" cy="7083963"/>
          </a:xfrm>
          <a:prstGeom prst="rect">
            <a:avLst/>
          </a:prstGeom>
          <a:noFill/>
          <a:effectLst>
            <a:innerShdw blurRad="886744" dist="2540000" dir="180000">
              <a:prstClr val="black">
                <a:alpha val="32000"/>
              </a:prstClr>
            </a:innerShdw>
          </a:effectLst>
        </p:spPr>
      </p:pic>
      <p:sp>
        <p:nvSpPr>
          <p:cNvPr id="13" name="textruta 12">
            <a:extLst>
              <a:ext uri="{FF2B5EF4-FFF2-40B4-BE49-F238E27FC236}">
                <a16:creationId xmlns:a16="http://schemas.microsoft.com/office/drawing/2014/main" id="{5F167955-1AD1-D0FF-C861-AD89A8CB288F}"/>
              </a:ext>
            </a:extLst>
          </p:cNvPr>
          <p:cNvSpPr txBox="1"/>
          <p:nvPr/>
        </p:nvSpPr>
        <p:spPr>
          <a:xfrm>
            <a:off x="4707538" y="4193934"/>
            <a:ext cx="2503088" cy="1446550"/>
          </a:xfrm>
          <a:prstGeom prst="rect">
            <a:avLst/>
          </a:prstGeom>
          <a:noFill/>
          <a:ln>
            <a:noFill/>
          </a:ln>
        </p:spPr>
        <p:txBody>
          <a:bodyPr wrap="square" rtlCol="0">
            <a:spAutoFit/>
          </a:bodyPr>
          <a:lstStyle/>
          <a:p>
            <a:pPr algn="ctr" defTabSz="914377">
              <a:defRPr/>
            </a:pPr>
            <a:r>
              <a:rPr lang="sv-SE" sz="4400" b="1">
                <a:solidFill>
                  <a:schemeClr val="bg1"/>
                </a:solidFill>
                <a:latin typeface="Arial" panose="020B0604020202020204" pitchFamily="34" charset="0"/>
                <a:ea typeface="ＭＳ Ｐゴシック" panose="020B0600070205080204" pitchFamily="34" charset="-128"/>
                <a:cs typeface="Arial" panose="020B0604020202020204" pitchFamily="34" charset="0"/>
              </a:rPr>
              <a:t>Selma 21 år</a:t>
            </a:r>
          </a:p>
        </p:txBody>
      </p:sp>
      <p:sp>
        <p:nvSpPr>
          <p:cNvPr id="15" name="textruta 14">
            <a:extLst>
              <a:ext uri="{FF2B5EF4-FFF2-40B4-BE49-F238E27FC236}">
                <a16:creationId xmlns:a16="http://schemas.microsoft.com/office/drawing/2014/main" id="{5CC49284-25E5-4137-38B8-25AD3B71E06E}"/>
              </a:ext>
            </a:extLst>
          </p:cNvPr>
          <p:cNvSpPr txBox="1"/>
          <p:nvPr/>
        </p:nvSpPr>
        <p:spPr>
          <a:xfrm>
            <a:off x="455316" y="164172"/>
            <a:ext cx="7496761" cy="6863417"/>
          </a:xfrm>
          <a:prstGeom prst="rect">
            <a:avLst/>
          </a:prstGeom>
          <a:noFill/>
        </p:spPr>
        <p:txBody>
          <a:bodyPr wrap="square" lIns="91440" tIns="45720" rIns="91440" bIns="45720" rtlCol="0" anchor="t">
            <a:spAutoFit/>
          </a:bodyPr>
          <a:lstStyle/>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Behandlare och annan personal i extern verkställighet (HVB)</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Socialsekreterare verkställighet – följer upp insatser</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Socialsekreterare utredning (</a:t>
            </a:r>
            <a:r>
              <a:rPr lang="sv-SE" sz="2000" b="1" err="1">
                <a:solidFill>
                  <a:schemeClr val="bg1"/>
                </a:solidFill>
                <a:latin typeface="Arial" panose="020B0604020202020204" pitchFamily="34" charset="0"/>
                <a:ea typeface="ＭＳ Ｐゴシック" panose="020B0600070205080204" pitchFamily="34" charset="-128"/>
                <a:cs typeface="Arial" panose="020B0604020202020204" pitchFamily="34" charset="0"/>
              </a:rPr>
              <a:t>SoL</a:t>
            </a: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 LVU och LVM)</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Behandlare inom socialtjänstens öppenvård</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Umgängesbegräsning till vårdnadshavare</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Socialsekreterare i mottagningsteam</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Ekonomiskt bistånd (flerårig insats)</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Omedelbart omhändertagande</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Kontaktperson</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Boendestöd</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Familjehem</a:t>
            </a:r>
          </a:p>
          <a:p>
            <a:pP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HVB</a:t>
            </a: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1" name="textruta 20">
            <a:extLst>
              <a:ext uri="{FF2B5EF4-FFF2-40B4-BE49-F238E27FC236}">
                <a16:creationId xmlns:a16="http://schemas.microsoft.com/office/drawing/2014/main" id="{0F515634-7C72-2955-E387-AF451E85EF90}"/>
              </a:ext>
            </a:extLst>
          </p:cNvPr>
          <p:cNvSpPr txBox="1"/>
          <p:nvPr/>
        </p:nvSpPr>
        <p:spPr>
          <a:xfrm>
            <a:off x="6072919" y="1677860"/>
            <a:ext cx="5562416" cy="6478697"/>
          </a:xfrm>
          <a:prstGeom prst="rect">
            <a:avLst/>
          </a:prstGeom>
          <a:noFill/>
        </p:spPr>
        <p:txBody>
          <a:bodyPr wrap="square" rtlCol="0">
            <a:spAutoFit/>
          </a:bodyPr>
          <a:lstStyle/>
          <a:p>
            <a:pPr algn="r" defTabSz="914377">
              <a:spcAft>
                <a:spcPts val="600"/>
              </a:spcAft>
              <a:defRPr/>
            </a:pPr>
            <a:r>
              <a:rPr lang="sv-SE" sz="2000" b="1">
                <a:solidFill>
                  <a:schemeClr val="bg1"/>
                </a:solidFill>
                <a:latin typeface="Arial" panose="020B0604020202020204" pitchFamily="34" charset="0"/>
                <a:ea typeface="Noto Sans" panose="020B0502040504020204" pitchFamily="34" charset="0"/>
                <a:cs typeface="Arial" panose="020B0604020202020204" pitchFamily="34" charset="0"/>
              </a:rPr>
              <a:t>362 kontakter på psykiatrisk akutmottagning</a:t>
            </a:r>
          </a:p>
          <a:p>
            <a:pPr algn="r" defTabSz="914377">
              <a:spcAft>
                <a:spcPts val="600"/>
              </a:spcAft>
              <a:defRPr/>
            </a:pPr>
            <a:r>
              <a:rPr lang="sv-SE" sz="2000" b="1">
                <a:solidFill>
                  <a:schemeClr val="bg1"/>
                </a:solidFill>
                <a:latin typeface="Arial" panose="020B0604020202020204" pitchFamily="34" charset="0"/>
                <a:ea typeface="Noto Sans" panose="020B0502040504020204" pitchFamily="34" charset="0"/>
                <a:cs typeface="Arial" panose="020B0604020202020204" pitchFamily="34" charset="0"/>
              </a:rPr>
              <a:t>134 kontakter på akutmottagningen</a:t>
            </a:r>
          </a:p>
          <a:p>
            <a:pPr algn="r" defTabSz="914377">
              <a:spcAft>
                <a:spcPts val="600"/>
              </a:spcAft>
              <a:defRPr/>
            </a:pPr>
            <a:r>
              <a:rPr lang="sv-SE" sz="2000" b="1">
                <a:solidFill>
                  <a:schemeClr val="bg1"/>
                </a:solidFill>
                <a:latin typeface="Arial" panose="020B0604020202020204" pitchFamily="34" charset="0"/>
                <a:ea typeface="Noto Sans" panose="020B0502040504020204" pitchFamily="34" charset="0"/>
                <a:cs typeface="Arial" panose="020B0604020202020204" pitchFamily="34" charset="0"/>
              </a:rPr>
              <a:t>Åkt ambulans 137 gånger </a:t>
            </a:r>
          </a:p>
          <a:p>
            <a:pPr algn="r" defTabSz="914377">
              <a:spcAft>
                <a:spcPts val="600"/>
              </a:spcAft>
              <a:defRPr/>
            </a:pPr>
            <a:r>
              <a:rPr lang="sv-SE" sz="2000" b="1">
                <a:solidFill>
                  <a:schemeClr val="bg1"/>
                </a:solidFill>
                <a:latin typeface="Arial" panose="020B0604020202020204" pitchFamily="34" charset="0"/>
                <a:ea typeface="Noto Sans" panose="020B0502040504020204" pitchFamily="34" charset="0"/>
                <a:cs typeface="Arial" panose="020B0604020202020204" pitchFamily="34" charset="0"/>
              </a:rPr>
              <a:t>56 olika sjuksköterskor </a:t>
            </a:r>
          </a:p>
          <a:p>
            <a:pPr algn="r" defTabSz="914377">
              <a:spcAft>
                <a:spcPts val="600"/>
              </a:spcAft>
              <a:defRPr/>
            </a:pPr>
            <a:r>
              <a:rPr lang="sv-SE" sz="2000" b="1">
                <a:solidFill>
                  <a:schemeClr val="bg1"/>
                </a:solidFill>
                <a:latin typeface="Arial" panose="020B0604020202020204" pitchFamily="34" charset="0"/>
                <a:ea typeface="Noto Sans" panose="020B0502040504020204" pitchFamily="34" charset="0"/>
                <a:cs typeface="Arial" panose="020B0604020202020204" pitchFamily="34" charset="0"/>
              </a:rPr>
              <a:t>104 olika diagnoser </a:t>
            </a:r>
          </a:p>
          <a:p>
            <a:pPr algn="r" defTabSz="914377">
              <a:spcAft>
                <a:spcPts val="600"/>
              </a:spcAft>
              <a:defRPr/>
            </a:pPr>
            <a:r>
              <a:rPr lang="sv-SE" sz="2000" b="1">
                <a:solidFill>
                  <a:schemeClr val="bg1"/>
                </a:solidFill>
                <a:latin typeface="Arial" panose="020B0604020202020204" pitchFamily="34" charset="0"/>
                <a:ea typeface="Noto Sans" panose="020B0502040504020204" pitchFamily="34" charset="0"/>
                <a:cs typeface="Arial" panose="020B0604020202020204" pitchFamily="34" charset="0"/>
              </a:rPr>
              <a:t>253 olika läkare </a:t>
            </a:r>
          </a:p>
          <a:p>
            <a:pPr algn="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1400 kontakter</a:t>
            </a:r>
          </a:p>
          <a:p>
            <a:pPr algn="r" defTabSz="914377">
              <a:defRPr/>
            </a:pPr>
            <a:endParaRPr lang="sv-SE" sz="2000" b="1">
              <a:solidFill>
                <a:schemeClr val="bg1"/>
              </a:solidFill>
              <a:latin typeface="Arial" panose="020B0604020202020204" pitchFamily="34" charset="0"/>
              <a:ea typeface="Noto Sans" panose="020B0502040504020204" pitchFamily="34" charset="0"/>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Noto Sans" panose="020B0502040504020204" pitchFamily="34" charset="0"/>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defTabSz="914377">
              <a:defRPr/>
            </a:pPr>
            <a:endParaRPr lang="sv-SE" sz="2000" b="1">
              <a:solidFill>
                <a:schemeClr val="bg1"/>
              </a:solidFill>
              <a:latin typeface="Arial" panose="020B0604020202020204" pitchFamily="34" charset="0"/>
              <a:ea typeface="Noto Sans" panose="020B0502040504020204" pitchFamily="34" charset="0"/>
              <a:cs typeface="Arial" panose="020B0604020202020204" pitchFamily="34" charset="0"/>
            </a:endParaRPr>
          </a:p>
          <a:p>
            <a:pPr defTabSz="914377">
              <a:defRPr/>
            </a:pPr>
            <a:endParaRPr lang="sv-SE" sz="2000" b="1">
              <a:solidFill>
                <a:schemeClr val="bg1"/>
              </a:solidFill>
              <a:latin typeface="Arial" panose="020B0604020202020204" pitchFamily="34" charset="0"/>
              <a:ea typeface="Noto Sans" panose="020B0502040504020204" pitchFamily="34" charset="0"/>
              <a:cs typeface="Arial" panose="020B0604020202020204" pitchFamily="34" charset="0"/>
            </a:endParaRPr>
          </a:p>
          <a:p>
            <a:pPr defTabSz="914377">
              <a:defRPr/>
            </a:pPr>
            <a:endParaRPr lang="sv-SE" sz="2000" b="1">
              <a:solidFill>
                <a:schemeClr val="bg1"/>
              </a:solidFill>
              <a:latin typeface="Arial" panose="020B0604020202020204" pitchFamily="34" charset="0"/>
              <a:ea typeface="Noto Sans" panose="020B0502040504020204" pitchFamily="34" charset="0"/>
              <a:cs typeface="Arial" panose="020B0604020202020204" pitchFamily="34" charset="0"/>
            </a:endParaRPr>
          </a:p>
          <a:p>
            <a:pPr defTabSz="914377">
              <a:defRPr/>
            </a:pPr>
            <a:endParaRPr lang="sv-SE" sz="2000" b="1">
              <a:solidFill>
                <a:schemeClr val="bg1"/>
              </a:solidFill>
              <a:latin typeface="Arial" panose="020B0604020202020204" pitchFamily="34" charset="0"/>
              <a:ea typeface="Noto Sans" panose="020B0502040504020204" pitchFamily="34" charset="0"/>
              <a:cs typeface="Arial" panose="020B0604020202020204" pitchFamily="34" charset="0"/>
            </a:endParaRPr>
          </a:p>
          <a:p>
            <a:pPr defTabSz="914377">
              <a:defRPr/>
            </a:pPr>
            <a:endParaRPr lang="sv-SE" sz="2000" b="1">
              <a:solidFill>
                <a:schemeClr val="bg1"/>
              </a:solidFill>
              <a:latin typeface="Arial" panose="020B0604020202020204" pitchFamily="34" charset="0"/>
              <a:ea typeface="Noto Sans" panose="020B0502040504020204" pitchFamily="34" charset="0"/>
              <a:cs typeface="Arial" panose="020B0604020202020204" pitchFamily="34" charset="0"/>
            </a:endParaRPr>
          </a:p>
        </p:txBody>
      </p:sp>
      <p:sp>
        <p:nvSpPr>
          <p:cNvPr id="31" name="textruta 30">
            <a:extLst>
              <a:ext uri="{FF2B5EF4-FFF2-40B4-BE49-F238E27FC236}">
                <a16:creationId xmlns:a16="http://schemas.microsoft.com/office/drawing/2014/main" id="{D5A02A7D-02FA-3970-4A91-BB277168C7EC}"/>
              </a:ext>
            </a:extLst>
          </p:cNvPr>
          <p:cNvSpPr txBox="1"/>
          <p:nvPr/>
        </p:nvSpPr>
        <p:spPr>
          <a:xfrm>
            <a:off x="8576007" y="4979820"/>
            <a:ext cx="3059328" cy="2708434"/>
          </a:xfrm>
          <a:prstGeom prst="rect">
            <a:avLst/>
          </a:prstGeom>
          <a:noFill/>
          <a:effectLst>
            <a:outerShdw blurRad="50800" dist="38100" dir="5400000" algn="t" rotWithShape="0">
              <a:prstClr val="black">
                <a:alpha val="40000"/>
              </a:prstClr>
            </a:outerShdw>
          </a:effectLst>
        </p:spPr>
        <p:txBody>
          <a:bodyPr wrap="square">
            <a:spAutoFit/>
          </a:bodyPr>
          <a:lstStyle/>
          <a:p>
            <a:pPr algn="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Kurator EHT 1 h/v</a:t>
            </a:r>
          </a:p>
          <a:p>
            <a:pPr algn="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5 olika lärare 2 h/v</a:t>
            </a:r>
          </a:p>
          <a:p>
            <a:pPr algn="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20 h/v elevassistent </a:t>
            </a:r>
          </a:p>
          <a:p>
            <a:pPr algn="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Skolsköterska 1 h/v</a:t>
            </a:r>
          </a:p>
          <a:p>
            <a:pPr algn="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Specialpedagog 1 h/v </a:t>
            </a:r>
          </a:p>
          <a:p>
            <a:pPr algn="r" defTabSz="914377">
              <a:spcAft>
                <a:spcPts val="600"/>
              </a:spcAft>
              <a:defRPr/>
            </a:pPr>
            <a:r>
              <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p>
          <a:p>
            <a:pPr algn="r" defTabSz="914377">
              <a:spcAft>
                <a:spcPts val="600"/>
              </a:spcAft>
              <a:defRPr/>
            </a:pPr>
            <a:endParaRPr lang="sv-SE" sz="2000" b="1">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 name="Vänster klammerparentes 31">
            <a:extLst>
              <a:ext uri="{FF2B5EF4-FFF2-40B4-BE49-F238E27FC236}">
                <a16:creationId xmlns:a16="http://schemas.microsoft.com/office/drawing/2014/main" id="{94732D33-6D48-5EDA-124D-60B03377D582}"/>
              </a:ext>
            </a:extLst>
          </p:cNvPr>
          <p:cNvSpPr/>
          <p:nvPr/>
        </p:nvSpPr>
        <p:spPr>
          <a:xfrm>
            <a:off x="300942" y="175747"/>
            <a:ext cx="154374" cy="4500425"/>
          </a:xfrm>
          <a:prstGeom prst="lef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4" name="textruta 33">
            <a:extLst>
              <a:ext uri="{FF2B5EF4-FFF2-40B4-BE49-F238E27FC236}">
                <a16:creationId xmlns:a16="http://schemas.microsoft.com/office/drawing/2014/main" id="{62B6A849-896F-1461-8988-2152E109F39C}"/>
              </a:ext>
            </a:extLst>
          </p:cNvPr>
          <p:cNvSpPr txBox="1"/>
          <p:nvPr/>
        </p:nvSpPr>
        <p:spPr>
          <a:xfrm rot="16200000">
            <a:off x="-423920" y="2241293"/>
            <a:ext cx="1147727" cy="369332"/>
          </a:xfrm>
          <a:prstGeom prst="rect">
            <a:avLst/>
          </a:prstGeom>
          <a:noFill/>
        </p:spPr>
        <p:txBody>
          <a:bodyPr wrap="square">
            <a:spAutoFit/>
          </a:bodyPr>
          <a:lstStyle/>
          <a:p>
            <a:r>
              <a:rPr lang="sv-SE">
                <a:solidFill>
                  <a:schemeClr val="bg1"/>
                </a:solidFill>
                <a:latin typeface="Arial Narrow" panose="020B0604020202020204" pitchFamily="34" charset="0"/>
                <a:ea typeface="ＭＳ Ｐゴシック" panose="020B0600070205080204" pitchFamily="34" charset="-128"/>
                <a:cs typeface="Arial Narrow" panose="020B0604020202020204" pitchFamily="34" charset="0"/>
              </a:rPr>
              <a:t>Socialtjänst</a:t>
            </a:r>
            <a:endParaRPr lang="sv-SE">
              <a:latin typeface="Arial Narrow" panose="020B0604020202020204" pitchFamily="34" charset="0"/>
              <a:cs typeface="Arial Narrow" panose="020B0604020202020204" pitchFamily="34" charset="0"/>
            </a:endParaRPr>
          </a:p>
        </p:txBody>
      </p:sp>
      <p:sp>
        <p:nvSpPr>
          <p:cNvPr id="35" name="Vänster klammerparentes 34">
            <a:extLst>
              <a:ext uri="{FF2B5EF4-FFF2-40B4-BE49-F238E27FC236}">
                <a16:creationId xmlns:a16="http://schemas.microsoft.com/office/drawing/2014/main" id="{6DD0A244-F3A5-D17D-4BFE-96D114ED0C1C}"/>
              </a:ext>
            </a:extLst>
          </p:cNvPr>
          <p:cNvSpPr/>
          <p:nvPr/>
        </p:nvSpPr>
        <p:spPr>
          <a:xfrm flipH="1">
            <a:off x="11655659" y="1782501"/>
            <a:ext cx="81025" cy="2548229"/>
          </a:xfrm>
          <a:prstGeom prst="lef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9" name="textruta 38">
            <a:extLst>
              <a:ext uri="{FF2B5EF4-FFF2-40B4-BE49-F238E27FC236}">
                <a16:creationId xmlns:a16="http://schemas.microsoft.com/office/drawing/2014/main" id="{0D07675A-2E00-DF79-AD7F-809E98CF8967}"/>
              </a:ext>
            </a:extLst>
          </p:cNvPr>
          <p:cNvSpPr txBox="1"/>
          <p:nvPr/>
        </p:nvSpPr>
        <p:spPr>
          <a:xfrm rot="16200000">
            <a:off x="11021699" y="2887495"/>
            <a:ext cx="1839951" cy="369332"/>
          </a:xfrm>
          <a:prstGeom prst="rect">
            <a:avLst/>
          </a:prstGeom>
          <a:noFill/>
        </p:spPr>
        <p:txBody>
          <a:bodyPr wrap="square">
            <a:spAutoFit/>
          </a:bodyPr>
          <a:lstStyle/>
          <a:p>
            <a:r>
              <a:rPr lang="sv-SE" sz="1800">
                <a:solidFill>
                  <a:schemeClr val="bg1"/>
                </a:solidFill>
                <a:latin typeface="Arial Narrow" panose="020B0604020202020204" pitchFamily="34" charset="0"/>
                <a:ea typeface="ＭＳ Ｐゴシック" panose="020B0600070205080204" pitchFamily="34" charset="-128"/>
                <a:cs typeface="Arial Narrow" panose="020B0604020202020204" pitchFamily="34" charset="0"/>
              </a:rPr>
              <a:t>Hälso- och sjukvård</a:t>
            </a:r>
            <a:endParaRPr lang="sv-SE"/>
          </a:p>
        </p:txBody>
      </p:sp>
      <p:sp>
        <p:nvSpPr>
          <p:cNvPr id="40" name="textruta 39">
            <a:extLst>
              <a:ext uri="{FF2B5EF4-FFF2-40B4-BE49-F238E27FC236}">
                <a16:creationId xmlns:a16="http://schemas.microsoft.com/office/drawing/2014/main" id="{52B4B813-0FAE-9764-22B7-0B7AFE0CB05D}"/>
              </a:ext>
            </a:extLst>
          </p:cNvPr>
          <p:cNvSpPr txBox="1"/>
          <p:nvPr/>
        </p:nvSpPr>
        <p:spPr>
          <a:xfrm rot="16200000">
            <a:off x="11597349" y="5732121"/>
            <a:ext cx="690235" cy="369332"/>
          </a:xfrm>
          <a:prstGeom prst="rect">
            <a:avLst/>
          </a:prstGeom>
          <a:noFill/>
        </p:spPr>
        <p:txBody>
          <a:bodyPr wrap="square">
            <a:spAutoFit/>
          </a:bodyPr>
          <a:lstStyle/>
          <a:p>
            <a:r>
              <a:rPr lang="sv-SE" sz="1800">
                <a:solidFill>
                  <a:schemeClr val="bg1"/>
                </a:solidFill>
                <a:latin typeface="Arial Narrow" panose="020B0604020202020204" pitchFamily="34" charset="0"/>
                <a:ea typeface="ＭＳ Ｐゴシック" panose="020B0600070205080204" pitchFamily="34" charset="-128"/>
                <a:cs typeface="Arial Narrow" panose="020B0604020202020204" pitchFamily="34" charset="0"/>
              </a:rPr>
              <a:t>Skola</a:t>
            </a:r>
            <a:endParaRPr lang="sv-SE"/>
          </a:p>
        </p:txBody>
      </p:sp>
      <p:sp>
        <p:nvSpPr>
          <p:cNvPr id="41" name="Vänster klammerparentes 40">
            <a:extLst>
              <a:ext uri="{FF2B5EF4-FFF2-40B4-BE49-F238E27FC236}">
                <a16:creationId xmlns:a16="http://schemas.microsoft.com/office/drawing/2014/main" id="{A041E14F-3F60-4103-4810-AFA9FF668227}"/>
              </a:ext>
            </a:extLst>
          </p:cNvPr>
          <p:cNvSpPr/>
          <p:nvPr/>
        </p:nvSpPr>
        <p:spPr>
          <a:xfrm flipH="1">
            <a:off x="11670666" y="4979820"/>
            <a:ext cx="66018" cy="1878180"/>
          </a:xfrm>
          <a:prstGeom prst="lef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1675406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4137A7-743D-CB6C-FB81-553F20065A60}"/>
              </a:ext>
            </a:extLst>
          </p:cNvPr>
          <p:cNvSpPr>
            <a:spLocks noGrp="1"/>
          </p:cNvSpPr>
          <p:nvPr>
            <p:ph type="title"/>
          </p:nvPr>
        </p:nvSpPr>
        <p:spPr>
          <a:xfrm>
            <a:off x="582231" y="698036"/>
            <a:ext cx="10515600" cy="810233"/>
          </a:xfrm>
        </p:spPr>
        <p:txBody>
          <a:bodyPr/>
          <a:lstStyle/>
          <a:p>
            <a:pPr algn="ctr"/>
            <a:r>
              <a:rPr lang="sv-SE"/>
              <a:t>Vad är viktigt för invånarna? </a:t>
            </a:r>
          </a:p>
        </p:txBody>
      </p:sp>
      <p:pic>
        <p:nvPicPr>
          <p:cNvPr id="17" name="Bildobjekt 16">
            <a:extLst>
              <a:ext uri="{FF2B5EF4-FFF2-40B4-BE49-F238E27FC236}">
                <a16:creationId xmlns:a16="http://schemas.microsoft.com/office/drawing/2014/main" id="{2D9375ED-3361-3C00-16F4-6BBA96231D2F}"/>
              </a:ext>
            </a:extLst>
          </p:cNvPr>
          <p:cNvPicPr>
            <a:picLocks noChangeAspect="1"/>
          </p:cNvPicPr>
          <p:nvPr/>
        </p:nvPicPr>
        <p:blipFill rotWithShape="1">
          <a:blip r:embed="rId3"/>
          <a:srcRect l="29076" t="18581" r="28257" b="-1712"/>
          <a:stretch/>
        </p:blipFill>
        <p:spPr>
          <a:xfrm>
            <a:off x="3040152" y="2708258"/>
            <a:ext cx="2577694" cy="282506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dobjekt 3">
            <a:extLst>
              <a:ext uri="{FF2B5EF4-FFF2-40B4-BE49-F238E27FC236}">
                <a16:creationId xmlns:a16="http://schemas.microsoft.com/office/drawing/2014/main" id="{2F4007C0-90F1-933F-CBAA-8F2FF265F65A}"/>
              </a:ext>
            </a:extLst>
          </p:cNvPr>
          <p:cNvPicPr>
            <a:picLocks noChangeAspect="1"/>
          </p:cNvPicPr>
          <p:nvPr/>
        </p:nvPicPr>
        <p:blipFill rotWithShape="1">
          <a:blip r:embed="rId4"/>
          <a:srcRect l="26290" r="15824" b="2608"/>
          <a:stretch/>
        </p:blipFill>
        <p:spPr>
          <a:xfrm>
            <a:off x="5735404" y="2699631"/>
            <a:ext cx="2515596" cy="282506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Platshållare för innehåll 2">
            <a:extLst>
              <a:ext uri="{FF2B5EF4-FFF2-40B4-BE49-F238E27FC236}">
                <a16:creationId xmlns:a16="http://schemas.microsoft.com/office/drawing/2014/main" id="{E373A8AB-B5C1-1092-0492-7AF3CE2BF375}"/>
              </a:ext>
            </a:extLst>
          </p:cNvPr>
          <p:cNvSpPr txBox="1">
            <a:spLocks/>
          </p:cNvSpPr>
          <p:nvPr/>
        </p:nvSpPr>
        <p:spPr>
          <a:xfrm>
            <a:off x="821510" y="1975559"/>
            <a:ext cx="4093286" cy="338019"/>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sv-SE" sz="1600" i="1" kern="0">
                <a:solidFill>
                  <a:schemeClr val="bg2">
                    <a:lumMod val="25000"/>
                  </a:schemeClr>
                </a:solidFill>
                <a:ea typeface="Yu Gothic Light" panose="020B0300000000000000" pitchFamily="34" charset="-128"/>
              </a:rPr>
              <a:t>”Jag är en viktig och delaktig medskapare” </a:t>
            </a:r>
          </a:p>
        </p:txBody>
      </p:sp>
      <p:sp>
        <p:nvSpPr>
          <p:cNvPr id="6" name="Platshållare för innehåll 2">
            <a:extLst>
              <a:ext uri="{FF2B5EF4-FFF2-40B4-BE49-F238E27FC236}">
                <a16:creationId xmlns:a16="http://schemas.microsoft.com/office/drawing/2014/main" id="{FD6D8092-139C-64D5-7897-57043017AA55}"/>
              </a:ext>
            </a:extLst>
          </p:cNvPr>
          <p:cNvSpPr txBox="1">
            <a:spLocks/>
          </p:cNvSpPr>
          <p:nvPr/>
        </p:nvSpPr>
        <p:spPr>
          <a:xfrm>
            <a:off x="7763163" y="1886533"/>
            <a:ext cx="3607327" cy="606457"/>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sv-SE" sz="1600" i="1" kern="0">
                <a:solidFill>
                  <a:schemeClr val="bg2">
                    <a:lumMod val="25000"/>
                  </a:schemeClr>
                </a:solidFill>
                <a:ea typeface="Yu Gothic Light" panose="020B0300000000000000" pitchFamily="34" charset="-128"/>
              </a:rPr>
              <a:t>”Vård och stöd utgår och samordnas från mina behov och resurser”</a:t>
            </a:r>
          </a:p>
        </p:txBody>
      </p:sp>
      <p:sp>
        <p:nvSpPr>
          <p:cNvPr id="7" name="Platshållare för innehåll 2">
            <a:extLst>
              <a:ext uri="{FF2B5EF4-FFF2-40B4-BE49-F238E27FC236}">
                <a16:creationId xmlns:a16="http://schemas.microsoft.com/office/drawing/2014/main" id="{14669971-3F92-0EE1-A7E8-236B11E63E5C}"/>
              </a:ext>
            </a:extLst>
          </p:cNvPr>
          <p:cNvSpPr txBox="1">
            <a:spLocks/>
          </p:cNvSpPr>
          <p:nvPr/>
        </p:nvSpPr>
        <p:spPr>
          <a:xfrm>
            <a:off x="3571203" y="5778383"/>
            <a:ext cx="4093286" cy="338019"/>
          </a:xfrm>
          <a:prstGeom prst="rect">
            <a:avLst/>
          </a:prstGeom>
        </p:spPr>
        <p:txBody>
          <a:bodyPr vert="horz" lIns="91440" tIns="45720" rIns="91440" bIns="45720" numCol="1"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sv-SE" sz="1600" i="1" kern="0">
                <a:solidFill>
                  <a:schemeClr val="bg2">
                    <a:lumMod val="25000"/>
                  </a:schemeClr>
                </a:solidFill>
                <a:ea typeface="Yu Gothic Light" panose="020B0300000000000000" pitchFamily="34" charset="-128"/>
              </a:rPr>
              <a:t>”Vi bemöter varandra med respekt” </a:t>
            </a:r>
          </a:p>
        </p:txBody>
      </p:sp>
      <p:sp>
        <p:nvSpPr>
          <p:cNvPr id="8" name="Platshållare för innehåll 2">
            <a:extLst>
              <a:ext uri="{FF2B5EF4-FFF2-40B4-BE49-F238E27FC236}">
                <a16:creationId xmlns:a16="http://schemas.microsoft.com/office/drawing/2014/main" id="{C280CF06-A650-7EE5-4714-B92FCC00B8EF}"/>
              </a:ext>
            </a:extLst>
          </p:cNvPr>
          <p:cNvSpPr txBox="1">
            <a:spLocks/>
          </p:cNvSpPr>
          <p:nvPr/>
        </p:nvSpPr>
        <p:spPr>
          <a:xfrm>
            <a:off x="8594998" y="3965981"/>
            <a:ext cx="2899285" cy="715201"/>
          </a:xfrm>
          <a:prstGeom prst="rect">
            <a:avLst/>
          </a:prstGeom>
        </p:spPr>
        <p:txBody>
          <a:bodyPr vert="horz" lIns="91440" tIns="45720" rIns="91440" bIns="45720" numCol="1"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sv-SE" sz="1600" i="1" kern="0">
                <a:solidFill>
                  <a:schemeClr val="bg2">
                    <a:lumMod val="25000"/>
                  </a:schemeClr>
                </a:solidFill>
                <a:ea typeface="Yu Gothic Light" panose="020B0300000000000000" pitchFamily="34" charset="-128"/>
              </a:rPr>
              <a:t>”Jag har ett kontinuerligt, </a:t>
            </a:r>
            <a:br>
              <a:rPr lang="sv-SE" sz="1600" i="1" kern="0">
                <a:solidFill>
                  <a:schemeClr val="bg2">
                    <a:lumMod val="25000"/>
                  </a:schemeClr>
                </a:solidFill>
                <a:ea typeface="Yu Gothic Light" panose="020B0300000000000000" pitchFamily="34" charset="-128"/>
              </a:rPr>
            </a:br>
            <a:r>
              <a:rPr lang="sv-SE" sz="1600" i="1" kern="0">
                <a:solidFill>
                  <a:schemeClr val="bg2">
                    <a:lumMod val="25000"/>
                  </a:schemeClr>
                </a:solidFill>
                <a:ea typeface="Yu Gothic Light" panose="020B0300000000000000" pitchFamily="34" charset="-128"/>
              </a:rPr>
              <a:t>personligt och tillitsfullt stöd”</a:t>
            </a:r>
          </a:p>
        </p:txBody>
      </p:sp>
      <p:sp>
        <p:nvSpPr>
          <p:cNvPr id="9" name="Platshållare för innehåll 2">
            <a:extLst>
              <a:ext uri="{FF2B5EF4-FFF2-40B4-BE49-F238E27FC236}">
                <a16:creationId xmlns:a16="http://schemas.microsoft.com/office/drawing/2014/main" id="{D6CF1B2E-2FE4-5D66-E9E1-F409B51F0CC1}"/>
              </a:ext>
            </a:extLst>
          </p:cNvPr>
          <p:cNvSpPr txBox="1">
            <a:spLocks/>
          </p:cNvSpPr>
          <p:nvPr/>
        </p:nvSpPr>
        <p:spPr>
          <a:xfrm>
            <a:off x="375857" y="4448635"/>
            <a:ext cx="2492296" cy="693229"/>
          </a:xfrm>
          <a:prstGeom prst="rect">
            <a:avLst/>
          </a:prstGeom>
        </p:spPr>
        <p:txBody>
          <a:bodyPr vert="horz" lIns="91440" tIns="45720" rIns="91440" bIns="45720" numCol="1"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Aft>
                <a:spcPts val="1800"/>
              </a:spcAft>
              <a:buFont typeface="Arial" panose="020B0604020202020204" pitchFamily="34" charset="0"/>
              <a:buNone/>
            </a:pPr>
            <a:r>
              <a:rPr lang="sv-SE" sz="1600" i="1" kern="0">
                <a:solidFill>
                  <a:schemeClr val="bg2">
                    <a:lumMod val="25000"/>
                  </a:schemeClr>
                </a:solidFill>
                <a:ea typeface="Yu Gothic Light" panose="020B0300000000000000" pitchFamily="34" charset="-128"/>
              </a:rPr>
              <a:t>”Jag får rätt hjälp och </a:t>
            </a:r>
            <a:br>
              <a:rPr lang="sv-SE" sz="1600" i="1" kern="0">
                <a:solidFill>
                  <a:schemeClr val="bg2">
                    <a:lumMod val="25000"/>
                  </a:schemeClr>
                </a:solidFill>
                <a:ea typeface="Yu Gothic Light" panose="020B0300000000000000" pitchFamily="34" charset="-128"/>
              </a:rPr>
            </a:br>
            <a:r>
              <a:rPr lang="sv-SE" sz="1600" i="1" kern="0">
                <a:solidFill>
                  <a:schemeClr val="bg2">
                    <a:lumMod val="25000"/>
                  </a:schemeClr>
                </a:solidFill>
                <a:ea typeface="Yu Gothic Light" panose="020B0300000000000000" pitchFamily="34" charset="-128"/>
              </a:rPr>
              <a:t>stöd i rätt tid”</a:t>
            </a:r>
          </a:p>
        </p:txBody>
      </p:sp>
    </p:spTree>
    <p:extLst>
      <p:ext uri="{BB962C8B-B14F-4D97-AF65-F5344CB8AC3E}">
        <p14:creationId xmlns:p14="http://schemas.microsoft.com/office/powerpoint/2010/main" val="847728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0C47A4-E108-8767-AA94-E4B2AFF4C0D3}"/>
              </a:ext>
            </a:extLst>
          </p:cNvPr>
          <p:cNvSpPr>
            <a:spLocks noGrp="1"/>
          </p:cNvSpPr>
          <p:nvPr>
            <p:ph type="title"/>
          </p:nvPr>
        </p:nvSpPr>
        <p:spPr>
          <a:xfrm>
            <a:off x="838200" y="611878"/>
            <a:ext cx="5257800" cy="1077913"/>
          </a:xfrm>
        </p:spPr>
        <p:txBody>
          <a:bodyPr anchor="b">
            <a:normAutofit/>
          </a:bodyPr>
          <a:lstStyle/>
          <a:p>
            <a:r>
              <a:rPr lang="sv-SE" sz="3300"/>
              <a:t>Tillsammans möter vi invånarnas behov</a:t>
            </a:r>
          </a:p>
        </p:txBody>
      </p:sp>
      <p:sp>
        <p:nvSpPr>
          <p:cNvPr id="3" name="Platshållare för innehåll 2">
            <a:extLst>
              <a:ext uri="{FF2B5EF4-FFF2-40B4-BE49-F238E27FC236}">
                <a16:creationId xmlns:a16="http://schemas.microsoft.com/office/drawing/2014/main" id="{393D5F93-15BB-6784-6B88-67FE677FD151}"/>
              </a:ext>
            </a:extLst>
          </p:cNvPr>
          <p:cNvSpPr>
            <a:spLocks noGrp="1"/>
          </p:cNvSpPr>
          <p:nvPr>
            <p:ph idx="1"/>
          </p:nvPr>
        </p:nvSpPr>
        <p:spPr>
          <a:xfrm>
            <a:off x="838200" y="2168525"/>
            <a:ext cx="5257800" cy="4232276"/>
          </a:xfrm>
        </p:spPr>
        <p:txBody>
          <a:bodyPr>
            <a:normAutofit/>
          </a:bodyPr>
          <a:lstStyle/>
          <a:p>
            <a:r>
              <a:rPr lang="sv-SE"/>
              <a:t>Gemensam plan primärvård är en handlingsplan för att möta invånarnas behov</a:t>
            </a:r>
          </a:p>
          <a:p>
            <a:r>
              <a:rPr lang="sv-SE"/>
              <a:t>Planen har tagits fram efter verksamheter och invånares beskrivning av vad som behöver hända</a:t>
            </a:r>
          </a:p>
          <a:p>
            <a:r>
              <a:rPr lang="sv-SE"/>
              <a:t>Region Värmland och kommunerna behöver arbeta tillsammans </a:t>
            </a:r>
          </a:p>
          <a:p>
            <a:r>
              <a:rPr lang="sv-SE" kern="100">
                <a:solidFill>
                  <a:schemeClr val="tx2">
                    <a:lumMod val="75000"/>
                  </a:schemeClr>
                </a:solidFill>
                <a:cs typeface="Times New Roman" panose="02020603050405020304" pitchFamily="18" charset="0"/>
              </a:rPr>
              <a:t>Handlingsplanen finns på </a:t>
            </a:r>
            <a:r>
              <a:rPr lang="sv-SE" b="1" kern="100">
                <a:solidFill>
                  <a:schemeClr val="tx2">
                    <a:lumMod val="75000"/>
                  </a:schemeClr>
                </a:solidFill>
                <a:cs typeface="Times New Roman" panose="02020603050405020304" pitchFamily="18" charset="0"/>
                <a:hlinkClick r:id="rId3">
                  <a:extLst>
                    <a:ext uri="{A12FA001-AC4F-418D-AE19-62706E023703}">
                      <ahyp:hlinkClr xmlns:ahyp="http://schemas.microsoft.com/office/drawing/2018/hyperlinkcolor" val="tx"/>
                    </a:ext>
                  </a:extLst>
                </a:hlinkClick>
              </a:rPr>
              <a:t>regionvarmland.se/</a:t>
            </a:r>
            <a:r>
              <a:rPr lang="sv-SE" b="1" kern="100" err="1">
                <a:solidFill>
                  <a:schemeClr val="tx2">
                    <a:lumMod val="75000"/>
                  </a:schemeClr>
                </a:solidFill>
                <a:cs typeface="Times New Roman" panose="02020603050405020304" pitchFamily="18" charset="0"/>
                <a:hlinkClick r:id="rId3">
                  <a:extLst>
                    <a:ext uri="{A12FA001-AC4F-418D-AE19-62706E023703}">
                      <ahyp:hlinkClr xmlns:ahyp="http://schemas.microsoft.com/office/drawing/2018/hyperlinkcolor" val="tx"/>
                    </a:ext>
                  </a:extLst>
                </a:hlinkClick>
              </a:rPr>
              <a:t>naravard</a:t>
            </a:r>
            <a:endParaRPr lang="sv-SE" b="1" kern="100">
              <a:solidFill>
                <a:schemeClr val="tx2">
                  <a:lumMod val="75000"/>
                </a:schemeClr>
              </a:solidFill>
              <a:cs typeface="Times New Roman" panose="02020603050405020304" pitchFamily="18" charset="0"/>
            </a:endParaRPr>
          </a:p>
          <a:p>
            <a:pPr marL="0" indent="0">
              <a:buNone/>
            </a:pPr>
            <a:endParaRPr lang="sv-SE"/>
          </a:p>
          <a:p>
            <a:endParaRPr lang="sv-SE"/>
          </a:p>
        </p:txBody>
      </p:sp>
      <p:pic>
        <p:nvPicPr>
          <p:cNvPr id="5" name="Platshållare för bild 4" descr="En bild som visar text, design&#10;&#10;AI-genererat innehåll kan vara felaktigt.">
            <a:extLst>
              <a:ext uri="{FF2B5EF4-FFF2-40B4-BE49-F238E27FC236}">
                <a16:creationId xmlns:a16="http://schemas.microsoft.com/office/drawing/2014/main" id="{C79B80B6-600F-CCA2-C024-A1281D675704}"/>
              </a:ext>
            </a:extLst>
          </p:cNvPr>
          <p:cNvPicPr>
            <a:picLocks noGrp="1" noChangeAspect="1"/>
          </p:cNvPicPr>
          <p:nvPr>
            <p:ph sz="quarter" idx="13"/>
          </p:nvPr>
        </p:nvPicPr>
        <p:blipFill>
          <a:blip r:embed="rId4"/>
          <a:stretch>
            <a:fillRect/>
          </a:stretch>
        </p:blipFill>
        <p:spPr>
          <a:xfrm>
            <a:off x="6974014" y="671512"/>
            <a:ext cx="4354259" cy="5729287"/>
          </a:xfrm>
          <a:prstGeom prst="rect">
            <a:avLst/>
          </a:prstGeom>
          <a:noFill/>
        </p:spPr>
      </p:pic>
    </p:spTree>
    <p:extLst>
      <p:ext uri="{BB962C8B-B14F-4D97-AF65-F5344CB8AC3E}">
        <p14:creationId xmlns:p14="http://schemas.microsoft.com/office/powerpoint/2010/main" val="95985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1ECE5DC-A1EE-5FF5-24E8-DFEB0306942E}"/>
              </a:ext>
            </a:extLst>
          </p:cNvPr>
          <p:cNvSpPr>
            <a:spLocks noGrp="1"/>
          </p:cNvSpPr>
          <p:nvPr>
            <p:ph type="title"/>
          </p:nvPr>
        </p:nvSpPr>
        <p:spPr>
          <a:xfrm>
            <a:off x="838200" y="359787"/>
            <a:ext cx="10515600" cy="1077913"/>
          </a:xfrm>
        </p:spPr>
        <p:txBody>
          <a:bodyPr anchor="b">
            <a:normAutofit/>
          </a:bodyPr>
          <a:lstStyle/>
          <a:p>
            <a:pPr algn="ctr"/>
            <a:r>
              <a:rPr lang="en-US"/>
              <a:t>En </a:t>
            </a:r>
            <a:r>
              <a:rPr lang="sv-SE" noProof="0"/>
              <a:t>gemensam primärvård</a:t>
            </a:r>
            <a:endParaRPr lang="en-US"/>
          </a:p>
        </p:txBody>
      </p:sp>
      <p:pic>
        <p:nvPicPr>
          <p:cNvPr id="4" name="Bildobjekt 3">
            <a:extLst>
              <a:ext uri="{FF2B5EF4-FFF2-40B4-BE49-F238E27FC236}">
                <a16:creationId xmlns:a16="http://schemas.microsoft.com/office/drawing/2014/main" id="{374B5940-274C-482E-AB0A-E64C314C6803}"/>
              </a:ext>
            </a:extLst>
          </p:cNvPr>
          <p:cNvPicPr>
            <a:picLocks noChangeAspect="1"/>
          </p:cNvPicPr>
          <p:nvPr/>
        </p:nvPicPr>
        <p:blipFill>
          <a:blip r:embed="rId3"/>
          <a:stretch>
            <a:fillRect/>
          </a:stretch>
        </p:blipFill>
        <p:spPr>
          <a:xfrm>
            <a:off x="2168434" y="1854527"/>
            <a:ext cx="7329183" cy="4489124"/>
          </a:xfrm>
          <a:prstGeom prst="rect">
            <a:avLst/>
          </a:prstGeom>
          <a:noFill/>
        </p:spPr>
      </p:pic>
    </p:spTree>
    <p:extLst>
      <p:ext uri="{BB962C8B-B14F-4D97-AF65-F5344CB8AC3E}">
        <p14:creationId xmlns:p14="http://schemas.microsoft.com/office/powerpoint/2010/main" val="3928905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AD6E0-8A75-16F4-74FE-70D86E717FA3}"/>
            </a:ext>
          </a:extLst>
        </p:cNvPr>
        <p:cNvGrpSpPr/>
        <p:nvPr/>
      </p:nvGrpSpPr>
      <p:grpSpPr>
        <a:xfrm>
          <a:off x="0" y="0"/>
          <a:ext cx="0" cy="0"/>
          <a:chOff x="0" y="0"/>
          <a:chExt cx="0" cy="0"/>
        </a:xfrm>
      </p:grpSpPr>
      <p:grpSp>
        <p:nvGrpSpPr>
          <p:cNvPr id="5" name="Grupp 4">
            <a:extLst>
              <a:ext uri="{FF2B5EF4-FFF2-40B4-BE49-F238E27FC236}">
                <a16:creationId xmlns:a16="http://schemas.microsoft.com/office/drawing/2014/main" id="{15F62480-5D70-7D31-BBAA-70EFCD054DDC}"/>
              </a:ext>
            </a:extLst>
          </p:cNvPr>
          <p:cNvGrpSpPr/>
          <p:nvPr/>
        </p:nvGrpSpPr>
        <p:grpSpPr>
          <a:xfrm>
            <a:off x="1029907" y="1710458"/>
            <a:ext cx="10399774" cy="4718632"/>
            <a:chOff x="1365978" y="2115170"/>
            <a:chExt cx="9823249" cy="4437405"/>
          </a:xfrm>
        </p:grpSpPr>
        <p:sp>
          <p:nvSpPr>
            <p:cNvPr id="3" name="Rektangel: rundade hörn 2">
              <a:extLst>
                <a:ext uri="{FF2B5EF4-FFF2-40B4-BE49-F238E27FC236}">
                  <a16:creationId xmlns:a16="http://schemas.microsoft.com/office/drawing/2014/main" id="{AF5C3942-8093-EE35-BC59-984476CA0CF9}"/>
                </a:ext>
              </a:extLst>
            </p:cNvPr>
            <p:cNvSpPr/>
            <p:nvPr/>
          </p:nvSpPr>
          <p:spPr>
            <a:xfrm>
              <a:off x="1365978" y="2115170"/>
              <a:ext cx="3101164" cy="4019003"/>
            </a:xfrm>
            <a:prstGeom prst="roundRect">
              <a:avLst/>
            </a:prstGeom>
            <a:solidFill>
              <a:srgbClr val="BED3B6"/>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ruta 6">
              <a:extLst>
                <a:ext uri="{FF2B5EF4-FFF2-40B4-BE49-F238E27FC236}">
                  <a16:creationId xmlns:a16="http://schemas.microsoft.com/office/drawing/2014/main" id="{D6658E6D-2646-EEF1-0CFD-1E61C178CC6C}"/>
                </a:ext>
              </a:extLst>
            </p:cNvPr>
            <p:cNvSpPr txBox="1"/>
            <p:nvPr/>
          </p:nvSpPr>
          <p:spPr>
            <a:xfrm>
              <a:off x="1365978" y="4714674"/>
              <a:ext cx="3101164" cy="183790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defTabSz="813816">
                <a:spcAft>
                  <a:spcPts val="600"/>
                </a:spcAft>
                <a:defRPr/>
              </a:pPr>
              <a:r>
                <a:rPr lang="sv-SE" sz="2000" b="1"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t>Personer med </a:t>
              </a:r>
              <a:br>
                <a:rPr lang="sv-SE" sz="2000" b="1"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br>
              <a:r>
                <a:rPr lang="sv-SE" sz="2000" b="1"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t>komplexa behov</a:t>
              </a:r>
            </a:p>
            <a:p>
              <a:pPr algn="ctr" defTabSz="813816">
                <a:spcAft>
                  <a:spcPts val="600"/>
                </a:spcAft>
                <a:defRPr/>
              </a:pPr>
              <a:r>
                <a:rPr lang="sv-SE" sz="2000"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t>Samordnat stöd och </a:t>
              </a:r>
              <a:br>
                <a:rPr lang="sv-SE" sz="2000"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br>
              <a:r>
                <a:rPr lang="sv-SE" sz="2000"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t>fasta kontakter.</a:t>
              </a:r>
              <a:br>
                <a:rPr lang="en-US" sz="3200" b="1"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br>
              <a:endParaRPr kumimoji="0" lang="en-US" sz="3600" b="0" i="1" u="none" strike="noStrike" kern="1200" cap="none" spc="0" normalizeH="0" baseline="0" noProof="0">
                <a:ln>
                  <a:noFill/>
                </a:ln>
                <a:solidFill>
                  <a:srgbClr val="3D663B">
                    <a:lumMod val="75000"/>
                  </a:srgbClr>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8" name="Rektangel: rundade hörn 7">
              <a:extLst>
                <a:ext uri="{FF2B5EF4-FFF2-40B4-BE49-F238E27FC236}">
                  <a16:creationId xmlns:a16="http://schemas.microsoft.com/office/drawing/2014/main" id="{336E3DAB-F54A-AA14-8B5B-BB7FEC066DF7}"/>
                </a:ext>
              </a:extLst>
            </p:cNvPr>
            <p:cNvSpPr/>
            <p:nvPr/>
          </p:nvSpPr>
          <p:spPr>
            <a:xfrm>
              <a:off x="4727020" y="2115172"/>
              <a:ext cx="3101164" cy="4019002"/>
            </a:xfrm>
            <a:prstGeom prst="roundRect">
              <a:avLst/>
            </a:prstGeom>
            <a:solidFill>
              <a:srgbClr val="BED3B6"/>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ruta 8">
              <a:extLst>
                <a:ext uri="{FF2B5EF4-FFF2-40B4-BE49-F238E27FC236}">
                  <a16:creationId xmlns:a16="http://schemas.microsoft.com/office/drawing/2014/main" id="{245FEA52-E20C-84CC-D0E5-EA32AB1B745C}"/>
                </a:ext>
              </a:extLst>
            </p:cNvPr>
            <p:cNvSpPr txBox="1"/>
            <p:nvPr/>
          </p:nvSpPr>
          <p:spPr>
            <a:xfrm>
              <a:off x="4727020" y="4714677"/>
              <a:ext cx="3101164" cy="138928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defTabSz="813816">
                <a:spcAft>
                  <a:spcPts val="600"/>
                </a:spcAft>
                <a:defRPr/>
              </a:pPr>
              <a:r>
                <a:rPr lang="sv-SE" sz="2000" b="1"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t>Barn och unga</a:t>
              </a:r>
            </a:p>
            <a:p>
              <a:pPr algn="ctr" defTabSz="813816">
                <a:spcAft>
                  <a:spcPts val="600"/>
                </a:spcAft>
                <a:defRPr/>
              </a:pPr>
              <a:r>
                <a:rPr lang="sv-SE" sz="2000"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t>Främjande och förebyggande arbete.</a:t>
              </a:r>
            </a:p>
            <a:p>
              <a:pPr algn="ctr" defTabSz="813816">
                <a:spcAft>
                  <a:spcPts val="600"/>
                </a:spcAft>
                <a:defRPr/>
              </a:pPr>
              <a:r>
                <a:rPr lang="sv-SE" sz="2000"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t>Tidig upptäckt.</a:t>
              </a:r>
              <a:endParaRPr kumimoji="0" lang="sv-SE" sz="2400" b="0" i="0" u="none" strike="noStrike" kern="1200" cap="none" spc="0" normalizeH="0" baseline="0" noProof="0">
                <a:ln>
                  <a:noFill/>
                </a:ln>
                <a:solidFill>
                  <a:srgbClr val="3D663B">
                    <a:lumMod val="75000"/>
                  </a:srgbClr>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0" name="Rektangel: rundade hörn 9">
              <a:extLst>
                <a:ext uri="{FF2B5EF4-FFF2-40B4-BE49-F238E27FC236}">
                  <a16:creationId xmlns:a16="http://schemas.microsoft.com/office/drawing/2014/main" id="{94A809C9-ADF0-6AAC-EE0B-DBEF46B1A256}"/>
                </a:ext>
              </a:extLst>
            </p:cNvPr>
            <p:cNvSpPr/>
            <p:nvPr/>
          </p:nvSpPr>
          <p:spPr>
            <a:xfrm>
              <a:off x="8088063" y="2115171"/>
              <a:ext cx="3101164" cy="4019002"/>
            </a:xfrm>
            <a:prstGeom prst="roundRect">
              <a:avLst/>
            </a:prstGeom>
            <a:solidFill>
              <a:srgbClr val="BED3B6"/>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ruta 10">
              <a:extLst>
                <a:ext uri="{FF2B5EF4-FFF2-40B4-BE49-F238E27FC236}">
                  <a16:creationId xmlns:a16="http://schemas.microsoft.com/office/drawing/2014/main" id="{517F57A7-D318-58DC-B552-5759943E5DCD}"/>
                </a:ext>
              </a:extLst>
            </p:cNvPr>
            <p:cNvSpPr txBox="1"/>
            <p:nvPr/>
          </p:nvSpPr>
          <p:spPr>
            <a:xfrm>
              <a:off x="8088063" y="4714677"/>
              <a:ext cx="3101164" cy="138928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defTabSz="813816">
                <a:spcAft>
                  <a:spcPts val="600"/>
                </a:spcAft>
                <a:defRPr/>
              </a:pPr>
              <a:r>
                <a:rPr lang="sv-SE" sz="2000" b="1"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t>Äldre</a:t>
              </a:r>
            </a:p>
            <a:p>
              <a:pPr algn="ctr" defTabSz="813816">
                <a:spcAft>
                  <a:spcPts val="600"/>
                </a:spcAft>
                <a:defRPr/>
              </a:pPr>
              <a:r>
                <a:rPr lang="sv-SE" sz="2000"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t>Förebyggande insatser.</a:t>
              </a:r>
            </a:p>
            <a:p>
              <a:pPr algn="ctr" defTabSz="813816">
                <a:spcAft>
                  <a:spcPts val="600"/>
                </a:spcAft>
                <a:defRPr/>
              </a:pPr>
              <a:r>
                <a:rPr lang="sv-SE" sz="2000" kern="1200">
                  <a:solidFill>
                    <a:srgbClr val="3D663B">
                      <a:lumMod val="75000"/>
                    </a:srgbClr>
                  </a:solidFill>
                  <a:latin typeface="Noto Serif" panose="02020600060500020200" pitchFamily="18" charset="0"/>
                  <a:ea typeface="Noto Serif" panose="02020600060500020200" pitchFamily="18" charset="0"/>
                  <a:cs typeface="Noto Serif" panose="02020600060500020200" pitchFamily="18" charset="0"/>
                </a:rPr>
                <a:t>Färre förflyttningar i onödan.</a:t>
              </a:r>
              <a:endParaRPr kumimoji="0" lang="sv-SE" sz="2400" b="0" i="0" u="none" strike="noStrike" kern="1200" cap="none" spc="0" normalizeH="0" baseline="0" noProof="0">
                <a:ln>
                  <a:noFill/>
                </a:ln>
                <a:solidFill>
                  <a:srgbClr val="3D663B">
                    <a:lumMod val="75000"/>
                  </a:srgbClr>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5" name="Ellips 14">
              <a:extLst>
                <a:ext uri="{FF2B5EF4-FFF2-40B4-BE49-F238E27FC236}">
                  <a16:creationId xmlns:a16="http://schemas.microsoft.com/office/drawing/2014/main" id="{5A8F4453-FB3D-8081-AE4B-D376FB042B95}"/>
                </a:ext>
              </a:extLst>
            </p:cNvPr>
            <p:cNvSpPr/>
            <p:nvPr/>
          </p:nvSpPr>
          <p:spPr>
            <a:xfrm>
              <a:off x="5339813" y="2514797"/>
              <a:ext cx="1800000" cy="1800000"/>
            </a:xfrm>
            <a:prstGeom prst="ellipse">
              <a:avLst/>
            </a:prstGeom>
            <a:blipFill>
              <a:blip r:embed="rId3"/>
              <a:srcRect/>
              <a:stretch>
                <a:fillRect l="-10000" r="-10000"/>
              </a:stretch>
            </a:blipFill>
            <a:ln>
              <a:no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EDF6EE">
                    <a:hueOff val="0"/>
                    <a:satOff val="0"/>
                    <a:lumOff val="0"/>
                    <a:alphaOff val="0"/>
                  </a:srgbClr>
                </a:solidFill>
                <a:effectLst/>
                <a:uLnTx/>
                <a:uFillTx/>
                <a:latin typeface="Calibri" panose="020F0502020204030204"/>
                <a:ea typeface="+mn-ea"/>
                <a:cs typeface="+mn-cs"/>
              </a:endParaRPr>
            </a:p>
          </p:txBody>
        </p:sp>
        <p:sp>
          <p:nvSpPr>
            <p:cNvPr id="16" name="Ellips 15">
              <a:extLst>
                <a:ext uri="{FF2B5EF4-FFF2-40B4-BE49-F238E27FC236}">
                  <a16:creationId xmlns:a16="http://schemas.microsoft.com/office/drawing/2014/main" id="{9F3612A0-ABA5-19A1-B814-8A8624DDA35C}"/>
                </a:ext>
              </a:extLst>
            </p:cNvPr>
            <p:cNvSpPr/>
            <p:nvPr/>
          </p:nvSpPr>
          <p:spPr>
            <a:xfrm>
              <a:off x="1975403" y="2548337"/>
              <a:ext cx="1865424" cy="1800000"/>
            </a:xfrm>
            <a:prstGeom prst="ellipse">
              <a:avLst/>
            </a:prstGeom>
            <a:blipFill>
              <a:blip r:embed="rId4">
                <a:extLst>
                  <a:ext uri="{28A0092B-C50C-407E-A947-70E740481C1C}">
                    <a14:useLocalDpi xmlns:a14="http://schemas.microsoft.com/office/drawing/2010/main" val="0"/>
                  </a:ext>
                </a:extLst>
              </a:blip>
              <a:srcRect/>
              <a:stretch>
                <a:fillRect l="-22000" r="-22000"/>
              </a:stretch>
            </a:blipFill>
            <a:ln>
              <a:no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EDF6EE">
                    <a:hueOff val="0"/>
                    <a:satOff val="0"/>
                    <a:lumOff val="0"/>
                    <a:alphaOff val="0"/>
                  </a:srgbClr>
                </a:solidFill>
                <a:effectLst/>
                <a:uLnTx/>
                <a:uFillTx/>
                <a:latin typeface="Calibri" panose="020F0502020204030204"/>
                <a:ea typeface="+mn-ea"/>
                <a:cs typeface="+mn-cs"/>
              </a:endParaRPr>
            </a:p>
          </p:txBody>
        </p:sp>
        <p:pic>
          <p:nvPicPr>
            <p:cNvPr id="17" name="Bildobjekt 16" descr="En bild som visar person, klädsel, inomhus, Människoansikte&#10;&#10;AI-genererat innehåll kan vara felaktigt.">
              <a:extLst>
                <a:ext uri="{FF2B5EF4-FFF2-40B4-BE49-F238E27FC236}">
                  <a16:creationId xmlns:a16="http://schemas.microsoft.com/office/drawing/2014/main" id="{BBCCB036-850E-74BC-11BD-6EAF705ECF14}"/>
                </a:ext>
              </a:extLst>
            </p:cNvPr>
            <p:cNvPicPr>
              <a:picLocks noChangeAspect="1"/>
            </p:cNvPicPr>
            <p:nvPr/>
          </p:nvPicPr>
          <p:blipFill rotWithShape="1">
            <a:blip r:embed="rId5">
              <a:extLst>
                <a:ext uri="{28A0092B-C50C-407E-A947-70E740481C1C}">
                  <a14:useLocalDpi xmlns:a14="http://schemas.microsoft.com/office/drawing/2010/main" val="0"/>
                </a:ext>
              </a:extLst>
            </a:blip>
            <a:srcRect l="16688" r="16688"/>
            <a:stretch/>
          </p:blipFill>
          <p:spPr>
            <a:xfrm>
              <a:off x="8834948" y="2514798"/>
              <a:ext cx="1800000" cy="1800000"/>
            </a:xfrm>
            <a:prstGeom prst="ellipse">
              <a:avLst/>
            </a:prstGeom>
            <a:ln>
              <a:noFill/>
            </a:ln>
          </p:spPr>
        </p:pic>
      </p:grpSp>
      <p:sp>
        <p:nvSpPr>
          <p:cNvPr id="6" name="textruta 5">
            <a:extLst>
              <a:ext uri="{FF2B5EF4-FFF2-40B4-BE49-F238E27FC236}">
                <a16:creationId xmlns:a16="http://schemas.microsoft.com/office/drawing/2014/main" id="{4B311612-728A-CA38-41C5-6BCF1A142DB3}"/>
              </a:ext>
            </a:extLst>
          </p:cNvPr>
          <p:cNvSpPr txBox="1"/>
          <p:nvPr/>
        </p:nvSpPr>
        <p:spPr>
          <a:xfrm>
            <a:off x="0" y="1043328"/>
            <a:ext cx="12192000" cy="662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9" tIns="25399" rIns="25399" bIns="25399" rtlCol="0" anchor="t">
            <a:noAutofit/>
          </a:bodyPr>
          <a:lstStyle/>
          <a:p>
            <a:pPr marL="0" marR="0" indent="0" algn="ctr" defTabSz="228599" rtl="0" eaLnBrk="1" fontAlgn="auto" latinLnBrk="0" hangingPunct="0">
              <a:lnSpc>
                <a:spcPct val="150000"/>
              </a:lnSpc>
              <a:spcBef>
                <a:spcPts val="0"/>
              </a:spcBef>
              <a:spcAft>
                <a:spcPts val="0"/>
              </a:spcAft>
              <a:buClrTx/>
              <a:buSzTx/>
              <a:buFontTx/>
              <a:buNone/>
              <a:tabLst/>
            </a:pPr>
            <a:endParaRPr lang="sv-SE" sz="2400" b="1">
              <a:solidFill>
                <a:srgbClr val="3E673C"/>
              </a:solidFill>
              <a:latin typeface="Noto Serif" panose="02020600060500020200" pitchFamily="18" charset="0"/>
              <a:ea typeface="Noto Serif" panose="02020600060500020200" pitchFamily="18" charset="0"/>
              <a:cs typeface="Noto Serif" panose="02020600060500020200" pitchFamily="18" charset="0"/>
              <a:sym typeface="Noto Serif"/>
            </a:endParaRPr>
          </a:p>
        </p:txBody>
      </p:sp>
      <p:sp>
        <p:nvSpPr>
          <p:cNvPr id="13" name="textruta 12">
            <a:extLst>
              <a:ext uri="{FF2B5EF4-FFF2-40B4-BE49-F238E27FC236}">
                <a16:creationId xmlns:a16="http://schemas.microsoft.com/office/drawing/2014/main" id="{5B3C8FBA-881E-49EC-5EE3-227813A5E126}"/>
              </a:ext>
            </a:extLst>
          </p:cNvPr>
          <p:cNvSpPr txBox="1"/>
          <p:nvPr/>
        </p:nvSpPr>
        <p:spPr>
          <a:xfrm>
            <a:off x="938151" y="703782"/>
            <a:ext cx="10583287" cy="646331"/>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p>
            <a:pPr defTabSz="228599" hangingPunct="0"/>
            <a:r>
              <a:rPr lang="sv-SE" sz="3600" b="1">
                <a:solidFill>
                  <a:srgbClr val="3E673C"/>
                </a:solidFill>
                <a:latin typeface="Noto Serif" panose="02020600060500020200" pitchFamily="18" charset="0"/>
                <a:ea typeface="Noto Serif" panose="02020600060500020200" pitchFamily="18" charset="0"/>
                <a:cs typeface="Noto Serif" panose="02020600060500020200" pitchFamily="18" charset="0"/>
                <a:sym typeface="Noto Serif"/>
              </a:rPr>
              <a:t>Länets fokusområden </a:t>
            </a:r>
            <a:r>
              <a:rPr lang="sv-SE" sz="3600" b="1">
                <a:solidFill>
                  <a:schemeClr val="bg2">
                    <a:lumMod val="25000"/>
                  </a:schemeClr>
                </a:solidFill>
                <a:latin typeface="Noto Serif" panose="02020600060500020200" pitchFamily="18" charset="0"/>
                <a:ea typeface="Noto Serif" panose="02020600060500020200" pitchFamily="18" charset="0"/>
                <a:cs typeface="Noto Serif" panose="02020600060500020200" pitchFamily="18" charset="0"/>
              </a:rPr>
              <a:t>2025–2027</a:t>
            </a:r>
          </a:p>
        </p:txBody>
      </p:sp>
    </p:spTree>
    <p:extLst>
      <p:ext uri="{BB962C8B-B14F-4D97-AF65-F5344CB8AC3E}">
        <p14:creationId xmlns:p14="http://schemas.microsoft.com/office/powerpoint/2010/main" val="941741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9594E-DAE2-3235-DC94-A6C1875699C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C3FC952-BDB3-FE89-E08E-335866E5D38A}"/>
              </a:ext>
            </a:extLst>
          </p:cNvPr>
          <p:cNvSpPr>
            <a:spLocks noGrp="1"/>
          </p:cNvSpPr>
          <p:nvPr>
            <p:ph type="title"/>
          </p:nvPr>
        </p:nvSpPr>
        <p:spPr>
          <a:xfrm>
            <a:off x="838200" y="878404"/>
            <a:ext cx="10515600" cy="1077913"/>
          </a:xfrm>
        </p:spPr>
        <p:txBody>
          <a:bodyPr/>
          <a:lstStyle/>
          <a:p>
            <a:r>
              <a:rPr lang="sv-SE"/>
              <a:t>Börja jobba och följ upp arbetet</a:t>
            </a:r>
          </a:p>
        </p:txBody>
      </p:sp>
      <p:sp>
        <p:nvSpPr>
          <p:cNvPr id="3" name="Platshållare för innehåll 2">
            <a:extLst>
              <a:ext uri="{FF2B5EF4-FFF2-40B4-BE49-F238E27FC236}">
                <a16:creationId xmlns:a16="http://schemas.microsoft.com/office/drawing/2014/main" id="{DF8063FE-3830-55FC-E53C-238E8696DCDD}"/>
              </a:ext>
            </a:extLst>
          </p:cNvPr>
          <p:cNvSpPr>
            <a:spLocks noGrp="1"/>
          </p:cNvSpPr>
          <p:nvPr>
            <p:ph idx="1"/>
          </p:nvPr>
        </p:nvSpPr>
        <p:spPr/>
        <p:txBody>
          <a:bodyPr/>
          <a:lstStyle/>
          <a:p>
            <a:r>
              <a:rPr lang="sv-SE" kern="100">
                <a:solidFill>
                  <a:schemeClr val="tx2">
                    <a:lumMod val="75000"/>
                  </a:schemeClr>
                </a:solidFill>
                <a:cs typeface="Times New Roman" panose="02020603050405020304" pitchFamily="18" charset="0"/>
              </a:rPr>
              <a:t>Handlingsplanen finns på </a:t>
            </a:r>
            <a:r>
              <a:rPr lang="sv-SE" b="1" kern="100">
                <a:solidFill>
                  <a:schemeClr val="tx2">
                    <a:lumMod val="75000"/>
                  </a:schemeClr>
                </a:solidFill>
                <a:cs typeface="Times New Roman" panose="02020603050405020304" pitchFamily="18" charset="0"/>
                <a:hlinkClick r:id="rId3">
                  <a:extLst>
                    <a:ext uri="{A12FA001-AC4F-418D-AE19-62706E023703}">
                      <ahyp:hlinkClr xmlns:ahyp="http://schemas.microsoft.com/office/drawing/2018/hyperlinkcolor" val="tx"/>
                    </a:ext>
                  </a:extLst>
                </a:hlinkClick>
              </a:rPr>
              <a:t>regionvarmland.se/</a:t>
            </a:r>
            <a:r>
              <a:rPr lang="sv-SE" b="1" kern="100" err="1">
                <a:solidFill>
                  <a:schemeClr val="tx2">
                    <a:lumMod val="75000"/>
                  </a:schemeClr>
                </a:solidFill>
                <a:cs typeface="Times New Roman" panose="02020603050405020304" pitchFamily="18" charset="0"/>
                <a:hlinkClick r:id="rId3">
                  <a:extLst>
                    <a:ext uri="{A12FA001-AC4F-418D-AE19-62706E023703}">
                      <ahyp:hlinkClr xmlns:ahyp="http://schemas.microsoft.com/office/drawing/2018/hyperlinkcolor" val="tx"/>
                    </a:ext>
                  </a:extLst>
                </a:hlinkClick>
              </a:rPr>
              <a:t>naravard</a:t>
            </a:r>
            <a:endParaRPr lang="sv-SE" b="1" kern="100">
              <a:solidFill>
                <a:schemeClr val="tx2">
                  <a:lumMod val="75000"/>
                </a:schemeClr>
              </a:solidFill>
              <a:cs typeface="Times New Roman" panose="02020603050405020304" pitchFamily="18" charset="0"/>
            </a:endParaRPr>
          </a:p>
          <a:p>
            <a:r>
              <a:rPr lang="sv-SE" kern="100">
                <a:solidFill>
                  <a:schemeClr val="tx2">
                    <a:lumMod val="75000"/>
                  </a:schemeClr>
                </a:solidFill>
                <a:cs typeface="Times New Roman" panose="02020603050405020304" pitchFamily="18" charset="0"/>
              </a:rPr>
              <a:t>Inom varje fokusområde finns förslag på insatser och aktiviteter att arbeta med –prioritera och börja arbeta med några. </a:t>
            </a:r>
            <a:endParaRPr lang="sv-SE" kern="100">
              <a:solidFill>
                <a:schemeClr val="tx2">
                  <a:lumMod val="75000"/>
                </a:schemeClr>
              </a:solidFill>
              <a:cs typeface="Times New Roman" panose="02020603050405020304" pitchFamily="18" charset="0"/>
              <a:sym typeface="Noto Serif"/>
            </a:endParaRPr>
          </a:p>
          <a:p>
            <a:r>
              <a:rPr lang="sv-SE" kern="100">
                <a:solidFill>
                  <a:schemeClr val="tx2">
                    <a:lumMod val="75000"/>
                  </a:schemeClr>
                </a:solidFill>
                <a:cs typeface="Times New Roman" panose="02020603050405020304" pitchFamily="18" charset="0"/>
              </a:rPr>
              <a:t>Använd planen i planering, samverkan och uppföljning som stöd till utveckling.</a:t>
            </a:r>
          </a:p>
          <a:p>
            <a:r>
              <a:rPr lang="sv-SE" kern="100">
                <a:solidFill>
                  <a:schemeClr val="tx2">
                    <a:lumMod val="75000"/>
                  </a:schemeClr>
                </a:solidFill>
                <a:cs typeface="Times New Roman" panose="02020603050405020304" pitchFamily="18" charset="0"/>
                <a:sym typeface="Noto Serif"/>
              </a:rPr>
              <a:t>Följ upp aktiviteterna – lokalt, på nodnivå och länsgemensamt.</a:t>
            </a:r>
          </a:p>
          <a:p>
            <a:r>
              <a:rPr lang="sv-SE" kern="100">
                <a:solidFill>
                  <a:schemeClr val="tx2">
                    <a:lumMod val="75000"/>
                  </a:schemeClr>
                </a:solidFill>
                <a:cs typeface="Times New Roman" panose="02020603050405020304" pitchFamily="18" charset="0"/>
                <a:sym typeface="Noto Serif"/>
              </a:rPr>
              <a:t>Som stöd i uppföljningsarbetet byggs en gemensam uppföljningsrapport upp som går att följa här </a:t>
            </a:r>
            <a:r>
              <a:rPr lang="sv-SE" b="1" kern="100">
                <a:solidFill>
                  <a:schemeClr val="tx2">
                    <a:lumMod val="75000"/>
                  </a:schemeClr>
                </a:solidFill>
                <a:cs typeface="Times New Roman" panose="02020603050405020304" pitchFamily="18" charset="0"/>
                <a:sym typeface="Noto Serif"/>
                <a:hlinkClick r:id="rId4">
                  <a:extLst>
                    <a:ext uri="{A12FA001-AC4F-418D-AE19-62706E023703}">
                      <ahyp:hlinkClr xmlns:ahyp="http://schemas.microsoft.com/office/drawing/2018/hyperlinkcolor" val="tx"/>
                    </a:ext>
                  </a:extLst>
                </a:hlinkClick>
              </a:rPr>
              <a:t>Uppföljning god och nära vård, hälsa och omsorg</a:t>
            </a:r>
            <a:endParaRPr lang="sv-SE" b="1" kern="100">
              <a:solidFill>
                <a:schemeClr val="tx2">
                  <a:lumMod val="75000"/>
                </a:schemeClr>
              </a:solidFill>
              <a:cs typeface="Times New Roman" panose="02020603050405020304" pitchFamily="18" charset="0"/>
            </a:endParaRPr>
          </a:p>
        </p:txBody>
      </p:sp>
      <p:pic>
        <p:nvPicPr>
          <p:cNvPr id="4" name="Bildobjekt 3">
            <a:extLst>
              <a:ext uri="{FF2B5EF4-FFF2-40B4-BE49-F238E27FC236}">
                <a16:creationId xmlns:a16="http://schemas.microsoft.com/office/drawing/2014/main" id="{2D2A9507-6BAF-6B55-72B7-1AA699962BDF}"/>
              </a:ext>
            </a:extLst>
          </p:cNvPr>
          <p:cNvPicPr>
            <a:picLocks noChangeAspect="1"/>
          </p:cNvPicPr>
          <p:nvPr/>
        </p:nvPicPr>
        <p:blipFill>
          <a:blip r:embed="rId5"/>
          <a:stretch>
            <a:fillRect/>
          </a:stretch>
        </p:blipFill>
        <p:spPr>
          <a:xfrm>
            <a:off x="10044283" y="4728297"/>
            <a:ext cx="1610517" cy="1615353"/>
          </a:xfrm>
          <a:prstGeom prst="rect">
            <a:avLst/>
          </a:prstGeom>
        </p:spPr>
      </p:pic>
    </p:spTree>
    <p:extLst>
      <p:ext uri="{BB962C8B-B14F-4D97-AF65-F5344CB8AC3E}">
        <p14:creationId xmlns:p14="http://schemas.microsoft.com/office/powerpoint/2010/main" val="3352039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text, skärmbild&#10;&#10;AI-genererat innehåll kan vara felaktigt.">
            <a:extLst>
              <a:ext uri="{FF2B5EF4-FFF2-40B4-BE49-F238E27FC236}">
                <a16:creationId xmlns:a16="http://schemas.microsoft.com/office/drawing/2014/main" id="{C714A3F6-82EE-2DFC-17F9-CD66DE06B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880" y="1487173"/>
            <a:ext cx="10324240" cy="5210507"/>
          </a:xfrm>
          <a:prstGeom prst="rect">
            <a:avLst/>
          </a:prstGeom>
        </p:spPr>
      </p:pic>
      <p:sp>
        <p:nvSpPr>
          <p:cNvPr id="5" name="Rubrik 4">
            <a:extLst>
              <a:ext uri="{FF2B5EF4-FFF2-40B4-BE49-F238E27FC236}">
                <a16:creationId xmlns:a16="http://schemas.microsoft.com/office/drawing/2014/main" id="{D4E75BD7-61FC-C36F-9C35-9F497BA3092E}"/>
              </a:ext>
            </a:extLst>
          </p:cNvPr>
          <p:cNvSpPr>
            <a:spLocks noGrp="1"/>
          </p:cNvSpPr>
          <p:nvPr>
            <p:ph type="title"/>
          </p:nvPr>
        </p:nvSpPr>
        <p:spPr>
          <a:xfrm>
            <a:off x="838200" y="405929"/>
            <a:ext cx="10515600" cy="1077913"/>
          </a:xfrm>
        </p:spPr>
        <p:txBody>
          <a:bodyPr/>
          <a:lstStyle/>
          <a:p>
            <a:pPr algn="ctr"/>
            <a:r>
              <a:rPr lang="sv-SE"/>
              <a:t>Utgångspunkter för samverkan</a:t>
            </a:r>
          </a:p>
        </p:txBody>
      </p:sp>
    </p:spTree>
    <p:extLst>
      <p:ext uri="{BB962C8B-B14F-4D97-AF65-F5344CB8AC3E}">
        <p14:creationId xmlns:p14="http://schemas.microsoft.com/office/powerpoint/2010/main" val="56441550"/>
      </p:ext>
    </p:extLst>
  </p:cSld>
  <p:clrMapOvr>
    <a:masterClrMapping/>
  </p:clrMapOvr>
</p:sld>
</file>

<file path=ppt/theme/theme1.xml><?xml version="1.0" encoding="utf-8"?>
<a:theme xmlns:a="http://schemas.openxmlformats.org/drawingml/2006/main" name="7_Office-tema">
  <a:themeElements>
    <a:clrScheme name="Framtidens Värmland NY">
      <a:dk1>
        <a:srgbClr val="585858"/>
      </a:dk1>
      <a:lt1>
        <a:srgbClr val="FFFFFF"/>
      </a:lt1>
      <a:dk2>
        <a:srgbClr val="3D663B"/>
      </a:dk2>
      <a:lt2>
        <a:srgbClr val="EDF6EE"/>
      </a:lt2>
      <a:accent1>
        <a:srgbClr val="27699E"/>
      </a:accent1>
      <a:accent2>
        <a:srgbClr val="ED7D31"/>
      </a:accent2>
      <a:accent3>
        <a:srgbClr val="585858"/>
      </a:accent3>
      <a:accent4>
        <a:srgbClr val="FEE9E1"/>
      </a:accent4>
      <a:accent5>
        <a:srgbClr val="F6F5E6"/>
      </a:accent5>
      <a:accent6>
        <a:srgbClr val="F1EDEB"/>
      </a:accent6>
      <a:hlink>
        <a:srgbClr val="96A492"/>
      </a:hlink>
      <a:folHlink>
        <a:srgbClr val="96A49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25399" tIns="25399" rIns="25399" bIns="25399" anchor="t">
        <a:noAutofit/>
      </a:bodyPr>
      <a:lstStyle>
        <a:defPPr marL="0" marR="0" indent="0" algn="l" defTabSz="228599" rtl="0" eaLnBrk="1" fontAlgn="auto" latinLnBrk="0" hangingPunct="0">
          <a:lnSpc>
            <a:spcPts val="2500"/>
          </a:lnSpc>
          <a:spcBef>
            <a:spcPts val="0"/>
          </a:spcBef>
          <a:spcAft>
            <a:spcPts val="0"/>
          </a:spcAft>
          <a:buClrTx/>
          <a:buSzTx/>
          <a:buFontTx/>
          <a:buNone/>
          <a:tabLst/>
          <a:defRPr kumimoji="0"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defRPr>
        </a:defPPr>
      </a:lstStyle>
    </a:txDef>
  </a:objectDefaults>
  <a:extraClrSchemeLst/>
  <a:extLst>
    <a:ext uri="{05A4C25C-085E-4340-85A3-A5531E510DB2}">
      <thm15:themeFamily xmlns:thm15="http://schemas.microsoft.com/office/thememl/2012/main" name="FramtidensVarmland_PPT_mall-221011_kort" id="{3C0CA2A4-2C64-4A9C-9FF3-B6BE9C8EFB47}" vid="{024D98AF-B416-47DB-B0DC-381D8B1BAB67}"/>
    </a:ext>
  </a:extLst>
</a:theme>
</file>

<file path=ppt/theme/theme2.xml><?xml version="1.0" encoding="utf-8"?>
<a:theme xmlns:a="http://schemas.openxmlformats.org/drawingml/2006/main" name="1_Office-tema">
  <a:themeElements>
    <a:clrScheme name="Framtidens Värmland NY">
      <a:dk1>
        <a:srgbClr val="585858"/>
      </a:dk1>
      <a:lt1>
        <a:srgbClr val="FFFFFF"/>
      </a:lt1>
      <a:dk2>
        <a:srgbClr val="3D663B"/>
      </a:dk2>
      <a:lt2>
        <a:srgbClr val="EDF6EE"/>
      </a:lt2>
      <a:accent1>
        <a:srgbClr val="27699E"/>
      </a:accent1>
      <a:accent2>
        <a:srgbClr val="ED7D31"/>
      </a:accent2>
      <a:accent3>
        <a:srgbClr val="585858"/>
      </a:accent3>
      <a:accent4>
        <a:srgbClr val="FEE9E1"/>
      </a:accent4>
      <a:accent5>
        <a:srgbClr val="F6F5E6"/>
      </a:accent5>
      <a:accent6>
        <a:srgbClr val="F1EDEB"/>
      </a:accent6>
      <a:hlink>
        <a:srgbClr val="96A492"/>
      </a:hlink>
      <a:folHlink>
        <a:srgbClr val="96A49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25399" tIns="25399" rIns="25399" bIns="25399" anchor="t">
        <a:noAutofit/>
      </a:bodyPr>
      <a:lstStyle>
        <a:defPPr marL="0" marR="0" indent="0" algn="l" defTabSz="228599" rtl="0" eaLnBrk="1" fontAlgn="auto" latinLnBrk="0" hangingPunct="0">
          <a:lnSpc>
            <a:spcPts val="2500"/>
          </a:lnSpc>
          <a:spcBef>
            <a:spcPts val="0"/>
          </a:spcBef>
          <a:spcAft>
            <a:spcPts val="0"/>
          </a:spcAft>
          <a:buClrTx/>
          <a:buSzTx/>
          <a:buFontTx/>
          <a:buNone/>
          <a:tabLst/>
          <a:defRPr kumimoji="0"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defRPr>
        </a:defPPr>
      </a:lstStyle>
    </a:txDef>
  </a:objectDefaults>
  <a:extraClrSchemeLst/>
  <a:extLst>
    <a:ext uri="{05A4C25C-085E-4340-85A3-A5531E510DB2}">
      <thm15:themeFamily xmlns:thm15="http://schemas.microsoft.com/office/thememl/2012/main" name="FramtidenVarmland_PPT_mall.pptx" id="{67DA1311-788A-D74C-93D5-6593A561B37A}" vid="{EED78E8E-178F-6E49-B47A-9874374A635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dd7e934-a601-4360-9d76-dca784c83fb4">
      <Terms xmlns="http://schemas.microsoft.com/office/infopath/2007/PartnerControls"/>
    </lcf76f155ced4ddcb4097134ff3c332f>
    <TaxCatchAll xmlns="9d50560d-5e73-48dd-9c50-7cf6d459be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443ACE56646041B857524E4C8529CE" ma:contentTypeVersion="17" ma:contentTypeDescription="Create a new document." ma:contentTypeScope="" ma:versionID="8f998b49067d2024174448af00554fa9">
  <xsd:schema xmlns:xsd="http://www.w3.org/2001/XMLSchema" xmlns:xs="http://www.w3.org/2001/XMLSchema" xmlns:p="http://schemas.microsoft.com/office/2006/metadata/properties" xmlns:ns2="fdd7e934-a601-4360-9d76-dca784c83fb4" xmlns:ns3="9d50560d-5e73-48dd-9c50-7cf6d459be34" targetNamespace="http://schemas.microsoft.com/office/2006/metadata/properties" ma:root="true" ma:fieldsID="d45e51d5484e54db8b307d082d725216" ns2:_="" ns3:_="">
    <xsd:import namespace="fdd7e934-a601-4360-9d76-dca784c83fb4"/>
    <xsd:import namespace="9d50560d-5e73-48dd-9c50-7cf6d459be3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d7e934-a601-4360-9d76-dca784c83f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56c666c-3d86-41dd-931b-6486b2d8a6b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50560d-5e73-48dd-9c50-7cf6d459be3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7c54dd2-2308-428f-b6f9-907e298b1db7}" ma:internalName="TaxCatchAll" ma:showField="CatchAllData" ma:web="9d50560d-5e73-48dd-9c50-7cf6d459be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7241A7-F1A8-484A-A40E-128E0490F718}">
  <ds:schemaRefs>
    <ds:schemaRef ds:uri="http://schemas.microsoft.com/sharepoint/v3/contenttype/forms"/>
  </ds:schemaRefs>
</ds:datastoreItem>
</file>

<file path=customXml/itemProps2.xml><?xml version="1.0" encoding="utf-8"?>
<ds:datastoreItem xmlns:ds="http://schemas.openxmlformats.org/officeDocument/2006/customXml" ds:itemID="{15738AB0-C0A0-431B-A127-3C51FCCB1E39}">
  <ds:schemaRefs>
    <ds:schemaRef ds:uri="fdd7e934-a601-4360-9d76-dca784c83fb4"/>
    <ds:schemaRef ds:uri="http://schemas.microsoft.com/office/2006/documentManagement/types"/>
    <ds:schemaRef ds:uri="http://www.w3.org/XML/1998/namespace"/>
    <ds:schemaRef ds:uri="http://schemas.openxmlformats.org/package/2006/metadata/core-properties"/>
    <ds:schemaRef ds:uri="9d50560d-5e73-48dd-9c50-7cf6d459be34"/>
    <ds:schemaRef ds:uri="http://schemas.microsoft.com/office/2006/metadata/properties"/>
    <ds:schemaRef ds:uri="http://purl.org/dc/dcmitype/"/>
    <ds:schemaRef ds:uri="http://schemas.microsoft.com/office/infopath/2007/PartnerControls"/>
    <ds:schemaRef ds:uri="http://purl.org/dc/terms/"/>
    <ds:schemaRef ds:uri="http://purl.org/dc/elements/1.1/"/>
  </ds:schemaRefs>
</ds:datastoreItem>
</file>

<file path=customXml/itemProps3.xml><?xml version="1.0" encoding="utf-8"?>
<ds:datastoreItem xmlns:ds="http://schemas.openxmlformats.org/officeDocument/2006/customXml" ds:itemID="{44CCE126-87C1-4C2D-B668-614524248696}">
  <ds:schemaRefs>
    <ds:schemaRef ds:uri="9d50560d-5e73-48dd-9c50-7cf6d459be34"/>
    <ds:schemaRef ds:uri="fdd7e934-a601-4360-9d76-dca784c83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1582</Words>
  <Application>Microsoft Office PowerPoint</Application>
  <PresentationFormat>Bredbild</PresentationFormat>
  <Paragraphs>185</Paragraphs>
  <Slides>12</Slides>
  <Notes>11</Notes>
  <HiddenSlides>0</HiddenSlides>
  <MMClips>0</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12</vt:i4>
      </vt:variant>
    </vt:vector>
  </HeadingPairs>
  <TitlesOfParts>
    <vt:vector size="22" baseType="lpstr">
      <vt:lpstr>Yu Gothic Light</vt:lpstr>
      <vt:lpstr>Aptos</vt:lpstr>
      <vt:lpstr>Arial</vt:lpstr>
      <vt:lpstr>Arial Narrow</vt:lpstr>
      <vt:lpstr>Calibri</vt:lpstr>
      <vt:lpstr>Noto Sans</vt:lpstr>
      <vt:lpstr>Noto Serif</vt:lpstr>
      <vt:lpstr>Times New Roman</vt:lpstr>
      <vt:lpstr>7_Office-tema</vt:lpstr>
      <vt:lpstr>1_Office-tema</vt:lpstr>
      <vt:lpstr>PowerPoint-presentation</vt:lpstr>
      <vt:lpstr>PowerPoint-presentation</vt:lpstr>
      <vt:lpstr>PowerPoint-presentation</vt:lpstr>
      <vt:lpstr>Vad är viktigt för invånarna? </vt:lpstr>
      <vt:lpstr>Tillsammans möter vi invånarnas behov</vt:lpstr>
      <vt:lpstr>En gemensam primärvård</vt:lpstr>
      <vt:lpstr>PowerPoint-presentation</vt:lpstr>
      <vt:lpstr>Börja jobba och följ upp arbetet</vt:lpstr>
      <vt:lpstr>Utgångspunkter för samverkan</vt:lpstr>
      <vt:lpstr>Stöd i arbetet</vt:lpstr>
      <vt:lpstr>Samordningsgruppen god och nära vård, hälsa och omsorg</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Linnea Grankvist</dc:creator>
  <cp:lastModifiedBy>Karin Svensson</cp:lastModifiedBy>
  <cp:revision>1</cp:revision>
  <dcterms:created xsi:type="dcterms:W3CDTF">2025-05-23T12:46:51Z</dcterms:created>
  <dcterms:modified xsi:type="dcterms:W3CDTF">2025-08-18T08:06:35Z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0x010100C3443ACE56646041B857524E4C8529CE</vt:lpwstr>
  </property>
  <property fmtid="{D5CDD505-2E9C-101B-9397-08002B2CF9AE}" pid="3" name="MediaServiceImageTags">
    <vt:lpwstr/>
  </property>
</Properties>
</file>