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ABA857-C18D-479E-B071-EC1931C5952F}" v="25" dt="2025-08-28T06:37:52.3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682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9FC21F-7046-480B-B0CF-290A838E7C80}" type="doc">
      <dgm:prSet loTypeId="urn:microsoft.com/office/officeart/2009/3/layout/StepUpProcess" loCatId="process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sv-SE"/>
        </a:p>
      </dgm:t>
    </dgm:pt>
    <dgm:pt modelId="{2C188508-A313-4EAC-8C8A-6DA9370735B4}">
      <dgm:prSet phldrT="[Text]" custT="1"/>
      <dgm:spPr>
        <a:xfrm>
          <a:off x="154482" y="2353571"/>
          <a:ext cx="1181542" cy="51398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  <a:defRPr cap="all"/>
          </a:pPr>
          <a:r>
            <a:rPr lang="sv-SE" sz="1200" cap="all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uppstart</a:t>
          </a:r>
        </a:p>
      </dgm:t>
    </dgm:pt>
    <dgm:pt modelId="{FC2A4DC2-2F6D-48BB-9C61-1B55DC63D11B}" type="parTrans" cxnId="{8B88ADD3-7D47-4134-A5D4-2442E3745F7F}">
      <dgm:prSet/>
      <dgm:spPr/>
      <dgm:t>
        <a:bodyPr/>
        <a:lstStyle/>
        <a:p>
          <a:endParaRPr lang="sv-SE"/>
        </a:p>
      </dgm:t>
    </dgm:pt>
    <dgm:pt modelId="{1C42662D-35B6-4920-8847-44CD408A5111}" type="sibTrans" cxnId="{8B88ADD3-7D47-4134-A5D4-2442E3745F7F}">
      <dgm:prSet/>
      <dgm:spPr/>
      <dgm:t>
        <a:bodyPr/>
        <a:lstStyle/>
        <a:p>
          <a:endParaRPr lang="sv-SE"/>
        </a:p>
      </dgm:t>
    </dgm:pt>
    <dgm:pt modelId="{5C49F849-E521-4EEA-97A7-34B86F41ACD4}">
      <dgm:prSet phldrT="[Text]" custT="1"/>
      <dgm:spPr>
        <a:xfrm>
          <a:off x="4106228" y="1635245"/>
          <a:ext cx="1614010" cy="1035691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  <a:defRPr cap="all"/>
          </a:pPr>
          <a:r>
            <a:rPr lang="sv-SE" sz="1200" cap="all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mål och mått</a:t>
          </a:r>
        </a:p>
      </dgm:t>
    </dgm:pt>
    <dgm:pt modelId="{DC202958-4BE2-4789-BE66-A1862B4E18D1}" type="parTrans" cxnId="{9879E5DF-C6DB-4137-8C96-537BDEC28565}">
      <dgm:prSet/>
      <dgm:spPr/>
      <dgm:t>
        <a:bodyPr/>
        <a:lstStyle/>
        <a:p>
          <a:endParaRPr lang="sv-SE"/>
        </a:p>
      </dgm:t>
    </dgm:pt>
    <dgm:pt modelId="{4572D0A4-5328-42EB-95BB-3E749B4AA9FC}" type="sibTrans" cxnId="{9879E5DF-C6DB-4137-8C96-537BDEC28565}">
      <dgm:prSet/>
      <dgm:spPr/>
      <dgm:t>
        <a:bodyPr/>
        <a:lstStyle/>
        <a:p>
          <a:endParaRPr lang="sv-SE"/>
        </a:p>
      </dgm:t>
    </dgm:pt>
    <dgm:pt modelId="{2DCDEA53-672A-4FFE-86B8-BA0C940301C9}">
      <dgm:prSet phldrT="[Text]" custT="1"/>
      <dgm:spPr>
        <a:xfrm>
          <a:off x="6114427" y="1270663"/>
          <a:ext cx="1556446" cy="1035691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  <a:defRPr cap="all"/>
          </a:pPr>
          <a:r>
            <a:rPr lang="sv-SE" sz="1200" cap="all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PLANERING av åtgärder </a:t>
          </a:r>
        </a:p>
      </dgm:t>
    </dgm:pt>
    <dgm:pt modelId="{E84C7B27-AB73-4FB5-BB97-8DE384E1ADE7}" type="parTrans" cxnId="{1129CAEE-706C-42DB-9F9D-FA7F61B8665B}">
      <dgm:prSet/>
      <dgm:spPr/>
      <dgm:t>
        <a:bodyPr/>
        <a:lstStyle/>
        <a:p>
          <a:endParaRPr lang="sv-SE"/>
        </a:p>
      </dgm:t>
    </dgm:pt>
    <dgm:pt modelId="{9ABB14EB-B799-4DF4-97DD-78A96201CACE}" type="sibTrans" cxnId="{1129CAEE-706C-42DB-9F9D-FA7F61B8665B}">
      <dgm:prSet/>
      <dgm:spPr/>
      <dgm:t>
        <a:bodyPr/>
        <a:lstStyle/>
        <a:p>
          <a:endParaRPr lang="sv-SE"/>
        </a:p>
      </dgm:t>
    </dgm:pt>
    <dgm:pt modelId="{12D2BD5B-7E8F-4682-92DA-ED599F71247B}">
      <dgm:prSet phldrT="[Text]" custT="1"/>
      <dgm:spPr>
        <a:xfrm>
          <a:off x="2150342" y="1989833"/>
          <a:ext cx="1181542" cy="1035691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  <a:defRPr cap="all"/>
          </a:pPr>
          <a:r>
            <a:rPr lang="sv-SE" sz="1200" b="0" cap="all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analys</a:t>
          </a:r>
        </a:p>
      </dgm:t>
    </dgm:pt>
    <dgm:pt modelId="{CCCD9730-1475-4795-A427-8175F6C06767}" type="parTrans" cxnId="{B1D6F980-1026-49C8-A7D7-FD13E2306674}">
      <dgm:prSet/>
      <dgm:spPr/>
      <dgm:t>
        <a:bodyPr/>
        <a:lstStyle/>
        <a:p>
          <a:endParaRPr lang="sv-SE"/>
        </a:p>
      </dgm:t>
    </dgm:pt>
    <dgm:pt modelId="{00E3AE89-0A2B-4B08-8F16-6D62D0DED4DF}" type="sibTrans" cxnId="{B1D6F980-1026-49C8-A7D7-FD13E2306674}">
      <dgm:prSet/>
      <dgm:spPr/>
      <dgm:t>
        <a:bodyPr/>
        <a:lstStyle/>
        <a:p>
          <a:endParaRPr lang="sv-SE"/>
        </a:p>
      </dgm:t>
    </dgm:pt>
    <dgm:pt modelId="{3784060D-7CAB-4515-BD6B-C85ECFFCD97F}">
      <dgm:prSet phldrT="[Text]" custT="1"/>
      <dgm:spPr>
        <a:xfrm>
          <a:off x="7988438" y="917276"/>
          <a:ext cx="1630859" cy="1035691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sv-SE" sz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GENOMFÖRANDE AV ÅTGÄRDER</a:t>
          </a:r>
        </a:p>
      </dgm:t>
    </dgm:pt>
    <dgm:pt modelId="{18826E0C-1B4F-4360-AE42-8B82EDA71ADB}" type="parTrans" cxnId="{F18AD01B-F047-48F7-8DAC-325B05179FFD}">
      <dgm:prSet/>
      <dgm:spPr/>
      <dgm:t>
        <a:bodyPr/>
        <a:lstStyle/>
        <a:p>
          <a:endParaRPr lang="sv-SE"/>
        </a:p>
      </dgm:t>
    </dgm:pt>
    <dgm:pt modelId="{8767FB33-6134-45A9-AB91-AF4AD278E0B6}" type="sibTrans" cxnId="{F18AD01B-F047-48F7-8DAC-325B05179FFD}">
      <dgm:prSet/>
      <dgm:spPr/>
      <dgm:t>
        <a:bodyPr/>
        <a:lstStyle/>
        <a:p>
          <a:endParaRPr lang="sv-SE"/>
        </a:p>
      </dgm:t>
    </dgm:pt>
    <dgm:pt modelId="{0E1908C5-6BEF-41B9-9D00-325CFB06E455}">
      <dgm:prSet phldrT="[Text]" custT="1"/>
      <dgm:spPr>
        <a:xfrm>
          <a:off x="10064931" y="558193"/>
          <a:ext cx="1181542" cy="1035691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sv-SE" sz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UPPFÖLJNING OCH LÄRANDE</a:t>
          </a:r>
        </a:p>
      </dgm:t>
    </dgm:pt>
    <dgm:pt modelId="{C5B33DE9-550F-461E-A574-53FF210EE76B}" type="parTrans" cxnId="{669AE255-DD21-4C70-8D2C-CED56F1666D3}">
      <dgm:prSet/>
      <dgm:spPr/>
      <dgm:t>
        <a:bodyPr/>
        <a:lstStyle/>
        <a:p>
          <a:endParaRPr lang="sv-SE"/>
        </a:p>
      </dgm:t>
    </dgm:pt>
    <dgm:pt modelId="{C65C3229-3A7A-4335-B523-8A99CB7BED9D}" type="sibTrans" cxnId="{669AE255-DD21-4C70-8D2C-CED56F1666D3}">
      <dgm:prSet/>
      <dgm:spPr/>
      <dgm:t>
        <a:bodyPr/>
        <a:lstStyle/>
        <a:p>
          <a:endParaRPr lang="sv-SE"/>
        </a:p>
      </dgm:t>
    </dgm:pt>
    <dgm:pt modelId="{5C4EBC81-F8BF-47A5-BBBA-944E9F3D5403}" type="pres">
      <dgm:prSet presAssocID="{859FC21F-7046-480B-B0CF-290A838E7C80}" presName="rootnode" presStyleCnt="0">
        <dgm:presLayoutVars>
          <dgm:chMax/>
          <dgm:chPref/>
          <dgm:dir/>
          <dgm:animLvl val="lvl"/>
        </dgm:presLayoutVars>
      </dgm:prSet>
      <dgm:spPr/>
    </dgm:pt>
    <dgm:pt modelId="{63466908-671E-4B5B-B8A6-9894495E5111}" type="pres">
      <dgm:prSet presAssocID="{2C188508-A313-4EAC-8C8A-6DA9370735B4}" presName="composite" presStyleCnt="0"/>
      <dgm:spPr/>
    </dgm:pt>
    <dgm:pt modelId="{584574EB-A2CE-4FB1-9951-C284616A2694}" type="pres">
      <dgm:prSet presAssocID="{2C188508-A313-4EAC-8C8A-6DA9370735B4}" presName="LShape" presStyleLbl="alignNode1" presStyleIdx="0" presStyleCnt="11" custScaleX="141204" custLinFactNeighborX="-12934" custLinFactNeighborY="-2603"/>
      <dgm:spPr>
        <a:xfrm rot="5400000">
          <a:off x="533871" y="1670006"/>
          <a:ext cx="786516" cy="1848000"/>
        </a:xfrm>
        <a:prstGeom prst="corner">
          <a:avLst>
            <a:gd name="adj1" fmla="val 16120"/>
            <a:gd name="adj2" fmla="val 16110"/>
          </a:avLst>
        </a:prstGeom>
        <a:solidFill>
          <a:srgbClr val="9A0932"/>
        </a:solidFill>
        <a:ln w="25400" cap="flat" cmpd="sng" algn="ctr">
          <a:solidFill>
            <a:srgbClr val="9A0932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A10F7352-5710-460E-BC04-CDD32A5489BC}" type="pres">
      <dgm:prSet presAssocID="{2C188508-A313-4EAC-8C8A-6DA9370735B4}" presName="ParentText" presStyleLbl="revTx" presStyleIdx="0" presStyleCnt="6" custScaleY="49627" custLinFactNeighborX="-20998" custLinFactNeighborY="-22975">
        <dgm:presLayoutVars>
          <dgm:chMax val="0"/>
          <dgm:chPref val="0"/>
          <dgm:bulletEnabled val="1"/>
        </dgm:presLayoutVars>
      </dgm:prSet>
      <dgm:spPr/>
    </dgm:pt>
    <dgm:pt modelId="{A698D492-87F3-4F6F-AF80-3A72BB9F8EA5}" type="pres">
      <dgm:prSet presAssocID="{2C188508-A313-4EAC-8C8A-6DA9370735B4}" presName="Triangle" presStyleLbl="alignNode1" presStyleIdx="1" presStyleCnt="11" custLinFactX="16655" custLinFactNeighborX="100000" custLinFactNeighborY="2863"/>
      <dgm:spPr>
        <a:xfrm>
          <a:off x="1621254" y="1849665"/>
          <a:ext cx="222932" cy="222932"/>
        </a:xfrm>
        <a:prstGeom prst="triangle">
          <a:avLst>
            <a:gd name="adj" fmla="val 100000"/>
          </a:avLst>
        </a:prstGeom>
        <a:solidFill>
          <a:srgbClr val="9A0932"/>
        </a:solidFill>
        <a:ln w="25400" cap="flat" cmpd="sng" algn="ctr">
          <a:solidFill>
            <a:srgbClr val="9A0932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7462DA7B-11B9-41CB-9380-C8CCD7963012}" type="pres">
      <dgm:prSet presAssocID="{1C42662D-35B6-4920-8847-44CD408A5111}" presName="sibTrans" presStyleCnt="0"/>
      <dgm:spPr/>
    </dgm:pt>
    <dgm:pt modelId="{119ECE89-836B-4116-99ED-30CDE49D5E03}" type="pres">
      <dgm:prSet presAssocID="{1C42662D-35B6-4920-8847-44CD408A5111}" presName="space" presStyleCnt="0"/>
      <dgm:spPr/>
    </dgm:pt>
    <dgm:pt modelId="{B657019F-81C9-4EFB-BB3C-102A34AA5307}" type="pres">
      <dgm:prSet presAssocID="{12D2BD5B-7E8F-4682-92DA-ED599F71247B}" presName="composite" presStyleCnt="0"/>
      <dgm:spPr/>
    </dgm:pt>
    <dgm:pt modelId="{C4B3E878-1ABF-49DB-88EA-1386E1D96ED8}" type="pres">
      <dgm:prSet presAssocID="{12D2BD5B-7E8F-4682-92DA-ED599F71247B}" presName="LShape" presStyleLbl="alignNode1" presStyleIdx="2" presStyleCnt="11" custScaleX="135786" custLinFactNeighborX="-4283" custLinFactNeighborY="2542"/>
      <dgm:spPr>
        <a:xfrm rot="5400000">
          <a:off x="2481489" y="1347537"/>
          <a:ext cx="786516" cy="1777092"/>
        </a:xfrm>
        <a:prstGeom prst="corner">
          <a:avLst>
            <a:gd name="adj1" fmla="val 16120"/>
            <a:gd name="adj2" fmla="val 16110"/>
          </a:avLst>
        </a:prstGeom>
        <a:solidFill>
          <a:srgbClr val="9A0932"/>
        </a:solidFill>
        <a:ln w="25400" cap="flat" cmpd="sng" algn="ctr">
          <a:solidFill>
            <a:srgbClr val="9A0932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121B9B8C-1C03-4144-88FD-6D041D3C477E}" type="pres">
      <dgm:prSet presAssocID="{12D2BD5B-7E8F-4682-92DA-ED599F71247B}" presName="ParentText" presStyleLbl="revTx" presStyleIdx="1" presStyleCnt="6" custLinFactNeighborX="-16915" custLinFactNeighborY="1650">
        <dgm:presLayoutVars>
          <dgm:chMax val="0"/>
          <dgm:chPref val="0"/>
          <dgm:bulletEnabled val="1"/>
        </dgm:presLayoutVars>
      </dgm:prSet>
      <dgm:spPr/>
    </dgm:pt>
    <dgm:pt modelId="{ACAF3378-3F48-43E5-8E94-ED8C1B08267A}" type="pres">
      <dgm:prSet presAssocID="{12D2BD5B-7E8F-4682-92DA-ED599F71247B}" presName="Triangle" presStyleLbl="alignNode1" presStyleIdx="3" presStyleCnt="11" custLinFactX="6032" custLinFactNeighborX="100000" custLinFactNeighborY="-1103"/>
      <dgm:spPr>
        <a:xfrm>
          <a:off x="3545190" y="1482901"/>
          <a:ext cx="222932" cy="222932"/>
        </a:xfrm>
        <a:prstGeom prst="triangle">
          <a:avLst>
            <a:gd name="adj" fmla="val 100000"/>
          </a:avLst>
        </a:prstGeom>
        <a:solidFill>
          <a:srgbClr val="9A0932"/>
        </a:solidFill>
        <a:ln w="25400" cap="flat" cmpd="sng" algn="ctr">
          <a:solidFill>
            <a:srgbClr val="9A093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384FD8D9-4EE8-46D7-8C50-1F76FD532852}" type="pres">
      <dgm:prSet presAssocID="{00E3AE89-0A2B-4B08-8F16-6D62D0DED4DF}" presName="sibTrans" presStyleCnt="0"/>
      <dgm:spPr/>
    </dgm:pt>
    <dgm:pt modelId="{8FF4D4BC-78D4-4A25-8F53-356D5E0897BF}" type="pres">
      <dgm:prSet presAssocID="{00E3AE89-0A2B-4B08-8F16-6D62D0DED4DF}" presName="space" presStyleCnt="0"/>
      <dgm:spPr/>
    </dgm:pt>
    <dgm:pt modelId="{244E5CDD-F763-43A4-BE85-35F0302758DA}" type="pres">
      <dgm:prSet presAssocID="{5C49F849-E521-4EEA-97A7-34B86F41ACD4}" presName="composite" presStyleCnt="0"/>
      <dgm:spPr/>
    </dgm:pt>
    <dgm:pt modelId="{679A491D-74D4-4E59-92F1-56007E4CDE3C}" type="pres">
      <dgm:prSet presAssocID="{5C49F849-E521-4EEA-97A7-34B86F41ACD4}" presName="LShape" presStyleLbl="alignNode1" presStyleIdx="4" presStyleCnt="11" custScaleX="138110" custLinFactNeighborX="2769" custLinFactNeighborY="-2570"/>
      <dgm:spPr>
        <a:xfrm rot="5400000">
          <a:off x="4479768" y="974407"/>
          <a:ext cx="786516" cy="1807508"/>
        </a:xfrm>
        <a:prstGeom prst="corner">
          <a:avLst>
            <a:gd name="adj1" fmla="val 16120"/>
            <a:gd name="adj2" fmla="val 16110"/>
          </a:avLst>
        </a:prstGeom>
        <a:solidFill>
          <a:srgbClr val="002D5A"/>
        </a:solidFill>
        <a:ln w="25400" cap="flat" cmpd="sng" algn="ctr">
          <a:solidFill>
            <a:srgbClr val="002D5A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97D795B8-9E2F-445C-985F-5EFA6E8E5CD4}" type="pres">
      <dgm:prSet presAssocID="{5C49F849-E521-4EEA-97A7-34B86F41ACD4}" presName="ParentText" presStyleLbl="revTx" presStyleIdx="2" presStyleCnt="6" custScaleX="136602" custLinFactNeighborX="7089" custLinFactNeighborY="2922">
        <dgm:presLayoutVars>
          <dgm:chMax val="0"/>
          <dgm:chPref val="0"/>
          <dgm:bulletEnabled val="1"/>
        </dgm:presLayoutVars>
      </dgm:prSet>
      <dgm:spPr/>
    </dgm:pt>
    <dgm:pt modelId="{5364D882-B53D-4041-9661-96546AC8C400}" type="pres">
      <dgm:prSet presAssocID="{5C49F849-E521-4EEA-97A7-34B86F41ACD4}" presName="Triangle" presStyleLbl="alignNode1" presStyleIdx="5" presStyleCnt="11" custLinFactX="2347" custLinFactNeighborX="100000" custLinFactNeighborY="9652"/>
      <dgm:spPr>
        <a:xfrm>
          <a:off x="5535254" y="1148954"/>
          <a:ext cx="222932" cy="222932"/>
        </a:xfrm>
        <a:prstGeom prst="triangle">
          <a:avLst>
            <a:gd name="adj" fmla="val 100000"/>
          </a:avLst>
        </a:prstGeom>
        <a:solidFill>
          <a:srgbClr val="002D5A"/>
        </a:solidFill>
        <a:ln w="25400" cap="flat" cmpd="sng" algn="ctr">
          <a:solidFill>
            <a:srgbClr val="002D5A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B8F26F51-29FF-4E44-9A07-DF6C9375BEC6}" type="pres">
      <dgm:prSet presAssocID="{4572D0A4-5328-42EB-95BB-3E749B4AA9FC}" presName="sibTrans" presStyleCnt="0"/>
      <dgm:spPr/>
    </dgm:pt>
    <dgm:pt modelId="{28052071-2851-4A3F-9A71-0DE483C13D38}" type="pres">
      <dgm:prSet presAssocID="{4572D0A4-5328-42EB-95BB-3E749B4AA9FC}" presName="space" presStyleCnt="0"/>
      <dgm:spPr/>
    </dgm:pt>
    <dgm:pt modelId="{9FAEC55A-E2C5-474C-AF35-D548C4C2850B}" type="pres">
      <dgm:prSet presAssocID="{2DCDEA53-672A-4FFE-86B8-BA0C940301C9}" presName="composite" presStyleCnt="0"/>
      <dgm:spPr/>
    </dgm:pt>
    <dgm:pt modelId="{52A55B9F-1AC5-4954-BAB7-A73405921770}" type="pres">
      <dgm:prSet presAssocID="{2DCDEA53-672A-4FFE-86B8-BA0C940301C9}" presName="LShape" presStyleLbl="alignNode1" presStyleIdx="6" presStyleCnt="11" custScaleX="131156" custLinFactNeighborX="3515" custLinFactNeighborY="2474"/>
      <dgm:spPr>
        <a:xfrm rot="5400000">
          <a:off x="6417335" y="661989"/>
          <a:ext cx="786516" cy="1716498"/>
        </a:xfrm>
        <a:prstGeom prst="corner">
          <a:avLst>
            <a:gd name="adj1" fmla="val 16120"/>
            <a:gd name="adj2" fmla="val 16110"/>
          </a:avLst>
        </a:prstGeom>
        <a:solidFill>
          <a:srgbClr val="002D5A"/>
        </a:solidFill>
        <a:ln w="25400" cap="flat" cmpd="sng" algn="ctr">
          <a:solidFill>
            <a:srgbClr val="002D5A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B65A24DA-8846-4558-B062-BDAC0F900CA8}" type="pres">
      <dgm:prSet presAssocID="{2DCDEA53-672A-4FFE-86B8-BA0C940301C9}" presName="ParentText" presStyleLbl="revTx" presStyleIdx="3" presStyleCnt="6" custScaleX="131730" custLinFactNeighborX="6173" custLinFactNeighborY="1235">
        <dgm:presLayoutVars>
          <dgm:chMax val="0"/>
          <dgm:chPref val="0"/>
          <dgm:bulletEnabled val="1"/>
        </dgm:presLayoutVars>
      </dgm:prSet>
      <dgm:spPr/>
    </dgm:pt>
    <dgm:pt modelId="{30DE5F54-5487-44FC-9DB9-6BB3BDFEED04}" type="pres">
      <dgm:prSet presAssocID="{2DCDEA53-672A-4FFE-86B8-BA0C940301C9}" presName="Triangle" presStyleLbl="alignNode1" presStyleIdx="7" presStyleCnt="11" custLinFactNeighborX="91624" custLinFactNeighborY="-106"/>
      <dgm:spPr>
        <a:xfrm>
          <a:off x="7448916" y="769278"/>
          <a:ext cx="222932" cy="222932"/>
        </a:xfrm>
        <a:prstGeom prst="triangle">
          <a:avLst>
            <a:gd name="adj" fmla="val 100000"/>
          </a:avLst>
        </a:prstGeom>
        <a:solidFill>
          <a:srgbClr val="002D5A">
            <a:lumMod val="75000"/>
            <a:lumOff val="25000"/>
          </a:srgbClr>
        </a:solidFill>
        <a:ln w="25400" cap="flat" cmpd="sng" algn="ctr">
          <a:solidFill>
            <a:srgbClr val="002D5A">
              <a:lumMod val="75000"/>
              <a:lumOff val="2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A6AD81A8-08E8-4B3F-A546-695ECFFE2E0D}" type="pres">
      <dgm:prSet presAssocID="{9ABB14EB-B799-4DF4-97DD-78A96201CACE}" presName="sibTrans" presStyleCnt="0"/>
      <dgm:spPr/>
    </dgm:pt>
    <dgm:pt modelId="{9CEC44F3-8DA6-402A-9C6A-B77E3D11D780}" type="pres">
      <dgm:prSet presAssocID="{9ABB14EB-B799-4DF4-97DD-78A96201CACE}" presName="space" presStyleCnt="0"/>
      <dgm:spPr/>
    </dgm:pt>
    <dgm:pt modelId="{6699603D-04FB-4D62-91BC-F388085395BD}" type="pres">
      <dgm:prSet presAssocID="{3784060D-7CAB-4515-BD6B-C85ECFFCD97F}" presName="composite" presStyleCnt="0"/>
      <dgm:spPr/>
    </dgm:pt>
    <dgm:pt modelId="{4BC679F6-1D33-419F-A60F-195744954F46}" type="pres">
      <dgm:prSet presAssocID="{3784060D-7CAB-4515-BD6B-C85ECFFCD97F}" presName="LShape" presStyleLbl="alignNode1" presStyleIdx="8" presStyleCnt="11" custScaleX="144786" custLinFactNeighborX="-7539" custLinFactNeighborY="-483"/>
      <dgm:spPr>
        <a:xfrm rot="5400000">
          <a:off x="8390931" y="211076"/>
          <a:ext cx="786516" cy="1894880"/>
        </a:xfrm>
        <a:prstGeom prst="corner">
          <a:avLst>
            <a:gd name="adj1" fmla="val 16120"/>
            <a:gd name="adj2" fmla="val 16110"/>
          </a:avLst>
        </a:prstGeom>
        <a:solidFill>
          <a:srgbClr val="002D5A">
            <a:lumMod val="75000"/>
            <a:lumOff val="25000"/>
          </a:srgbClr>
        </a:solidFill>
        <a:ln w="25400" cap="flat" cmpd="sng" algn="ctr">
          <a:solidFill>
            <a:srgbClr val="002D5A">
              <a:lumMod val="75000"/>
              <a:lumOff val="2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1CD7C10D-7B3B-4BDA-AD8D-1B7FCE310A35}" type="pres">
      <dgm:prSet presAssocID="{3784060D-7CAB-4515-BD6B-C85ECFFCD97F}" presName="ParentText" presStyleLbl="revTx" presStyleIdx="4" presStyleCnt="6" custScaleX="138028" custLinFactNeighborX="-12290" custLinFactNeighborY="1767">
        <dgm:presLayoutVars>
          <dgm:chMax val="0"/>
          <dgm:chPref val="0"/>
          <dgm:bulletEnabled val="1"/>
        </dgm:presLayoutVars>
      </dgm:prSet>
      <dgm:spPr/>
    </dgm:pt>
    <dgm:pt modelId="{D5CDA02C-1B63-4DA6-9DE9-B64859028290}" type="pres">
      <dgm:prSet presAssocID="{3784060D-7CAB-4515-BD6B-C85ECFFCD97F}" presName="Triangle" presStyleLbl="alignNode1" presStyleIdx="9" presStyleCnt="11" custLinFactNeighborX="91624" custLinFactNeighborY="-106"/>
      <dgm:spPr>
        <a:xfrm>
          <a:off x="9521178" y="411355"/>
          <a:ext cx="222932" cy="222932"/>
        </a:xfrm>
        <a:prstGeom prst="triangle">
          <a:avLst>
            <a:gd name="adj" fmla="val 100000"/>
          </a:avLst>
        </a:prstGeom>
        <a:solidFill>
          <a:srgbClr val="002D5A">
            <a:lumMod val="75000"/>
            <a:lumOff val="25000"/>
          </a:srgbClr>
        </a:solidFill>
        <a:ln w="25400" cap="flat" cmpd="sng" algn="ctr">
          <a:solidFill>
            <a:srgbClr val="002D5A">
              <a:lumMod val="75000"/>
              <a:lumOff val="2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101D408C-4784-4889-A897-3411DD30F4F7}" type="pres">
      <dgm:prSet presAssocID="{8767FB33-6134-45A9-AB91-AF4AD278E0B6}" presName="sibTrans" presStyleCnt="0"/>
      <dgm:spPr/>
    </dgm:pt>
    <dgm:pt modelId="{04AC3736-06BA-4B32-86E3-23B4531DC046}" type="pres">
      <dgm:prSet presAssocID="{8767FB33-6134-45A9-AB91-AF4AD278E0B6}" presName="space" presStyleCnt="0"/>
      <dgm:spPr/>
    </dgm:pt>
    <dgm:pt modelId="{CBB93875-5DDF-40E0-BEFD-93FC7D6D245A}" type="pres">
      <dgm:prSet presAssocID="{0E1908C5-6BEF-41B9-9D00-325CFB06E455}" presName="composite" presStyleCnt="0"/>
      <dgm:spPr/>
    </dgm:pt>
    <dgm:pt modelId="{29021DA4-90A0-4759-9AC5-271C578B775A}" type="pres">
      <dgm:prSet presAssocID="{0E1908C5-6BEF-41B9-9D00-325CFB06E455}" presName="LShape" presStyleLbl="alignNode1" presStyleIdx="10" presStyleCnt="11" custScaleX="131572"/>
      <dgm:spPr>
        <a:xfrm rot="5400000">
          <a:off x="10386201" y="-56578"/>
          <a:ext cx="786516" cy="1721942"/>
        </a:xfrm>
        <a:prstGeom prst="corner">
          <a:avLst>
            <a:gd name="adj1" fmla="val 16120"/>
            <a:gd name="adj2" fmla="val 16110"/>
          </a:avLst>
        </a:prstGeom>
        <a:solidFill>
          <a:srgbClr val="002D5A">
            <a:lumMod val="75000"/>
            <a:lumOff val="25000"/>
          </a:srgbClr>
        </a:solidFill>
        <a:ln w="25400" cap="flat" cmpd="sng" algn="ctr">
          <a:solidFill>
            <a:srgbClr val="002D5A">
              <a:lumMod val="75000"/>
              <a:lumOff val="2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1A5B3748-E1B9-4EBA-B59A-75F325EC7238}" type="pres">
      <dgm:prSet presAssocID="{0E1908C5-6BEF-41B9-9D00-325CFB06E455}" presName="ParentText" presStyleLbl="revTx" presStyleIdx="5" presStyleCnt="6" custScaleX="134709" custLinFactNeighborX="2768" custLinFactNeighborY="183">
        <dgm:presLayoutVars>
          <dgm:chMax val="0"/>
          <dgm:chPref val="0"/>
          <dgm:bulletEnabled val="1"/>
        </dgm:presLayoutVars>
      </dgm:prSet>
      <dgm:spPr/>
    </dgm:pt>
  </dgm:ptLst>
  <dgm:cxnLst>
    <dgm:cxn modelId="{C5673B16-4106-4FF8-90A9-AC813DEF6AF8}" type="presOf" srcId="{12D2BD5B-7E8F-4682-92DA-ED599F71247B}" destId="{121B9B8C-1C03-4144-88FD-6D041D3C477E}" srcOrd="0" destOrd="0" presId="urn:microsoft.com/office/officeart/2009/3/layout/StepUpProcess"/>
    <dgm:cxn modelId="{F18AD01B-F047-48F7-8DAC-325B05179FFD}" srcId="{859FC21F-7046-480B-B0CF-290A838E7C80}" destId="{3784060D-7CAB-4515-BD6B-C85ECFFCD97F}" srcOrd="4" destOrd="0" parTransId="{18826E0C-1B4F-4360-AE42-8B82EDA71ADB}" sibTransId="{8767FB33-6134-45A9-AB91-AF4AD278E0B6}"/>
    <dgm:cxn modelId="{E3303943-830B-4FE1-8B4F-B8D8EF5007E4}" type="presOf" srcId="{2DCDEA53-672A-4FFE-86B8-BA0C940301C9}" destId="{B65A24DA-8846-4558-B062-BDAC0F900CA8}" srcOrd="0" destOrd="0" presId="urn:microsoft.com/office/officeart/2009/3/layout/StepUpProcess"/>
    <dgm:cxn modelId="{669AE255-DD21-4C70-8D2C-CED56F1666D3}" srcId="{859FC21F-7046-480B-B0CF-290A838E7C80}" destId="{0E1908C5-6BEF-41B9-9D00-325CFB06E455}" srcOrd="5" destOrd="0" parTransId="{C5B33DE9-550F-461E-A574-53FF210EE76B}" sibTransId="{C65C3229-3A7A-4335-B523-8A99CB7BED9D}"/>
    <dgm:cxn modelId="{BB224659-00AC-48D2-A944-6A9A1386CC18}" type="presOf" srcId="{2C188508-A313-4EAC-8C8A-6DA9370735B4}" destId="{A10F7352-5710-460E-BC04-CDD32A5489BC}" srcOrd="0" destOrd="0" presId="urn:microsoft.com/office/officeart/2009/3/layout/StepUpProcess"/>
    <dgm:cxn modelId="{011C8A7B-0517-441E-8FD8-C8C107FA5845}" type="presOf" srcId="{859FC21F-7046-480B-B0CF-290A838E7C80}" destId="{5C4EBC81-F8BF-47A5-BBBA-944E9F3D5403}" srcOrd="0" destOrd="0" presId="urn:microsoft.com/office/officeart/2009/3/layout/StepUpProcess"/>
    <dgm:cxn modelId="{B1D6F980-1026-49C8-A7D7-FD13E2306674}" srcId="{859FC21F-7046-480B-B0CF-290A838E7C80}" destId="{12D2BD5B-7E8F-4682-92DA-ED599F71247B}" srcOrd="1" destOrd="0" parTransId="{CCCD9730-1475-4795-A427-8175F6C06767}" sibTransId="{00E3AE89-0A2B-4B08-8F16-6D62D0DED4DF}"/>
    <dgm:cxn modelId="{A3560697-34A0-4848-8EA1-FF394A0C59A6}" type="presOf" srcId="{5C49F849-E521-4EEA-97A7-34B86F41ACD4}" destId="{97D795B8-9E2F-445C-985F-5EFA6E8E5CD4}" srcOrd="0" destOrd="0" presId="urn:microsoft.com/office/officeart/2009/3/layout/StepUpProcess"/>
    <dgm:cxn modelId="{1807929D-105D-421B-B4EF-BB498D424590}" type="presOf" srcId="{0E1908C5-6BEF-41B9-9D00-325CFB06E455}" destId="{1A5B3748-E1B9-4EBA-B59A-75F325EC7238}" srcOrd="0" destOrd="0" presId="urn:microsoft.com/office/officeart/2009/3/layout/StepUpProcess"/>
    <dgm:cxn modelId="{F1EBA0C3-10AB-4340-AAA2-2D1F9C62223C}" type="presOf" srcId="{3784060D-7CAB-4515-BD6B-C85ECFFCD97F}" destId="{1CD7C10D-7B3B-4BDA-AD8D-1B7FCE310A35}" srcOrd="0" destOrd="0" presId="urn:microsoft.com/office/officeart/2009/3/layout/StepUpProcess"/>
    <dgm:cxn modelId="{8B88ADD3-7D47-4134-A5D4-2442E3745F7F}" srcId="{859FC21F-7046-480B-B0CF-290A838E7C80}" destId="{2C188508-A313-4EAC-8C8A-6DA9370735B4}" srcOrd="0" destOrd="0" parTransId="{FC2A4DC2-2F6D-48BB-9C61-1B55DC63D11B}" sibTransId="{1C42662D-35B6-4920-8847-44CD408A5111}"/>
    <dgm:cxn modelId="{9879E5DF-C6DB-4137-8C96-537BDEC28565}" srcId="{859FC21F-7046-480B-B0CF-290A838E7C80}" destId="{5C49F849-E521-4EEA-97A7-34B86F41ACD4}" srcOrd="2" destOrd="0" parTransId="{DC202958-4BE2-4789-BE66-A1862B4E18D1}" sibTransId="{4572D0A4-5328-42EB-95BB-3E749B4AA9FC}"/>
    <dgm:cxn modelId="{1129CAEE-706C-42DB-9F9D-FA7F61B8665B}" srcId="{859FC21F-7046-480B-B0CF-290A838E7C80}" destId="{2DCDEA53-672A-4FFE-86B8-BA0C940301C9}" srcOrd="3" destOrd="0" parTransId="{E84C7B27-AB73-4FB5-BB97-8DE384E1ADE7}" sibTransId="{9ABB14EB-B799-4DF4-97DD-78A96201CACE}"/>
    <dgm:cxn modelId="{2F2F5E39-D3AD-4AB0-B5B9-409FB07AF55E}" type="presParOf" srcId="{5C4EBC81-F8BF-47A5-BBBA-944E9F3D5403}" destId="{63466908-671E-4B5B-B8A6-9894495E5111}" srcOrd="0" destOrd="0" presId="urn:microsoft.com/office/officeart/2009/3/layout/StepUpProcess"/>
    <dgm:cxn modelId="{6A22FAC6-6BFA-462D-88BC-22925CB63B33}" type="presParOf" srcId="{63466908-671E-4B5B-B8A6-9894495E5111}" destId="{584574EB-A2CE-4FB1-9951-C284616A2694}" srcOrd="0" destOrd="0" presId="urn:microsoft.com/office/officeart/2009/3/layout/StepUpProcess"/>
    <dgm:cxn modelId="{0C5F2951-35C0-469E-9641-E3682DB2EC48}" type="presParOf" srcId="{63466908-671E-4B5B-B8A6-9894495E5111}" destId="{A10F7352-5710-460E-BC04-CDD32A5489BC}" srcOrd="1" destOrd="0" presId="urn:microsoft.com/office/officeart/2009/3/layout/StepUpProcess"/>
    <dgm:cxn modelId="{2B7FDB29-1597-4030-9915-931BD7F108E1}" type="presParOf" srcId="{63466908-671E-4B5B-B8A6-9894495E5111}" destId="{A698D492-87F3-4F6F-AF80-3A72BB9F8EA5}" srcOrd="2" destOrd="0" presId="urn:microsoft.com/office/officeart/2009/3/layout/StepUpProcess"/>
    <dgm:cxn modelId="{663A757B-74ED-48F0-943B-86C186923543}" type="presParOf" srcId="{5C4EBC81-F8BF-47A5-BBBA-944E9F3D5403}" destId="{7462DA7B-11B9-41CB-9380-C8CCD7963012}" srcOrd="1" destOrd="0" presId="urn:microsoft.com/office/officeart/2009/3/layout/StepUpProcess"/>
    <dgm:cxn modelId="{78567A58-F5A2-4F28-BBCA-ABC9EE01B659}" type="presParOf" srcId="{7462DA7B-11B9-41CB-9380-C8CCD7963012}" destId="{119ECE89-836B-4116-99ED-30CDE49D5E03}" srcOrd="0" destOrd="0" presId="urn:microsoft.com/office/officeart/2009/3/layout/StepUpProcess"/>
    <dgm:cxn modelId="{E2466FF0-12E5-4AE4-96E9-86DDD8FA9CFC}" type="presParOf" srcId="{5C4EBC81-F8BF-47A5-BBBA-944E9F3D5403}" destId="{B657019F-81C9-4EFB-BB3C-102A34AA5307}" srcOrd="2" destOrd="0" presId="urn:microsoft.com/office/officeart/2009/3/layout/StepUpProcess"/>
    <dgm:cxn modelId="{5AE0414C-5E71-4974-BB96-7A8B64AF8262}" type="presParOf" srcId="{B657019F-81C9-4EFB-BB3C-102A34AA5307}" destId="{C4B3E878-1ABF-49DB-88EA-1386E1D96ED8}" srcOrd="0" destOrd="0" presId="urn:microsoft.com/office/officeart/2009/3/layout/StepUpProcess"/>
    <dgm:cxn modelId="{4C9FF750-EFF7-48C6-BB0E-73184DDA30FC}" type="presParOf" srcId="{B657019F-81C9-4EFB-BB3C-102A34AA5307}" destId="{121B9B8C-1C03-4144-88FD-6D041D3C477E}" srcOrd="1" destOrd="0" presId="urn:microsoft.com/office/officeart/2009/3/layout/StepUpProcess"/>
    <dgm:cxn modelId="{D3BA744E-6CCD-4983-8F15-9255D26CA0DB}" type="presParOf" srcId="{B657019F-81C9-4EFB-BB3C-102A34AA5307}" destId="{ACAF3378-3F48-43E5-8E94-ED8C1B08267A}" srcOrd="2" destOrd="0" presId="urn:microsoft.com/office/officeart/2009/3/layout/StepUpProcess"/>
    <dgm:cxn modelId="{D6598BCA-39D3-4D38-BF49-EA85EC122193}" type="presParOf" srcId="{5C4EBC81-F8BF-47A5-BBBA-944E9F3D5403}" destId="{384FD8D9-4EE8-46D7-8C50-1F76FD532852}" srcOrd="3" destOrd="0" presId="urn:microsoft.com/office/officeart/2009/3/layout/StepUpProcess"/>
    <dgm:cxn modelId="{4256825F-89B0-4778-BCB6-989B6B880C98}" type="presParOf" srcId="{384FD8D9-4EE8-46D7-8C50-1F76FD532852}" destId="{8FF4D4BC-78D4-4A25-8F53-356D5E0897BF}" srcOrd="0" destOrd="0" presId="urn:microsoft.com/office/officeart/2009/3/layout/StepUpProcess"/>
    <dgm:cxn modelId="{75095A7B-3E11-4AB0-87E2-F161DC526019}" type="presParOf" srcId="{5C4EBC81-F8BF-47A5-BBBA-944E9F3D5403}" destId="{244E5CDD-F763-43A4-BE85-35F0302758DA}" srcOrd="4" destOrd="0" presId="urn:microsoft.com/office/officeart/2009/3/layout/StepUpProcess"/>
    <dgm:cxn modelId="{93932969-DE67-43E3-B9F3-7491901E4E07}" type="presParOf" srcId="{244E5CDD-F763-43A4-BE85-35F0302758DA}" destId="{679A491D-74D4-4E59-92F1-56007E4CDE3C}" srcOrd="0" destOrd="0" presId="urn:microsoft.com/office/officeart/2009/3/layout/StepUpProcess"/>
    <dgm:cxn modelId="{19119A55-C6FE-4BE3-A69F-B19860C70E1C}" type="presParOf" srcId="{244E5CDD-F763-43A4-BE85-35F0302758DA}" destId="{97D795B8-9E2F-445C-985F-5EFA6E8E5CD4}" srcOrd="1" destOrd="0" presId="urn:microsoft.com/office/officeart/2009/3/layout/StepUpProcess"/>
    <dgm:cxn modelId="{0EBF1685-ED20-4391-A768-4AA6900FA24E}" type="presParOf" srcId="{244E5CDD-F763-43A4-BE85-35F0302758DA}" destId="{5364D882-B53D-4041-9661-96546AC8C400}" srcOrd="2" destOrd="0" presId="urn:microsoft.com/office/officeart/2009/3/layout/StepUpProcess"/>
    <dgm:cxn modelId="{5F9AE4C4-D351-4721-AB7E-6F4C92268B9B}" type="presParOf" srcId="{5C4EBC81-F8BF-47A5-BBBA-944E9F3D5403}" destId="{B8F26F51-29FF-4E44-9A07-DF6C9375BEC6}" srcOrd="5" destOrd="0" presId="urn:microsoft.com/office/officeart/2009/3/layout/StepUpProcess"/>
    <dgm:cxn modelId="{43D7D0FA-E982-43E6-984F-26366491E5B2}" type="presParOf" srcId="{B8F26F51-29FF-4E44-9A07-DF6C9375BEC6}" destId="{28052071-2851-4A3F-9A71-0DE483C13D38}" srcOrd="0" destOrd="0" presId="urn:microsoft.com/office/officeart/2009/3/layout/StepUpProcess"/>
    <dgm:cxn modelId="{361032CE-67E9-436C-8D94-B62534A54246}" type="presParOf" srcId="{5C4EBC81-F8BF-47A5-BBBA-944E9F3D5403}" destId="{9FAEC55A-E2C5-474C-AF35-D548C4C2850B}" srcOrd="6" destOrd="0" presId="urn:microsoft.com/office/officeart/2009/3/layout/StepUpProcess"/>
    <dgm:cxn modelId="{1ACEA6A1-23D3-4194-8D6F-7C34C8CA1CB3}" type="presParOf" srcId="{9FAEC55A-E2C5-474C-AF35-D548C4C2850B}" destId="{52A55B9F-1AC5-4954-BAB7-A73405921770}" srcOrd="0" destOrd="0" presId="urn:microsoft.com/office/officeart/2009/3/layout/StepUpProcess"/>
    <dgm:cxn modelId="{5B58E6BC-2A40-461A-8A9A-67E1A43D2EA4}" type="presParOf" srcId="{9FAEC55A-E2C5-474C-AF35-D548C4C2850B}" destId="{B65A24DA-8846-4558-B062-BDAC0F900CA8}" srcOrd="1" destOrd="0" presId="urn:microsoft.com/office/officeart/2009/3/layout/StepUpProcess"/>
    <dgm:cxn modelId="{F8F73F65-305A-4C1F-A223-99CFDE84AEDB}" type="presParOf" srcId="{9FAEC55A-E2C5-474C-AF35-D548C4C2850B}" destId="{30DE5F54-5487-44FC-9DB9-6BB3BDFEED04}" srcOrd="2" destOrd="0" presId="urn:microsoft.com/office/officeart/2009/3/layout/StepUpProcess"/>
    <dgm:cxn modelId="{812FA11F-FA4B-4BC6-B7DD-651D00AF28AE}" type="presParOf" srcId="{5C4EBC81-F8BF-47A5-BBBA-944E9F3D5403}" destId="{A6AD81A8-08E8-4B3F-A546-695ECFFE2E0D}" srcOrd="7" destOrd="0" presId="urn:microsoft.com/office/officeart/2009/3/layout/StepUpProcess"/>
    <dgm:cxn modelId="{48C20919-DC6A-4A0D-9D3A-29A77184268A}" type="presParOf" srcId="{A6AD81A8-08E8-4B3F-A546-695ECFFE2E0D}" destId="{9CEC44F3-8DA6-402A-9C6A-B77E3D11D780}" srcOrd="0" destOrd="0" presId="urn:microsoft.com/office/officeart/2009/3/layout/StepUpProcess"/>
    <dgm:cxn modelId="{E6DE9863-566F-40B8-9248-E7B59522E3AC}" type="presParOf" srcId="{5C4EBC81-F8BF-47A5-BBBA-944E9F3D5403}" destId="{6699603D-04FB-4D62-91BC-F388085395BD}" srcOrd="8" destOrd="0" presId="urn:microsoft.com/office/officeart/2009/3/layout/StepUpProcess"/>
    <dgm:cxn modelId="{F78FC81E-7D33-487E-AAE2-486773D69007}" type="presParOf" srcId="{6699603D-04FB-4D62-91BC-F388085395BD}" destId="{4BC679F6-1D33-419F-A60F-195744954F46}" srcOrd="0" destOrd="0" presId="urn:microsoft.com/office/officeart/2009/3/layout/StepUpProcess"/>
    <dgm:cxn modelId="{423CBE03-17B1-4C89-8D0B-F9DACA1DB41E}" type="presParOf" srcId="{6699603D-04FB-4D62-91BC-F388085395BD}" destId="{1CD7C10D-7B3B-4BDA-AD8D-1B7FCE310A35}" srcOrd="1" destOrd="0" presId="urn:microsoft.com/office/officeart/2009/3/layout/StepUpProcess"/>
    <dgm:cxn modelId="{B3BBF98C-644B-4B7B-B547-3AF8173DE95A}" type="presParOf" srcId="{6699603D-04FB-4D62-91BC-F388085395BD}" destId="{D5CDA02C-1B63-4DA6-9DE9-B64859028290}" srcOrd="2" destOrd="0" presId="urn:microsoft.com/office/officeart/2009/3/layout/StepUpProcess"/>
    <dgm:cxn modelId="{7AA3F0DE-4F54-47C3-A107-43F9B1EDC7D0}" type="presParOf" srcId="{5C4EBC81-F8BF-47A5-BBBA-944E9F3D5403}" destId="{101D408C-4784-4889-A897-3411DD30F4F7}" srcOrd="9" destOrd="0" presId="urn:microsoft.com/office/officeart/2009/3/layout/StepUpProcess"/>
    <dgm:cxn modelId="{42773AE9-ACEB-40F3-A3C4-41A4E0C0F7F4}" type="presParOf" srcId="{101D408C-4784-4889-A897-3411DD30F4F7}" destId="{04AC3736-06BA-4B32-86E3-23B4531DC046}" srcOrd="0" destOrd="0" presId="urn:microsoft.com/office/officeart/2009/3/layout/StepUpProcess"/>
    <dgm:cxn modelId="{8D673CFA-1568-4590-B990-8FD0C49CCD0E}" type="presParOf" srcId="{5C4EBC81-F8BF-47A5-BBBA-944E9F3D5403}" destId="{CBB93875-5DDF-40E0-BEFD-93FC7D6D245A}" srcOrd="10" destOrd="0" presId="urn:microsoft.com/office/officeart/2009/3/layout/StepUpProcess"/>
    <dgm:cxn modelId="{8175BA54-4E88-4DAE-86AC-4B60799D86AF}" type="presParOf" srcId="{CBB93875-5DDF-40E0-BEFD-93FC7D6D245A}" destId="{29021DA4-90A0-4759-9AC5-271C578B775A}" srcOrd="0" destOrd="0" presId="urn:microsoft.com/office/officeart/2009/3/layout/StepUpProcess"/>
    <dgm:cxn modelId="{C4A6E8B9-110B-4584-BD23-547F787EFE11}" type="presParOf" srcId="{CBB93875-5DDF-40E0-BEFD-93FC7D6D245A}" destId="{1A5B3748-E1B9-4EBA-B59A-75F325EC723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574EB-A2CE-4FB1-9951-C284616A2694}">
      <dsp:nvSpPr>
        <dsp:cNvPr id="0" name=""/>
        <dsp:cNvSpPr/>
      </dsp:nvSpPr>
      <dsp:spPr>
        <a:xfrm rot="5400000">
          <a:off x="704587" y="1169671"/>
          <a:ext cx="741683" cy="1742662"/>
        </a:xfrm>
        <a:prstGeom prst="corner">
          <a:avLst>
            <a:gd name="adj1" fmla="val 16120"/>
            <a:gd name="adj2" fmla="val 16110"/>
          </a:avLst>
        </a:prstGeom>
        <a:solidFill>
          <a:srgbClr val="9A0932"/>
        </a:solidFill>
        <a:ln w="25400" cap="flat" cmpd="sng" algn="ctr">
          <a:solidFill>
            <a:srgbClr val="9A093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10F7352-5710-460E-BC04-CDD32A5489BC}">
      <dsp:nvSpPr>
        <dsp:cNvPr id="0" name=""/>
        <dsp:cNvSpPr/>
      </dsp:nvSpPr>
      <dsp:spPr>
        <a:xfrm>
          <a:off x="506447" y="1833578"/>
          <a:ext cx="1114193" cy="484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sv-SE" sz="1200" kern="1200" cap="all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uppstart</a:t>
          </a:r>
        </a:p>
      </dsp:txBody>
      <dsp:txXfrm>
        <a:off x="506447" y="1833578"/>
        <a:ext cx="1114193" cy="484684"/>
      </dsp:txXfrm>
    </dsp:sp>
    <dsp:sp modelId="{A698D492-87F3-4F6F-AF80-3A72BB9F8EA5}">
      <dsp:nvSpPr>
        <dsp:cNvPr id="0" name=""/>
        <dsp:cNvSpPr/>
      </dsp:nvSpPr>
      <dsp:spPr>
        <a:xfrm>
          <a:off x="1889612" y="1358395"/>
          <a:ext cx="210225" cy="210225"/>
        </a:xfrm>
        <a:prstGeom prst="triangle">
          <a:avLst>
            <a:gd name="adj" fmla="val 100000"/>
          </a:avLst>
        </a:prstGeom>
        <a:solidFill>
          <a:srgbClr val="9A0932"/>
        </a:solidFill>
        <a:ln w="25400" cap="flat" cmpd="sng" algn="ctr">
          <a:solidFill>
            <a:srgbClr val="9A093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4B3E878-1ABF-49DB-88EA-1386E1D96ED8}">
      <dsp:nvSpPr>
        <dsp:cNvPr id="0" name=""/>
        <dsp:cNvSpPr/>
      </dsp:nvSpPr>
      <dsp:spPr>
        <a:xfrm rot="5400000">
          <a:off x="2647954" y="903743"/>
          <a:ext cx="741683" cy="1675796"/>
        </a:xfrm>
        <a:prstGeom prst="corner">
          <a:avLst>
            <a:gd name="adj1" fmla="val 16120"/>
            <a:gd name="adj2" fmla="val 16110"/>
          </a:avLst>
        </a:prstGeom>
        <a:solidFill>
          <a:srgbClr val="9A0932"/>
        </a:solidFill>
        <a:ln w="25400" cap="flat" cmpd="sng" algn="ctr">
          <a:solidFill>
            <a:srgbClr val="9A093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21B9B8C-1C03-4144-88FD-6D041D3C477E}">
      <dsp:nvSpPr>
        <dsp:cNvPr id="0" name=""/>
        <dsp:cNvSpPr/>
      </dsp:nvSpPr>
      <dsp:spPr>
        <a:xfrm>
          <a:off x="2388541" y="1490573"/>
          <a:ext cx="1114193" cy="9766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sv-SE" sz="1200" b="0" kern="1200" cap="all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analys</a:t>
          </a:r>
        </a:p>
      </dsp:txBody>
      <dsp:txXfrm>
        <a:off x="2388541" y="1490573"/>
        <a:ext cx="1114193" cy="976655"/>
      </dsp:txXfrm>
    </dsp:sp>
    <dsp:sp modelId="{ACAF3378-3F48-43E5-8E94-ED8C1B08267A}">
      <dsp:nvSpPr>
        <dsp:cNvPr id="0" name=""/>
        <dsp:cNvSpPr/>
      </dsp:nvSpPr>
      <dsp:spPr>
        <a:xfrm>
          <a:off x="3703881" y="1012537"/>
          <a:ext cx="210225" cy="210225"/>
        </a:xfrm>
        <a:prstGeom prst="triangle">
          <a:avLst>
            <a:gd name="adj" fmla="val 100000"/>
          </a:avLst>
        </a:prstGeom>
        <a:solidFill>
          <a:srgbClr val="9A0932"/>
        </a:solidFill>
        <a:ln w="25400" cap="flat" cmpd="sng" algn="ctr">
          <a:solidFill>
            <a:srgbClr val="9A0932"/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79A491D-74D4-4E59-92F1-56007E4CDE3C}">
      <dsp:nvSpPr>
        <dsp:cNvPr id="0" name=""/>
        <dsp:cNvSpPr/>
      </dsp:nvSpPr>
      <dsp:spPr>
        <a:xfrm rot="5400000">
          <a:off x="4619360" y="513966"/>
          <a:ext cx="741683" cy="1704477"/>
        </a:xfrm>
        <a:prstGeom prst="corner">
          <a:avLst>
            <a:gd name="adj1" fmla="val 16120"/>
            <a:gd name="adj2" fmla="val 16110"/>
          </a:avLst>
        </a:prstGeom>
        <a:solidFill>
          <a:srgbClr val="002D5A"/>
        </a:solidFill>
        <a:ln w="25400" cap="flat" cmpd="sng" algn="ctr">
          <a:solidFill>
            <a:srgbClr val="002D5A"/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7D795B8-9E2F-445C-985F-5EFA6E8E5CD4}">
      <dsp:nvSpPr>
        <dsp:cNvPr id="0" name=""/>
        <dsp:cNvSpPr/>
      </dsp:nvSpPr>
      <dsp:spPr>
        <a:xfrm>
          <a:off x="4336458" y="1165476"/>
          <a:ext cx="1522010" cy="9766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sv-SE" sz="1200" kern="1200" cap="all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mål och mått</a:t>
          </a:r>
        </a:p>
      </dsp:txBody>
      <dsp:txXfrm>
        <a:off x="4336458" y="1165476"/>
        <a:ext cx="1522010" cy="976655"/>
      </dsp:txXfrm>
    </dsp:sp>
    <dsp:sp modelId="{5364D882-B53D-4041-9661-96546AC8C400}">
      <dsp:nvSpPr>
        <dsp:cNvPr id="0" name=""/>
        <dsp:cNvSpPr/>
      </dsp:nvSpPr>
      <dsp:spPr>
        <a:xfrm>
          <a:off x="5580509" y="697626"/>
          <a:ext cx="210225" cy="210225"/>
        </a:xfrm>
        <a:prstGeom prst="triangle">
          <a:avLst>
            <a:gd name="adj" fmla="val 100000"/>
          </a:avLst>
        </a:prstGeom>
        <a:solidFill>
          <a:srgbClr val="002D5A"/>
        </a:solidFill>
        <a:ln w="25400" cap="flat" cmpd="sng" algn="ctr">
          <a:solidFill>
            <a:srgbClr val="002D5A"/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2A55B9F-1AC5-4954-BAB7-A73405921770}">
      <dsp:nvSpPr>
        <dsp:cNvPr id="0" name=""/>
        <dsp:cNvSpPr/>
      </dsp:nvSpPr>
      <dsp:spPr>
        <a:xfrm rot="5400000">
          <a:off x="6455690" y="256768"/>
          <a:ext cx="741683" cy="1618655"/>
        </a:xfrm>
        <a:prstGeom prst="corner">
          <a:avLst>
            <a:gd name="adj1" fmla="val 16120"/>
            <a:gd name="adj2" fmla="val 16110"/>
          </a:avLst>
        </a:prstGeom>
        <a:solidFill>
          <a:srgbClr val="002D5A"/>
        </a:solidFill>
        <a:ln w="25400" cap="flat" cmpd="sng" algn="ctr">
          <a:solidFill>
            <a:srgbClr val="002D5A"/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65A24DA-8846-4558-B062-BDAC0F900CA8}">
      <dsp:nvSpPr>
        <dsp:cNvPr id="0" name=""/>
        <dsp:cNvSpPr/>
      </dsp:nvSpPr>
      <dsp:spPr>
        <a:xfrm>
          <a:off x="6180517" y="811479"/>
          <a:ext cx="1467726" cy="9766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sv-SE" sz="1200" kern="1200" cap="all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PLANERING av åtgärder </a:t>
          </a:r>
        </a:p>
      </dsp:txBody>
      <dsp:txXfrm>
        <a:off x="6180517" y="811479"/>
        <a:ext cx="1467726" cy="976655"/>
      </dsp:txXfrm>
    </dsp:sp>
    <dsp:sp modelId="{30DE5F54-5487-44FC-9DB9-6BB3BDFEED04}">
      <dsp:nvSpPr>
        <dsp:cNvPr id="0" name=""/>
        <dsp:cNvSpPr/>
      </dsp:nvSpPr>
      <dsp:spPr>
        <a:xfrm>
          <a:off x="7385089" y="339591"/>
          <a:ext cx="210225" cy="210225"/>
        </a:xfrm>
        <a:prstGeom prst="triangle">
          <a:avLst>
            <a:gd name="adj" fmla="val 100000"/>
          </a:avLst>
        </a:prstGeom>
        <a:solidFill>
          <a:srgbClr val="002D5A">
            <a:lumMod val="75000"/>
            <a:lumOff val="25000"/>
          </a:srgbClr>
        </a:solidFill>
        <a:ln w="25400" cap="flat" cmpd="sng" algn="ctr">
          <a:solidFill>
            <a:srgbClr val="002D5A">
              <a:lumMod val="75000"/>
              <a:lumOff val="25000"/>
            </a:srgb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BC679F6-1D33-419F-A60F-195744954F46}">
      <dsp:nvSpPr>
        <dsp:cNvPr id="0" name=""/>
        <dsp:cNvSpPr/>
      </dsp:nvSpPr>
      <dsp:spPr>
        <a:xfrm rot="5400000">
          <a:off x="8273409" y="-186791"/>
          <a:ext cx="741683" cy="1786869"/>
        </a:xfrm>
        <a:prstGeom prst="corner">
          <a:avLst>
            <a:gd name="adj1" fmla="val 16120"/>
            <a:gd name="adj2" fmla="val 16110"/>
          </a:avLst>
        </a:prstGeom>
        <a:solidFill>
          <a:srgbClr val="002D5A">
            <a:lumMod val="75000"/>
            <a:lumOff val="25000"/>
          </a:srgbClr>
        </a:solidFill>
        <a:ln w="25400" cap="flat" cmpd="sng" algn="ctr">
          <a:solidFill>
            <a:srgbClr val="002D5A">
              <a:lumMod val="75000"/>
              <a:lumOff val="25000"/>
            </a:srgb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CD7C10D-7B3B-4BDA-AD8D-1B7FCE310A35}">
      <dsp:nvSpPr>
        <dsp:cNvPr id="0" name=""/>
        <dsp:cNvSpPr/>
      </dsp:nvSpPr>
      <dsp:spPr>
        <a:xfrm>
          <a:off x="7893858" y="479154"/>
          <a:ext cx="1537898" cy="9766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GENOMFÖRANDE AV ÅTGÄRDER</a:t>
          </a:r>
        </a:p>
      </dsp:txBody>
      <dsp:txXfrm>
        <a:off x="7893858" y="479154"/>
        <a:ext cx="1537898" cy="976655"/>
      </dsp:txXfrm>
    </dsp:sp>
    <dsp:sp modelId="{D5CDA02C-1B63-4DA6-9DE9-B64859028290}">
      <dsp:nvSpPr>
        <dsp:cNvPr id="0" name=""/>
        <dsp:cNvSpPr/>
      </dsp:nvSpPr>
      <dsp:spPr>
        <a:xfrm>
          <a:off x="9339230" y="2071"/>
          <a:ext cx="210225" cy="210225"/>
        </a:xfrm>
        <a:prstGeom prst="triangle">
          <a:avLst>
            <a:gd name="adj" fmla="val 100000"/>
          </a:avLst>
        </a:prstGeom>
        <a:solidFill>
          <a:srgbClr val="002D5A">
            <a:lumMod val="75000"/>
            <a:lumOff val="25000"/>
          </a:srgbClr>
        </a:solidFill>
        <a:ln w="25400" cap="flat" cmpd="sng" algn="ctr">
          <a:solidFill>
            <a:srgbClr val="002D5A">
              <a:lumMod val="75000"/>
              <a:lumOff val="25000"/>
            </a:srgb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9021DA4-90A0-4759-9AC5-271C578B775A}">
      <dsp:nvSpPr>
        <dsp:cNvPr id="0" name=""/>
        <dsp:cNvSpPr/>
      </dsp:nvSpPr>
      <dsp:spPr>
        <a:xfrm rot="5400000">
          <a:off x="10154945" y="-439189"/>
          <a:ext cx="741683" cy="1623789"/>
        </a:xfrm>
        <a:prstGeom prst="corner">
          <a:avLst>
            <a:gd name="adj1" fmla="val 16120"/>
            <a:gd name="adj2" fmla="val 16110"/>
          </a:avLst>
        </a:prstGeom>
        <a:solidFill>
          <a:srgbClr val="002D5A">
            <a:lumMod val="75000"/>
            <a:lumOff val="25000"/>
          </a:srgbClr>
        </a:solidFill>
        <a:ln w="25400" cap="flat" cmpd="sng" algn="ctr">
          <a:solidFill>
            <a:srgbClr val="002D5A">
              <a:lumMod val="75000"/>
              <a:lumOff val="25000"/>
            </a:srgb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A5B3748-E1B9-4EBA-B59A-75F325EC7238}">
      <dsp:nvSpPr>
        <dsp:cNvPr id="0" name=""/>
        <dsp:cNvSpPr/>
      </dsp:nvSpPr>
      <dsp:spPr>
        <a:xfrm>
          <a:off x="9868618" y="126163"/>
          <a:ext cx="1500918" cy="9766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Geneva"/>
              <a:cs typeface="+mn-cs"/>
            </a:rPr>
            <a:t>UPPFÖLJNING OCH LÄRANDE</a:t>
          </a:r>
        </a:p>
      </dsp:txBody>
      <dsp:txXfrm>
        <a:off x="9868618" y="126163"/>
        <a:ext cx="1500918" cy="9766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8086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70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33" t="28855"/>
          <a:stretch/>
        </p:blipFill>
        <p:spPr>
          <a:xfrm>
            <a:off x="-1" y="0"/>
            <a:ext cx="4121077" cy="34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62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6808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960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569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197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619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29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955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6996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54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l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478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50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B2360C-C35F-5040-8F82-49517619CE55}" type="datetime1">
              <a:rPr lang="sv-SE" smtClean="0"/>
              <a:pPr/>
              <a:t>2026-03-09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2700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jus bl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15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2026-03-09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07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2026-03-09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Diagram 81">
            <a:extLst>
              <a:ext uri="{FF2B5EF4-FFF2-40B4-BE49-F238E27FC236}">
                <a16:creationId xmlns:a16="http://schemas.microsoft.com/office/drawing/2014/main" id="{8864CAEF-6328-3534-6344-1ABB4CE9B5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3251700"/>
              </p:ext>
            </p:extLst>
          </p:nvPr>
        </p:nvGraphicFramePr>
        <p:xfrm>
          <a:off x="322201" y="1287180"/>
          <a:ext cx="11702418" cy="2544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ubrik 1">
            <a:extLst>
              <a:ext uri="{FF2B5EF4-FFF2-40B4-BE49-F238E27FC236}">
                <a16:creationId xmlns:a16="http://schemas.microsoft.com/office/drawing/2014/main" id="{6BE56BB6-AFAA-78C6-EA97-D2BFA29AF4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5394" y="163020"/>
            <a:ext cx="9899364" cy="1311128"/>
          </a:xfrm>
        </p:spPr>
        <p:txBody>
          <a:bodyPr/>
          <a:lstStyle/>
          <a:p>
            <a:r>
              <a:rPr lang="sv-SE" sz="3600" dirty="0"/>
              <a:t>Checklista för utfasning av lågvärdevård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E49C460-C3CB-28CC-4432-02BBC2055CF2}"/>
              </a:ext>
            </a:extLst>
          </p:cNvPr>
          <p:cNvSpPr/>
          <p:nvPr/>
        </p:nvSpPr>
        <p:spPr bwMode="auto">
          <a:xfrm>
            <a:off x="492154" y="4182093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E0E2347-2CBB-627A-CDBB-207CB3AF4DCF}"/>
              </a:ext>
            </a:extLst>
          </p:cNvPr>
          <p:cNvSpPr/>
          <p:nvPr/>
        </p:nvSpPr>
        <p:spPr bwMode="auto">
          <a:xfrm>
            <a:off x="492154" y="4545467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589C9D9-B33E-3C8B-7B3D-644744A8378C}"/>
              </a:ext>
            </a:extLst>
          </p:cNvPr>
          <p:cNvSpPr txBox="1"/>
          <p:nvPr/>
        </p:nvSpPr>
        <p:spPr>
          <a:xfrm>
            <a:off x="392153" y="3790257"/>
            <a:ext cx="1138949" cy="2245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3624">
              <a:defRPr/>
            </a:pPr>
            <a:r>
              <a:rPr lang="sv-SE" sz="799" b="1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Identifierad lågvärdevård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8D6DA61D-6BDB-81C8-1905-3F93E22B9265}"/>
              </a:ext>
            </a:extLst>
          </p:cNvPr>
          <p:cNvSpPr txBox="1"/>
          <p:nvPr/>
        </p:nvSpPr>
        <p:spPr>
          <a:xfrm>
            <a:off x="655250" y="4154305"/>
            <a:ext cx="1210049" cy="26496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Från verksamheten 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8A5FE548-0C6E-68F8-14E4-D1C29F8A89AC}"/>
              </a:ext>
            </a:extLst>
          </p:cNvPr>
          <p:cNvSpPr txBox="1"/>
          <p:nvPr/>
        </p:nvSpPr>
        <p:spPr>
          <a:xfrm>
            <a:off x="660752" y="4506676"/>
            <a:ext cx="1531746" cy="4252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Kloka kliniska val – nationellt eller internationellt</a:t>
            </a:r>
          </a:p>
          <a:p>
            <a:pPr defTabSz="913624">
              <a:defRPr/>
            </a:pPr>
            <a:endParaRPr lang="sv-SE" sz="799" dirty="0">
              <a:solidFill>
                <a:srgbClr val="000000"/>
              </a:solidFill>
              <a:latin typeface="Georgia" panose="02040502050405020303" pitchFamily="18" charset="0"/>
              <a:ea typeface="Geneva"/>
            </a:endParaRP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BD2F37BC-99DE-17E6-C579-733E7DF6DDA8}"/>
              </a:ext>
            </a:extLst>
          </p:cNvPr>
          <p:cNvSpPr txBox="1"/>
          <p:nvPr/>
        </p:nvSpPr>
        <p:spPr>
          <a:xfrm>
            <a:off x="2406635" y="3397503"/>
            <a:ext cx="116632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b="1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Nuläge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FD29A468-51B5-37B1-686B-93213DFE7C5A}"/>
              </a:ext>
            </a:extLst>
          </p:cNvPr>
          <p:cNvSpPr/>
          <p:nvPr/>
        </p:nvSpPr>
        <p:spPr bwMode="auto">
          <a:xfrm>
            <a:off x="2511252" y="3715900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F786752C-A2C1-E2F5-FD31-ED997F282ECD}"/>
              </a:ext>
            </a:extLst>
          </p:cNvPr>
          <p:cNvSpPr txBox="1"/>
          <p:nvPr/>
        </p:nvSpPr>
        <p:spPr>
          <a:xfrm>
            <a:off x="2710742" y="3936677"/>
            <a:ext cx="1575133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I vilken utsträckning sker lågvärdevården?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8C89FA7-DD90-E387-E011-C1F57CF1F70E}"/>
              </a:ext>
            </a:extLst>
          </p:cNvPr>
          <p:cNvSpPr/>
          <p:nvPr/>
        </p:nvSpPr>
        <p:spPr bwMode="auto">
          <a:xfrm>
            <a:off x="2511252" y="4033158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816F0304-233C-A451-A6BF-84DFFEBD205F}"/>
              </a:ext>
            </a:extLst>
          </p:cNvPr>
          <p:cNvSpPr txBox="1"/>
          <p:nvPr/>
        </p:nvSpPr>
        <p:spPr>
          <a:xfrm>
            <a:off x="2706608" y="3641490"/>
            <a:ext cx="1147656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Var i vården sker lågvärdevården?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C6009413-08D7-33A7-09A7-5F4BA153CA1C}"/>
              </a:ext>
            </a:extLst>
          </p:cNvPr>
          <p:cNvSpPr/>
          <p:nvPr/>
        </p:nvSpPr>
        <p:spPr bwMode="auto">
          <a:xfrm>
            <a:off x="491963" y="5206365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ED5686F4-19BB-746C-9AD3-19B50C2A7131}"/>
              </a:ext>
            </a:extLst>
          </p:cNvPr>
          <p:cNvSpPr txBox="1"/>
          <p:nvPr/>
        </p:nvSpPr>
        <p:spPr>
          <a:xfrm>
            <a:off x="666779" y="5128014"/>
            <a:ext cx="1374357" cy="331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Socialstyrelsens nationella riktlinjer och ”icke göra”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EF8CF629-F16F-29E1-3DFA-50FF2ECCCB42}"/>
              </a:ext>
            </a:extLst>
          </p:cNvPr>
          <p:cNvSpPr/>
          <p:nvPr/>
        </p:nvSpPr>
        <p:spPr bwMode="auto">
          <a:xfrm>
            <a:off x="4501949" y="3146328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001FCBBA-DD2C-0274-CC44-D93B9EE608AB}"/>
              </a:ext>
            </a:extLst>
          </p:cNvPr>
          <p:cNvSpPr txBox="1"/>
          <p:nvPr/>
        </p:nvSpPr>
        <p:spPr>
          <a:xfrm>
            <a:off x="4659376" y="3052426"/>
            <a:ext cx="1279017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Formulera mål och syfte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E98FAAA5-A077-ED47-1DEA-CE23D75560E8}"/>
              </a:ext>
            </a:extLst>
          </p:cNvPr>
          <p:cNvSpPr/>
          <p:nvPr/>
        </p:nvSpPr>
        <p:spPr bwMode="auto">
          <a:xfrm>
            <a:off x="4501949" y="3809802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67C2B33B-BC17-134A-2632-226B431543F7}"/>
              </a:ext>
            </a:extLst>
          </p:cNvPr>
          <p:cNvSpPr txBox="1"/>
          <p:nvPr/>
        </p:nvSpPr>
        <p:spPr>
          <a:xfrm>
            <a:off x="4731544" y="4252932"/>
            <a:ext cx="1542261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Nationell uppföljning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5A2E9BEF-B5DE-CFC6-EB4E-CC2BEA325C90}"/>
              </a:ext>
            </a:extLst>
          </p:cNvPr>
          <p:cNvSpPr/>
          <p:nvPr/>
        </p:nvSpPr>
        <p:spPr bwMode="auto">
          <a:xfrm>
            <a:off x="4501949" y="4066886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741D94B6-E2E4-49E2-0103-6F31A73ABF54}"/>
              </a:ext>
            </a:extLst>
          </p:cNvPr>
          <p:cNvSpPr txBox="1"/>
          <p:nvPr/>
        </p:nvSpPr>
        <p:spPr>
          <a:xfrm>
            <a:off x="4724075" y="3724389"/>
            <a:ext cx="175826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Verksamhetens uppföljning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B2970A6-48E5-6E25-04B4-C96FBF2AD616}"/>
              </a:ext>
            </a:extLst>
          </p:cNvPr>
          <p:cNvSpPr/>
          <p:nvPr/>
        </p:nvSpPr>
        <p:spPr bwMode="auto">
          <a:xfrm>
            <a:off x="6369990" y="3188081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E3EAC838-B0E2-2F14-7FE4-3EAAD1E7F2A6}"/>
              </a:ext>
            </a:extLst>
          </p:cNvPr>
          <p:cNvSpPr txBox="1"/>
          <p:nvPr/>
        </p:nvSpPr>
        <p:spPr>
          <a:xfrm>
            <a:off x="6527879" y="3127040"/>
            <a:ext cx="1383323" cy="37948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Identifiera åtgärder och när de ska genomföras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19941F09-7AD7-1F70-B96D-1EFD99C087A2}"/>
              </a:ext>
            </a:extLst>
          </p:cNvPr>
          <p:cNvSpPr/>
          <p:nvPr/>
        </p:nvSpPr>
        <p:spPr bwMode="auto">
          <a:xfrm>
            <a:off x="498322" y="5544086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FF3ADC0-BE06-2B87-304B-082036410BFB}"/>
              </a:ext>
            </a:extLst>
          </p:cNvPr>
          <p:cNvSpPr txBox="1"/>
          <p:nvPr/>
        </p:nvSpPr>
        <p:spPr>
          <a:xfrm>
            <a:off x="659527" y="5460986"/>
            <a:ext cx="1052801" cy="2245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Från nationella kunskapsstöd</a:t>
            </a: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D8DE477D-19DA-2F34-2A9E-2A6EC5B88480}"/>
              </a:ext>
            </a:extLst>
          </p:cNvPr>
          <p:cNvSpPr txBox="1"/>
          <p:nvPr/>
        </p:nvSpPr>
        <p:spPr>
          <a:xfrm>
            <a:off x="4407398" y="3409436"/>
            <a:ext cx="1364246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b="1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Hur kan utfasningen följas upp?</a:t>
            </a: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9A923DF6-9D61-C314-5F69-CFD52D72E656}"/>
              </a:ext>
            </a:extLst>
          </p:cNvPr>
          <p:cNvSpPr txBox="1"/>
          <p:nvPr/>
        </p:nvSpPr>
        <p:spPr>
          <a:xfrm>
            <a:off x="6253678" y="2796015"/>
            <a:ext cx="1542261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b="1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Vem behöver göra vad, och när, för att nå målen</a:t>
            </a: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?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56A6B631-4D43-E18D-AB5F-15D2A0F44C4D}"/>
              </a:ext>
            </a:extLst>
          </p:cNvPr>
          <p:cNvSpPr/>
          <p:nvPr/>
        </p:nvSpPr>
        <p:spPr bwMode="auto">
          <a:xfrm>
            <a:off x="6369990" y="3474420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07A38900-8B62-9F60-6999-856E4CE9C0C1}"/>
              </a:ext>
            </a:extLst>
          </p:cNvPr>
          <p:cNvSpPr txBox="1"/>
          <p:nvPr/>
        </p:nvSpPr>
        <p:spPr>
          <a:xfrm>
            <a:off x="6536739" y="3394961"/>
            <a:ext cx="1542261" cy="37948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Identifiera ansvariga för åtgärder</a:t>
            </a:r>
          </a:p>
        </p:txBody>
      </p:sp>
      <p:sp>
        <p:nvSpPr>
          <p:cNvPr id="56" name="textruta 55">
            <a:extLst>
              <a:ext uri="{FF2B5EF4-FFF2-40B4-BE49-F238E27FC236}">
                <a16:creationId xmlns:a16="http://schemas.microsoft.com/office/drawing/2014/main" id="{34407702-B772-2BBC-7FCD-ED65B59E7CEF}"/>
              </a:ext>
            </a:extLst>
          </p:cNvPr>
          <p:cNvSpPr txBox="1"/>
          <p:nvPr/>
        </p:nvSpPr>
        <p:spPr>
          <a:xfrm>
            <a:off x="6675882" y="4878528"/>
            <a:ext cx="1914900" cy="37948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Personcentrerat förhållningssätt</a:t>
            </a:r>
          </a:p>
        </p:txBody>
      </p:sp>
      <p:sp>
        <p:nvSpPr>
          <p:cNvPr id="69" name="Rektangel 68">
            <a:extLst>
              <a:ext uri="{FF2B5EF4-FFF2-40B4-BE49-F238E27FC236}">
                <a16:creationId xmlns:a16="http://schemas.microsoft.com/office/drawing/2014/main" id="{555735AE-BB46-A247-43A9-0F7B14D12AE3}"/>
              </a:ext>
            </a:extLst>
          </p:cNvPr>
          <p:cNvSpPr/>
          <p:nvPr/>
        </p:nvSpPr>
        <p:spPr bwMode="auto">
          <a:xfrm>
            <a:off x="491595" y="4866478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70" name="textruta 69">
            <a:extLst>
              <a:ext uri="{FF2B5EF4-FFF2-40B4-BE49-F238E27FC236}">
                <a16:creationId xmlns:a16="http://schemas.microsoft.com/office/drawing/2014/main" id="{5165EC1A-C748-741F-BEAC-C15CA4C6C69D}"/>
              </a:ext>
            </a:extLst>
          </p:cNvPr>
          <p:cNvSpPr txBox="1"/>
          <p:nvPr/>
        </p:nvSpPr>
        <p:spPr>
          <a:xfrm>
            <a:off x="661803" y="4790094"/>
            <a:ext cx="555506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HTA</a:t>
            </a:r>
          </a:p>
        </p:txBody>
      </p:sp>
      <p:sp>
        <p:nvSpPr>
          <p:cNvPr id="72" name="textruta 71">
            <a:extLst>
              <a:ext uri="{FF2B5EF4-FFF2-40B4-BE49-F238E27FC236}">
                <a16:creationId xmlns:a16="http://schemas.microsoft.com/office/drawing/2014/main" id="{23C4811B-0E52-A5F7-4CC7-E11815AEEBD1}"/>
              </a:ext>
            </a:extLst>
          </p:cNvPr>
          <p:cNvSpPr txBox="1"/>
          <p:nvPr/>
        </p:nvSpPr>
        <p:spPr>
          <a:xfrm>
            <a:off x="659895" y="5780594"/>
            <a:ext cx="1147656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endParaRPr lang="sv-SE" sz="799" dirty="0">
              <a:solidFill>
                <a:srgbClr val="000000"/>
              </a:solidFill>
              <a:highlight>
                <a:srgbClr val="FFFF00"/>
              </a:highlight>
              <a:latin typeface="Georgia" panose="02040502050405020303" pitchFamily="18" charset="0"/>
              <a:ea typeface="Geneva"/>
            </a:endParaRPr>
          </a:p>
        </p:txBody>
      </p:sp>
      <p:sp>
        <p:nvSpPr>
          <p:cNvPr id="73" name="Rektangel 72">
            <a:extLst>
              <a:ext uri="{FF2B5EF4-FFF2-40B4-BE49-F238E27FC236}">
                <a16:creationId xmlns:a16="http://schemas.microsoft.com/office/drawing/2014/main" id="{B41F1FF7-037F-AC90-91E9-BCD72DBF5C8D}"/>
              </a:ext>
            </a:extLst>
          </p:cNvPr>
          <p:cNvSpPr/>
          <p:nvPr/>
        </p:nvSpPr>
        <p:spPr bwMode="auto">
          <a:xfrm>
            <a:off x="2511253" y="4359207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74" name="textruta 73">
            <a:extLst>
              <a:ext uri="{FF2B5EF4-FFF2-40B4-BE49-F238E27FC236}">
                <a16:creationId xmlns:a16="http://schemas.microsoft.com/office/drawing/2014/main" id="{DFBEA4F3-11E6-C946-C7AE-D946EAE48580}"/>
              </a:ext>
            </a:extLst>
          </p:cNvPr>
          <p:cNvSpPr txBox="1"/>
          <p:nvPr/>
        </p:nvSpPr>
        <p:spPr>
          <a:xfrm>
            <a:off x="2692188" y="4289944"/>
            <a:ext cx="2009733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Analys av effekter av ändringar (ex Patient? Medarbetare? Andra verksamheter?...)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0CC6390-6463-F291-DAC1-2687F9685202}"/>
              </a:ext>
            </a:extLst>
          </p:cNvPr>
          <p:cNvSpPr/>
          <p:nvPr/>
        </p:nvSpPr>
        <p:spPr bwMode="auto">
          <a:xfrm>
            <a:off x="2511252" y="4847179"/>
            <a:ext cx="3002945" cy="1809054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0A6755DD-D18C-2C68-E406-CED47285253B}"/>
              </a:ext>
            </a:extLst>
          </p:cNvPr>
          <p:cNvSpPr txBox="1"/>
          <p:nvPr/>
        </p:nvSpPr>
        <p:spPr>
          <a:xfrm>
            <a:off x="2545420" y="4812902"/>
            <a:ext cx="113362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b="1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Orsaker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6C423898-7894-D676-303D-8FA6FC4B8F29}"/>
              </a:ext>
            </a:extLst>
          </p:cNvPr>
          <p:cNvSpPr/>
          <p:nvPr/>
        </p:nvSpPr>
        <p:spPr bwMode="auto">
          <a:xfrm>
            <a:off x="2634553" y="5317769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E344BD2E-1860-537E-F9C5-5C9422B0FFF3}"/>
              </a:ext>
            </a:extLst>
          </p:cNvPr>
          <p:cNvSpPr txBox="1"/>
          <p:nvPr/>
        </p:nvSpPr>
        <p:spPr>
          <a:xfrm>
            <a:off x="4087944" y="5775842"/>
            <a:ext cx="113136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Avtal styr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BCE674F2-2C8A-D290-F03B-DACAC208A1B3}"/>
              </a:ext>
            </a:extLst>
          </p:cNvPr>
          <p:cNvSpPr/>
          <p:nvPr/>
        </p:nvSpPr>
        <p:spPr bwMode="auto">
          <a:xfrm>
            <a:off x="2634553" y="6194101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3BAA33EA-0FE7-9A9B-7FA8-33B142AF82B9}"/>
              </a:ext>
            </a:extLst>
          </p:cNvPr>
          <p:cNvSpPr txBox="1"/>
          <p:nvPr/>
        </p:nvSpPr>
        <p:spPr>
          <a:xfrm>
            <a:off x="2802485" y="5223034"/>
            <a:ext cx="113136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Patientens förväntan</a:t>
            </a: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8447FC50-0016-1DC8-7926-2CA39BE434A2}"/>
              </a:ext>
            </a:extLst>
          </p:cNvPr>
          <p:cNvSpPr/>
          <p:nvPr/>
        </p:nvSpPr>
        <p:spPr bwMode="auto">
          <a:xfrm>
            <a:off x="2634553" y="5098686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4C076CD0-A9CA-E655-CD1E-D34D3B197A6B}"/>
              </a:ext>
            </a:extLst>
          </p:cNvPr>
          <p:cNvSpPr txBox="1"/>
          <p:nvPr/>
        </p:nvSpPr>
        <p:spPr>
          <a:xfrm>
            <a:off x="2802485" y="5004001"/>
            <a:ext cx="113136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Saknas alternativ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58CD4A74-65F8-412E-13CD-DEED0FA5615B}"/>
              </a:ext>
            </a:extLst>
          </p:cNvPr>
          <p:cNvSpPr/>
          <p:nvPr/>
        </p:nvSpPr>
        <p:spPr bwMode="auto">
          <a:xfrm>
            <a:off x="2634553" y="5536852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4ED9E7A9-474D-3051-08CF-468C8A056DD6}"/>
              </a:ext>
            </a:extLst>
          </p:cNvPr>
          <p:cNvSpPr/>
          <p:nvPr/>
        </p:nvSpPr>
        <p:spPr bwMode="auto">
          <a:xfrm>
            <a:off x="2634553" y="5755935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299B587D-7B2E-0060-3ADE-0F56BDCB19FC}"/>
              </a:ext>
            </a:extLst>
          </p:cNvPr>
          <p:cNvSpPr txBox="1"/>
          <p:nvPr/>
        </p:nvSpPr>
        <p:spPr>
          <a:xfrm>
            <a:off x="2800803" y="6334268"/>
            <a:ext cx="113136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Tidsbrist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1749DF95-A9D2-B5E0-2D98-7145ACFC59F9}"/>
              </a:ext>
            </a:extLst>
          </p:cNvPr>
          <p:cNvSpPr/>
          <p:nvPr/>
        </p:nvSpPr>
        <p:spPr bwMode="auto">
          <a:xfrm>
            <a:off x="2634553" y="5975018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90F5721F-BD58-4F44-F6A1-89A54B7B2197}"/>
              </a:ext>
            </a:extLst>
          </p:cNvPr>
          <p:cNvSpPr txBox="1"/>
          <p:nvPr/>
        </p:nvSpPr>
        <p:spPr>
          <a:xfrm>
            <a:off x="4083891" y="5022362"/>
            <a:ext cx="1371032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Överföring mellan vårdgivare/ vårdenheter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2F9C8759-A2C8-93BB-3249-46912220690C}"/>
              </a:ext>
            </a:extLst>
          </p:cNvPr>
          <p:cNvSpPr/>
          <p:nvPr/>
        </p:nvSpPr>
        <p:spPr bwMode="auto">
          <a:xfrm>
            <a:off x="3911419" y="5094880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C378A5B4-8BCA-02E1-1852-C03ACF7AA3E5}"/>
              </a:ext>
            </a:extLst>
          </p:cNvPr>
          <p:cNvSpPr txBox="1"/>
          <p:nvPr/>
        </p:nvSpPr>
        <p:spPr>
          <a:xfrm>
            <a:off x="2801781" y="5899841"/>
            <a:ext cx="113136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Avsaknad av rutiner </a:t>
            </a:r>
          </a:p>
        </p:txBody>
      </p:sp>
      <p:sp>
        <p:nvSpPr>
          <p:cNvPr id="50" name="textruta 49">
            <a:extLst>
              <a:ext uri="{FF2B5EF4-FFF2-40B4-BE49-F238E27FC236}">
                <a16:creationId xmlns:a16="http://schemas.microsoft.com/office/drawing/2014/main" id="{7D8861AD-F52E-2BAD-9247-0AF9BCC1C7F0}"/>
              </a:ext>
            </a:extLst>
          </p:cNvPr>
          <p:cNvSpPr txBox="1"/>
          <p:nvPr/>
        </p:nvSpPr>
        <p:spPr>
          <a:xfrm>
            <a:off x="2801353" y="5675390"/>
            <a:ext cx="113136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Arbetssätt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6B9D3BC1-F74D-69AE-D846-193B29136828}"/>
              </a:ext>
            </a:extLst>
          </p:cNvPr>
          <p:cNvSpPr/>
          <p:nvPr/>
        </p:nvSpPr>
        <p:spPr bwMode="auto">
          <a:xfrm>
            <a:off x="3911419" y="5588128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53" name="textruta 52">
            <a:extLst>
              <a:ext uri="{FF2B5EF4-FFF2-40B4-BE49-F238E27FC236}">
                <a16:creationId xmlns:a16="http://schemas.microsoft.com/office/drawing/2014/main" id="{C82A27C7-5E71-DEC1-178B-660D0A04A960}"/>
              </a:ext>
            </a:extLst>
          </p:cNvPr>
          <p:cNvSpPr txBox="1"/>
          <p:nvPr/>
        </p:nvSpPr>
        <p:spPr>
          <a:xfrm>
            <a:off x="4091699" y="6005690"/>
            <a:ext cx="1420657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Annat…………………………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E1986233-AABD-582E-F6BA-F5D1B1903141}"/>
              </a:ext>
            </a:extLst>
          </p:cNvPr>
          <p:cNvSpPr/>
          <p:nvPr/>
        </p:nvSpPr>
        <p:spPr bwMode="auto">
          <a:xfrm>
            <a:off x="3911419" y="6081377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57" name="textruta 56">
            <a:extLst>
              <a:ext uri="{FF2B5EF4-FFF2-40B4-BE49-F238E27FC236}">
                <a16:creationId xmlns:a16="http://schemas.microsoft.com/office/drawing/2014/main" id="{2FE8248E-9880-F3A8-F3A0-A5AF56E91DA6}"/>
              </a:ext>
            </a:extLst>
          </p:cNvPr>
          <p:cNvSpPr txBox="1"/>
          <p:nvPr/>
        </p:nvSpPr>
        <p:spPr>
          <a:xfrm>
            <a:off x="2793632" y="6124338"/>
            <a:ext cx="113136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Vana</a:t>
            </a:r>
          </a:p>
        </p:txBody>
      </p:sp>
      <p:sp>
        <p:nvSpPr>
          <p:cNvPr id="58" name="Rektangel 57">
            <a:extLst>
              <a:ext uri="{FF2B5EF4-FFF2-40B4-BE49-F238E27FC236}">
                <a16:creationId xmlns:a16="http://schemas.microsoft.com/office/drawing/2014/main" id="{0726C956-E917-D4DF-372F-414C1BFD396F}"/>
              </a:ext>
            </a:extLst>
          </p:cNvPr>
          <p:cNvSpPr/>
          <p:nvPr/>
        </p:nvSpPr>
        <p:spPr bwMode="auto">
          <a:xfrm>
            <a:off x="3911419" y="5834752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67" name="textruta 66">
            <a:extLst>
              <a:ext uri="{FF2B5EF4-FFF2-40B4-BE49-F238E27FC236}">
                <a16:creationId xmlns:a16="http://schemas.microsoft.com/office/drawing/2014/main" id="{4D2871A4-80BA-D3FE-8253-B2A8D95461F3}"/>
              </a:ext>
            </a:extLst>
          </p:cNvPr>
          <p:cNvSpPr txBox="1"/>
          <p:nvPr/>
        </p:nvSpPr>
        <p:spPr>
          <a:xfrm>
            <a:off x="4094619" y="5295858"/>
            <a:ext cx="1328533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Registreringskrav (KVÅ-koder t ex)</a:t>
            </a:r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9E16C649-8E1A-F425-CB62-EFB35A55B7C9}"/>
              </a:ext>
            </a:extLst>
          </p:cNvPr>
          <p:cNvSpPr/>
          <p:nvPr/>
        </p:nvSpPr>
        <p:spPr bwMode="auto">
          <a:xfrm>
            <a:off x="3911131" y="5371545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75" name="textruta 74">
            <a:extLst>
              <a:ext uri="{FF2B5EF4-FFF2-40B4-BE49-F238E27FC236}">
                <a16:creationId xmlns:a16="http://schemas.microsoft.com/office/drawing/2014/main" id="{30980541-768B-1816-8886-3CD15662D95C}"/>
              </a:ext>
            </a:extLst>
          </p:cNvPr>
          <p:cNvSpPr txBox="1"/>
          <p:nvPr/>
        </p:nvSpPr>
        <p:spPr>
          <a:xfrm>
            <a:off x="2807550" y="5450184"/>
            <a:ext cx="113136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Patientens oro</a:t>
            </a:r>
          </a:p>
        </p:txBody>
      </p:sp>
      <p:sp>
        <p:nvSpPr>
          <p:cNvPr id="76" name="textruta 75">
            <a:extLst>
              <a:ext uri="{FF2B5EF4-FFF2-40B4-BE49-F238E27FC236}">
                <a16:creationId xmlns:a16="http://schemas.microsoft.com/office/drawing/2014/main" id="{A7236C54-2674-6278-F42C-4D0A7F29ED53}"/>
              </a:ext>
            </a:extLst>
          </p:cNvPr>
          <p:cNvSpPr txBox="1"/>
          <p:nvPr/>
        </p:nvSpPr>
        <p:spPr>
          <a:xfrm>
            <a:off x="4093540" y="5547570"/>
            <a:ext cx="1420657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Okritiskt användande av kunskapsstöd 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E792E6DC-E6A0-36DF-4B64-4BF08CAF0578}"/>
              </a:ext>
            </a:extLst>
          </p:cNvPr>
          <p:cNvSpPr/>
          <p:nvPr/>
        </p:nvSpPr>
        <p:spPr bwMode="auto">
          <a:xfrm>
            <a:off x="2632871" y="6401278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78" name="Rektangel 77">
            <a:extLst>
              <a:ext uri="{FF2B5EF4-FFF2-40B4-BE49-F238E27FC236}">
                <a16:creationId xmlns:a16="http://schemas.microsoft.com/office/drawing/2014/main" id="{85D4C629-B4E1-1E66-E5DF-580BA568940A}"/>
              </a:ext>
            </a:extLst>
          </p:cNvPr>
          <p:cNvSpPr/>
          <p:nvPr/>
        </p:nvSpPr>
        <p:spPr bwMode="auto">
          <a:xfrm>
            <a:off x="10045048" y="2506333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79" name="textruta 78">
            <a:extLst>
              <a:ext uri="{FF2B5EF4-FFF2-40B4-BE49-F238E27FC236}">
                <a16:creationId xmlns:a16="http://schemas.microsoft.com/office/drawing/2014/main" id="{6A52D2D6-C6C5-0B11-3568-8F435253DFE0}"/>
              </a:ext>
            </a:extLst>
          </p:cNvPr>
          <p:cNvSpPr txBox="1"/>
          <p:nvPr/>
        </p:nvSpPr>
        <p:spPr>
          <a:xfrm>
            <a:off x="10212980" y="2669536"/>
            <a:ext cx="1542261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Regional uppföljning</a:t>
            </a:r>
          </a:p>
        </p:txBody>
      </p:sp>
      <p:sp>
        <p:nvSpPr>
          <p:cNvPr id="80" name="Rektangel 79">
            <a:extLst>
              <a:ext uri="{FF2B5EF4-FFF2-40B4-BE49-F238E27FC236}">
                <a16:creationId xmlns:a16="http://schemas.microsoft.com/office/drawing/2014/main" id="{CB095D55-7181-81FF-6780-CE15C5145E1D}"/>
              </a:ext>
            </a:extLst>
          </p:cNvPr>
          <p:cNvSpPr/>
          <p:nvPr/>
        </p:nvSpPr>
        <p:spPr bwMode="auto">
          <a:xfrm>
            <a:off x="10045048" y="2763059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81" name="Rektangel 80">
            <a:extLst>
              <a:ext uri="{FF2B5EF4-FFF2-40B4-BE49-F238E27FC236}">
                <a16:creationId xmlns:a16="http://schemas.microsoft.com/office/drawing/2014/main" id="{F33560CC-75C4-C112-6A13-F2E3F7E6E0D7}"/>
              </a:ext>
            </a:extLst>
          </p:cNvPr>
          <p:cNvSpPr/>
          <p:nvPr/>
        </p:nvSpPr>
        <p:spPr bwMode="auto">
          <a:xfrm>
            <a:off x="10046814" y="3037518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83" name="textruta 82">
            <a:extLst>
              <a:ext uri="{FF2B5EF4-FFF2-40B4-BE49-F238E27FC236}">
                <a16:creationId xmlns:a16="http://schemas.microsoft.com/office/drawing/2014/main" id="{F1A40CB0-FBF4-F362-0C5F-593EDF71F0BE}"/>
              </a:ext>
            </a:extLst>
          </p:cNvPr>
          <p:cNvSpPr txBox="1"/>
          <p:nvPr/>
        </p:nvSpPr>
        <p:spPr>
          <a:xfrm>
            <a:off x="10212980" y="2411626"/>
            <a:ext cx="1758265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Verksamhetens egen uppföljning</a:t>
            </a:r>
          </a:p>
        </p:txBody>
      </p:sp>
      <p:sp>
        <p:nvSpPr>
          <p:cNvPr id="84" name="textruta 83">
            <a:extLst>
              <a:ext uri="{FF2B5EF4-FFF2-40B4-BE49-F238E27FC236}">
                <a16:creationId xmlns:a16="http://schemas.microsoft.com/office/drawing/2014/main" id="{0D06589E-C8A1-1548-F4E9-F8B8B7BE332A}"/>
              </a:ext>
            </a:extLst>
          </p:cNvPr>
          <p:cNvSpPr txBox="1"/>
          <p:nvPr/>
        </p:nvSpPr>
        <p:spPr>
          <a:xfrm>
            <a:off x="10212980" y="2942796"/>
            <a:ext cx="1542261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Nationell uppföljning</a:t>
            </a:r>
          </a:p>
        </p:txBody>
      </p:sp>
      <p:sp>
        <p:nvSpPr>
          <p:cNvPr id="86" name="Rektangel 85">
            <a:extLst>
              <a:ext uri="{FF2B5EF4-FFF2-40B4-BE49-F238E27FC236}">
                <a16:creationId xmlns:a16="http://schemas.microsoft.com/office/drawing/2014/main" id="{0FCE0526-B9CB-7217-CB53-2229E26A1440}"/>
              </a:ext>
            </a:extLst>
          </p:cNvPr>
          <p:cNvSpPr/>
          <p:nvPr/>
        </p:nvSpPr>
        <p:spPr bwMode="auto">
          <a:xfrm>
            <a:off x="4501949" y="4317557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87" name="textruta 86">
            <a:extLst>
              <a:ext uri="{FF2B5EF4-FFF2-40B4-BE49-F238E27FC236}">
                <a16:creationId xmlns:a16="http://schemas.microsoft.com/office/drawing/2014/main" id="{F3C2C8C6-B9C8-DF71-CFA5-E39263542151}"/>
              </a:ext>
            </a:extLst>
          </p:cNvPr>
          <p:cNvSpPr txBox="1"/>
          <p:nvPr/>
        </p:nvSpPr>
        <p:spPr>
          <a:xfrm>
            <a:off x="4724075" y="3983181"/>
            <a:ext cx="1542261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Regional uppföljning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E10B976C-2A6D-22B6-20BA-AD05CA55A5BA}"/>
              </a:ext>
            </a:extLst>
          </p:cNvPr>
          <p:cNvSpPr txBox="1"/>
          <p:nvPr/>
        </p:nvSpPr>
        <p:spPr>
          <a:xfrm>
            <a:off x="6398482" y="3918335"/>
            <a:ext cx="1133625" cy="35342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b="1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Åtgärder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FA98C33-5DC5-D649-FBD2-CBB88A0D6969}"/>
              </a:ext>
            </a:extLst>
          </p:cNvPr>
          <p:cNvSpPr/>
          <p:nvPr/>
        </p:nvSpPr>
        <p:spPr bwMode="auto">
          <a:xfrm>
            <a:off x="6487109" y="4239671"/>
            <a:ext cx="167932" cy="15965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02A21D19-CD4F-2322-90E1-29F1DE0611C4}"/>
              </a:ext>
            </a:extLst>
          </p:cNvPr>
          <p:cNvSpPr/>
          <p:nvPr/>
        </p:nvSpPr>
        <p:spPr bwMode="auto">
          <a:xfrm>
            <a:off x="6487109" y="4487142"/>
            <a:ext cx="167932" cy="15965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DB535DAF-6593-44D8-1BDF-88F26CA6F919}"/>
              </a:ext>
            </a:extLst>
          </p:cNvPr>
          <p:cNvSpPr txBox="1"/>
          <p:nvPr/>
        </p:nvSpPr>
        <p:spPr>
          <a:xfrm>
            <a:off x="6667245" y="4366828"/>
            <a:ext cx="961444" cy="39155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Kollegialt stöd 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7BD7C162-9847-D8F6-C60E-803BDECC33B9}"/>
              </a:ext>
            </a:extLst>
          </p:cNvPr>
          <p:cNvSpPr/>
          <p:nvPr/>
        </p:nvSpPr>
        <p:spPr bwMode="auto">
          <a:xfrm>
            <a:off x="6487109" y="4734613"/>
            <a:ext cx="167932" cy="15965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ED0A10FD-09D7-448B-3C84-0B01114E66F1}"/>
              </a:ext>
            </a:extLst>
          </p:cNvPr>
          <p:cNvSpPr txBox="1"/>
          <p:nvPr/>
        </p:nvSpPr>
        <p:spPr>
          <a:xfrm>
            <a:off x="6671976" y="4147295"/>
            <a:ext cx="1081390" cy="39155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Stöd i patientmötet</a:t>
            </a:r>
          </a:p>
        </p:txBody>
      </p:sp>
      <p:sp>
        <p:nvSpPr>
          <p:cNvPr id="52" name="textruta 51">
            <a:extLst>
              <a:ext uri="{FF2B5EF4-FFF2-40B4-BE49-F238E27FC236}">
                <a16:creationId xmlns:a16="http://schemas.microsoft.com/office/drawing/2014/main" id="{5A482F1A-E7B4-05FA-BCAD-E2248FCA9250}"/>
              </a:ext>
            </a:extLst>
          </p:cNvPr>
          <p:cNvSpPr txBox="1"/>
          <p:nvPr/>
        </p:nvSpPr>
        <p:spPr>
          <a:xfrm>
            <a:off x="6667245" y="4615026"/>
            <a:ext cx="1578778" cy="39155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Ta fram/förenkla rutiner</a:t>
            </a:r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B16369CD-79A6-C32F-82FC-0FF3D04DAD06}"/>
              </a:ext>
            </a:extLst>
          </p:cNvPr>
          <p:cNvSpPr/>
          <p:nvPr/>
        </p:nvSpPr>
        <p:spPr bwMode="auto">
          <a:xfrm>
            <a:off x="6487109" y="4982085"/>
            <a:ext cx="167932" cy="15965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59" name="Rektangel 58">
            <a:extLst>
              <a:ext uri="{FF2B5EF4-FFF2-40B4-BE49-F238E27FC236}">
                <a16:creationId xmlns:a16="http://schemas.microsoft.com/office/drawing/2014/main" id="{7D895898-FCF3-F045-2B95-B1BFDAFDA4E0}"/>
              </a:ext>
            </a:extLst>
          </p:cNvPr>
          <p:cNvSpPr/>
          <p:nvPr/>
        </p:nvSpPr>
        <p:spPr bwMode="auto">
          <a:xfrm>
            <a:off x="6487109" y="5229556"/>
            <a:ext cx="167932" cy="15965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60" name="textruta 59">
            <a:extLst>
              <a:ext uri="{FF2B5EF4-FFF2-40B4-BE49-F238E27FC236}">
                <a16:creationId xmlns:a16="http://schemas.microsoft.com/office/drawing/2014/main" id="{81F29D8A-C85A-6528-5DC1-3C73C5B554E5}"/>
              </a:ext>
            </a:extLst>
          </p:cNvPr>
          <p:cNvSpPr txBox="1"/>
          <p:nvPr/>
        </p:nvSpPr>
        <p:spPr>
          <a:xfrm>
            <a:off x="6667245" y="5111423"/>
            <a:ext cx="961444" cy="39155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Utbildning</a:t>
            </a:r>
          </a:p>
        </p:txBody>
      </p:sp>
      <p:sp>
        <p:nvSpPr>
          <p:cNvPr id="61" name="Rektangel 60">
            <a:extLst>
              <a:ext uri="{FF2B5EF4-FFF2-40B4-BE49-F238E27FC236}">
                <a16:creationId xmlns:a16="http://schemas.microsoft.com/office/drawing/2014/main" id="{83BE5731-FC2D-572B-E3F5-792263DC66D1}"/>
              </a:ext>
            </a:extLst>
          </p:cNvPr>
          <p:cNvSpPr/>
          <p:nvPr/>
        </p:nvSpPr>
        <p:spPr bwMode="auto">
          <a:xfrm>
            <a:off x="6487109" y="5477027"/>
            <a:ext cx="167932" cy="15965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63" name="Rektangel 62">
            <a:extLst>
              <a:ext uri="{FF2B5EF4-FFF2-40B4-BE49-F238E27FC236}">
                <a16:creationId xmlns:a16="http://schemas.microsoft.com/office/drawing/2014/main" id="{53E15DFF-4849-12BB-6CBD-37A407033FD1}"/>
              </a:ext>
            </a:extLst>
          </p:cNvPr>
          <p:cNvSpPr/>
          <p:nvPr/>
        </p:nvSpPr>
        <p:spPr bwMode="auto">
          <a:xfrm>
            <a:off x="6487109" y="5724498"/>
            <a:ext cx="167932" cy="15965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64" name="textruta 63">
            <a:extLst>
              <a:ext uri="{FF2B5EF4-FFF2-40B4-BE49-F238E27FC236}">
                <a16:creationId xmlns:a16="http://schemas.microsoft.com/office/drawing/2014/main" id="{306CCD3E-2EA5-2EF8-C639-58861C8F0B9A}"/>
              </a:ext>
            </a:extLst>
          </p:cNvPr>
          <p:cNvSpPr txBox="1"/>
          <p:nvPr/>
        </p:nvSpPr>
        <p:spPr>
          <a:xfrm>
            <a:off x="6675882" y="5378861"/>
            <a:ext cx="1660670" cy="39155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IT-stöd </a:t>
            </a:r>
          </a:p>
        </p:txBody>
      </p:sp>
      <p:sp>
        <p:nvSpPr>
          <p:cNvPr id="66" name="textruta 65">
            <a:extLst>
              <a:ext uri="{FF2B5EF4-FFF2-40B4-BE49-F238E27FC236}">
                <a16:creationId xmlns:a16="http://schemas.microsoft.com/office/drawing/2014/main" id="{061E6DC3-DF6D-5F1D-4CEB-FE2B6A853616}"/>
              </a:ext>
            </a:extLst>
          </p:cNvPr>
          <p:cNvSpPr txBox="1"/>
          <p:nvPr/>
        </p:nvSpPr>
        <p:spPr>
          <a:xfrm>
            <a:off x="6675882" y="5614140"/>
            <a:ext cx="1578777" cy="39155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Annat…………………...................</a:t>
            </a:r>
          </a:p>
        </p:txBody>
      </p:sp>
      <p:sp>
        <p:nvSpPr>
          <p:cNvPr id="92" name="Rektangel 91">
            <a:extLst>
              <a:ext uri="{FF2B5EF4-FFF2-40B4-BE49-F238E27FC236}">
                <a16:creationId xmlns:a16="http://schemas.microsoft.com/office/drawing/2014/main" id="{B90737D5-71EF-8E1B-30CB-6430049682DE}"/>
              </a:ext>
            </a:extLst>
          </p:cNvPr>
          <p:cNvSpPr/>
          <p:nvPr/>
        </p:nvSpPr>
        <p:spPr bwMode="auto">
          <a:xfrm>
            <a:off x="8094065" y="2494044"/>
            <a:ext cx="167932" cy="154733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359" tIns="45679" rIns="91359" bIns="45679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3624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1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93" name="textruta 92">
            <a:extLst>
              <a:ext uri="{FF2B5EF4-FFF2-40B4-BE49-F238E27FC236}">
                <a16:creationId xmlns:a16="http://schemas.microsoft.com/office/drawing/2014/main" id="{AC96223E-A670-0D76-95B4-CE48E0FB3193}"/>
              </a:ext>
            </a:extLst>
          </p:cNvPr>
          <p:cNvSpPr txBox="1"/>
          <p:nvPr/>
        </p:nvSpPr>
        <p:spPr>
          <a:xfrm>
            <a:off x="8261997" y="2400142"/>
            <a:ext cx="1542261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Genomför åtgärder</a:t>
            </a:r>
          </a:p>
        </p:txBody>
      </p:sp>
      <p:sp>
        <p:nvSpPr>
          <p:cNvPr id="89" name="textruta 88">
            <a:extLst>
              <a:ext uri="{FF2B5EF4-FFF2-40B4-BE49-F238E27FC236}">
                <a16:creationId xmlns:a16="http://schemas.microsoft.com/office/drawing/2014/main" id="{24F137FE-E66F-0B41-2774-9378FA8007E8}"/>
              </a:ext>
            </a:extLst>
          </p:cNvPr>
          <p:cNvSpPr txBox="1"/>
          <p:nvPr/>
        </p:nvSpPr>
        <p:spPr>
          <a:xfrm>
            <a:off x="6367027" y="3902417"/>
            <a:ext cx="2005945" cy="210327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85" name="textruta 84">
            <a:extLst>
              <a:ext uri="{FF2B5EF4-FFF2-40B4-BE49-F238E27FC236}">
                <a16:creationId xmlns:a16="http://schemas.microsoft.com/office/drawing/2014/main" id="{3186962E-104C-994A-901B-6B7CC498B8EC}"/>
              </a:ext>
            </a:extLst>
          </p:cNvPr>
          <p:cNvSpPr txBox="1"/>
          <p:nvPr/>
        </p:nvSpPr>
        <p:spPr>
          <a:xfrm>
            <a:off x="9984945" y="2103935"/>
            <a:ext cx="1884854" cy="34253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913624">
              <a:defRPr/>
            </a:pPr>
            <a:r>
              <a:rPr lang="sv-SE" sz="799" b="1" dirty="0">
                <a:solidFill>
                  <a:srgbClr val="000000"/>
                </a:solidFill>
                <a:latin typeface="Georgia" panose="02040502050405020303" pitchFamily="18" charset="0"/>
                <a:ea typeface="Geneva"/>
              </a:rPr>
              <a:t>Hur ska utfasningen följas upp?</a:t>
            </a:r>
          </a:p>
        </p:txBody>
      </p:sp>
    </p:spTree>
    <p:extLst>
      <p:ext uri="{BB962C8B-B14F-4D97-AF65-F5344CB8AC3E}">
        <p14:creationId xmlns:p14="http://schemas.microsoft.com/office/powerpoint/2010/main" val="2365344166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armland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0349C4BF-E19F-44D1-80A2-52EBC7B72535}"/>
    </a:ext>
  </a:extLst>
</a:theme>
</file>

<file path=ppt/theme/theme2.xml><?xml version="1.0" encoding="utf-8"?>
<a:theme xmlns:a="http://schemas.openxmlformats.org/drawingml/2006/main" name="Region Varmland Grå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BA14B6D6-CCF9-4C6F-B87B-D4013CFA3824}"/>
    </a:ext>
  </a:extLst>
</a:theme>
</file>

<file path=ppt/theme/theme3.xml><?xml version="1.0" encoding="utf-8"?>
<a:theme xmlns:a="http://schemas.openxmlformats.org/drawingml/2006/main" name="Stor rubrik">
  <a:themeElements>
    <a:clrScheme name="Region Värmland-HEX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E6EA708E-2F9B-4427-93FC-14D83DF272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Powerpoint-Region Värmland</Template>
  <TotalTime>1230</TotalTime>
  <Words>173</Words>
  <Application>Microsoft Office PowerPoint</Application>
  <PresentationFormat>Bredbild</PresentationFormat>
  <Paragraphs>51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</vt:i4>
      </vt:variant>
    </vt:vector>
  </HeadingPairs>
  <TitlesOfParts>
    <vt:vector size="8" baseType="lpstr">
      <vt:lpstr>Arial</vt:lpstr>
      <vt:lpstr>Courier New</vt:lpstr>
      <vt:lpstr>Georgia</vt:lpstr>
      <vt:lpstr>Verdana</vt:lpstr>
      <vt:lpstr>Region Varmland</vt:lpstr>
      <vt:lpstr>Region Varmland Grå</vt:lpstr>
      <vt:lpstr>Stor rubrik</vt:lpstr>
      <vt:lpstr>Checklista för utfasning av lågvärdevård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Annika Kjellman</dc:creator>
  <cp:lastModifiedBy>Anna Lindgren</cp:lastModifiedBy>
  <cp:revision>2</cp:revision>
  <dcterms:created xsi:type="dcterms:W3CDTF">2025-08-27T08:13:24Z</dcterms:created>
  <dcterms:modified xsi:type="dcterms:W3CDTF">2026-03-09T15:39:12Z</dcterms:modified>
</cp:coreProperties>
</file>