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684" r:id="rId6"/>
  </p:sldMasterIdLst>
  <p:notesMasterIdLst>
    <p:notesMasterId r:id="rId23"/>
  </p:notesMasterIdLst>
  <p:sldIdLst>
    <p:sldId id="257" r:id="rId7"/>
    <p:sldId id="4442" r:id="rId8"/>
    <p:sldId id="4449" r:id="rId9"/>
    <p:sldId id="4450" r:id="rId10"/>
    <p:sldId id="4448" r:id="rId11"/>
    <p:sldId id="4430" r:id="rId12"/>
    <p:sldId id="4414" r:id="rId13"/>
    <p:sldId id="4400" r:id="rId14"/>
    <p:sldId id="4431" r:id="rId15"/>
    <p:sldId id="4390" r:id="rId16"/>
    <p:sldId id="4436" r:id="rId17"/>
    <p:sldId id="4437" r:id="rId18"/>
    <p:sldId id="4432" r:id="rId19"/>
    <p:sldId id="4391" r:id="rId20"/>
    <p:sldId id="263" r:id="rId21"/>
    <p:sldId id="4434"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857FBEE3-C3C1-A943-BB92-6570C9313910}">
          <p14:sldIdLst>
            <p14:sldId id="257"/>
          </p14:sldIdLst>
        </p14:section>
        <p14:section name="Till chefen/metodledaren" id="{FB3875C6-D18E-894F-B2CE-ADC47EBF4610}">
          <p14:sldIdLst>
            <p14:sldId id="4442"/>
            <p14:sldId id="4449"/>
            <p14:sldId id="4450"/>
          </p14:sldIdLst>
        </p14:section>
        <p14:section name="Presentation för medarbetare" id="{36630971-B073-9B43-B06E-90C2F8D6B1D5}">
          <p14:sldIdLst>
            <p14:sldId id="4448"/>
            <p14:sldId id="4430"/>
            <p14:sldId id="4414"/>
            <p14:sldId id="4400"/>
            <p14:sldId id="4431"/>
            <p14:sldId id="4390"/>
            <p14:sldId id="4436"/>
            <p14:sldId id="4437"/>
            <p14:sldId id="4432"/>
            <p14:sldId id="4391"/>
            <p14:sldId id="263"/>
            <p14:sldId id="4434"/>
          </p14:sldIdLst>
        </p14:section>
      </p14:sectionLst>
    </p:ext>
    <p:ext uri="{EFAFB233-063F-42B5-8137-9DF3F51BA10A}">
      <p15:sldGuideLst xmlns:p15="http://schemas.microsoft.com/office/powerpoint/2012/main">
        <p15:guide id="1" orient="horz" pos="3317" userDrawn="1">
          <p15:clr>
            <a:srgbClr val="A4A3A4"/>
          </p15:clr>
        </p15:guide>
        <p15:guide id="2" pos="914" userDrawn="1">
          <p15:clr>
            <a:srgbClr val="A4A3A4"/>
          </p15:clr>
        </p15:guide>
        <p15:guide id="3"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28A411-1324-3359-A7A1-3CADA89F0A17}" name="Cajza Stålheim" initials="CS" userId="S::cajza.stalheim@regionvarmland.se::adfab067-5c80-4663-b07b-8d8f7325b683" providerId="AD"/>
  <p188:author id="{5E6B1C8F-5A6F-7A20-9F2C-1C070A9CC793}" name="Nicklas Rask" initials="NR" userId="S::nicklas.rask@regionvarmland.se::e72ecd55-3767-4720-83c2-fcf25ee7395e" providerId="AD"/>
  <p188:author id="{CE6450F7-9D77-150D-7E95-B07314FF3C68}" name="Roy Persson" initials="RP" userId="S::roy.persson@regionvarmland.se::a075b4b3-2f90-4d0a-b08d-a62211155e4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AD4BD"/>
    <a:srgbClr val="E8986D"/>
    <a:srgbClr val="F9F4EA"/>
    <a:srgbClr val="6F6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4354"/>
  </p:normalViewPr>
  <p:slideViewPr>
    <p:cSldViewPr snapToGrid="0" snapToObjects="1">
      <p:cViewPr varScale="1">
        <p:scale>
          <a:sx n="73" d="100"/>
          <a:sy n="73" d="100"/>
        </p:scale>
        <p:origin x="1188" y="72"/>
      </p:cViewPr>
      <p:guideLst>
        <p:guide orient="horz" pos="3317"/>
        <p:guide pos="914"/>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C2F4C-4F59-8245-96D2-7C59F5B79C66}" type="datetimeFigureOut">
              <a:rPr lang="sv-SE" smtClean="0"/>
              <a:t>2022-05-05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7C5DD-F4D9-1348-BE42-9BEBCDB072B3}" type="slidenum">
              <a:rPr lang="sv-SE" smtClean="0"/>
              <a:t>‹#›</a:t>
            </a:fld>
            <a:endParaRPr lang="sv-SE"/>
          </a:p>
        </p:txBody>
      </p:sp>
    </p:spTree>
    <p:extLst>
      <p:ext uri="{BB962C8B-B14F-4D97-AF65-F5344CB8AC3E}">
        <p14:creationId xmlns:p14="http://schemas.microsoft.com/office/powerpoint/2010/main" val="108603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Till chefen/metodledaren. Dölj dessa bilder inför övningen.</a:t>
            </a:r>
            <a:endParaRPr lang="sv-SE" dirty="0">
              <a:cs typeface="Calibri"/>
            </a:endParaRPr>
          </a:p>
          <a:p>
            <a:endParaRPr lang="sv-SE"/>
          </a:p>
          <a:p>
            <a:r>
              <a:rPr lang="sv-SE" sz="1200" b="1" kern="1200">
                <a:solidFill>
                  <a:schemeClr val="tx1"/>
                </a:solidFill>
                <a:effectLst/>
                <a:latin typeface="+mn-lt"/>
                <a:ea typeface="+mn-ea"/>
                <a:cs typeface="+mn-cs"/>
              </a:rPr>
              <a:t>Vad är en persona? Varför ska man göra en persona?</a:t>
            </a:r>
            <a:r>
              <a:rPr lang="sv-SE" b="1" dirty="0"/>
              <a:t> </a:t>
            </a:r>
            <a:endParaRPr lang="sv-SE" sz="1200" b="1" kern="1200" dirty="0">
              <a:solidFill>
                <a:schemeClr val="tx1"/>
              </a:solidFill>
              <a:effectLst/>
              <a:latin typeface="+mn-lt"/>
              <a:cs typeface="Calibri"/>
            </a:endParaRPr>
          </a:p>
          <a:p>
            <a:r>
              <a:rPr lang="sv-SE" sz="1200" i="1" kern="1200">
                <a:solidFill>
                  <a:schemeClr val="tx1"/>
                </a:solidFill>
                <a:effectLst/>
                <a:latin typeface="+mn-lt"/>
                <a:ea typeface="+mn-ea"/>
                <a:cs typeface="+mn-cs"/>
              </a:rPr>
              <a:t>En persona är en fiktiv karaktär som tas fram för att det ska bli lättare att relatera till. </a:t>
            </a:r>
            <a:r>
              <a:rPr lang="sv-SE" sz="1200" i="1" kern="1200" err="1">
                <a:solidFill>
                  <a:schemeClr val="tx1"/>
                </a:solidFill>
                <a:effectLst/>
                <a:latin typeface="+mn-lt"/>
                <a:ea typeface="+mn-ea"/>
                <a:cs typeface="+mn-cs"/>
              </a:rPr>
              <a:t>Personas</a:t>
            </a:r>
            <a:r>
              <a:rPr lang="sv-SE" sz="1200" i="1" kern="1200">
                <a:solidFill>
                  <a:schemeClr val="tx1"/>
                </a:solidFill>
                <a:effectLst/>
                <a:latin typeface="+mn-lt"/>
                <a:ea typeface="+mn-ea"/>
                <a:cs typeface="+mn-cs"/>
              </a:rPr>
              <a:t> har ofta ett namn, ett ansikte och en bakgrundshistoria för att de ska vara enkelt att minnas.</a:t>
            </a:r>
            <a:r>
              <a:rPr lang="sv-SE" i="1" dirty="0"/>
              <a:t> </a:t>
            </a:r>
            <a:endParaRPr lang="sv-SE" sz="1200" kern="1200">
              <a:solidFill>
                <a:schemeClr val="tx1"/>
              </a:solidFill>
              <a:effectLst/>
              <a:latin typeface="+mn-lt"/>
              <a:ea typeface="+mn-ea"/>
              <a:cs typeface="+mn-cs"/>
            </a:endParaRPr>
          </a:p>
          <a:p>
            <a:r>
              <a:rPr lang="sv-SE" sz="1200" i="1" kern="1200">
                <a:solidFill>
                  <a:schemeClr val="tx1"/>
                </a:solidFill>
                <a:effectLst/>
                <a:latin typeface="+mn-lt"/>
                <a:ea typeface="+mn-ea"/>
                <a:cs typeface="+mn-cs"/>
              </a:rPr>
              <a:t>Syftet är att skapa en trovärdig beskrivning av en person som går att använda som referens då det är lättare för våra tankegångar att ha en enskild person att relatera till än en hel opersonlig grupp. Det blir också enklare att uttrycka känsliga åsikter utifrån en persona i stället för utifrån sig själv.</a:t>
            </a:r>
            <a:endParaRPr lang="sv-SE" sz="1200" i="1" kern="1200" dirty="0">
              <a:solidFill>
                <a:schemeClr val="tx1"/>
              </a:solidFill>
              <a:effectLst/>
              <a:latin typeface="+mn-lt"/>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bg1"/>
                </a:solidFill>
              </a:rPr>
              <a:t>Innan du kan använda denna metod måste du genomföra en undersökning av </a:t>
            </a:r>
            <a:r>
              <a:rPr lang="sv-SE" dirty="0">
                <a:solidFill>
                  <a:schemeClr val="bg1"/>
                </a:solidFill>
              </a:rPr>
              <a:t>arbetsmiljön</a:t>
            </a:r>
            <a:r>
              <a:rPr lang="sv-SE" sz="1200" dirty="0">
                <a:solidFill>
                  <a:schemeClr val="bg1"/>
                </a:solidFill>
              </a:rPr>
              <a:t>. Det kan du göra med de metoder som ligger under ”undersöka”.</a:t>
            </a:r>
            <a:endParaRPr lang="sv-SE" sz="1200" dirty="0">
              <a:solidFill>
                <a:schemeClr val="bg1"/>
              </a:solidFill>
              <a:cs typeface="Calibri"/>
            </a:endParaRPr>
          </a:p>
          <a:p>
            <a:r>
              <a:rPr lang="sv-SE"/>
              <a:t>Exempelvis genom: Medarbetarsamtal, psykosociala skyddsronden, Båten, Er vardag.</a:t>
            </a:r>
            <a:endParaRPr lang="sv-SE" dirty="0">
              <a:cs typeface="Calibri"/>
            </a:endParaRPr>
          </a:p>
          <a:p>
            <a:endParaRPr lang="sv-SE"/>
          </a:p>
        </p:txBody>
      </p:sp>
      <p:sp>
        <p:nvSpPr>
          <p:cNvPr id="4" name="Platshållare för bildnummer 3"/>
          <p:cNvSpPr>
            <a:spLocks noGrp="1"/>
          </p:cNvSpPr>
          <p:nvPr>
            <p:ph type="sldNum" sz="quarter" idx="5"/>
          </p:nvPr>
        </p:nvSpPr>
        <p:spPr/>
        <p:txBody>
          <a:bodyPr/>
          <a:lstStyle/>
          <a:p>
            <a:fld id="{E4C7C5DD-F4D9-1348-BE42-9BEBCDB072B3}" type="slidenum">
              <a:rPr lang="sv-SE" smtClean="0"/>
              <a:t>2</a:t>
            </a:fld>
            <a:endParaRPr lang="sv-SE"/>
          </a:p>
        </p:txBody>
      </p:sp>
    </p:spTree>
    <p:extLst>
      <p:ext uri="{BB962C8B-B14F-4D97-AF65-F5344CB8AC3E}">
        <p14:creationId xmlns:p14="http://schemas.microsoft.com/office/powerpoint/2010/main" val="3504101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4C7C5DD-F4D9-1348-BE42-9BEBCDB072B3}" type="slidenum">
              <a:rPr lang="sv-SE" smtClean="0"/>
              <a:t>11</a:t>
            </a:fld>
            <a:endParaRPr lang="sv-SE"/>
          </a:p>
        </p:txBody>
      </p:sp>
    </p:spTree>
    <p:extLst>
      <p:ext uri="{BB962C8B-B14F-4D97-AF65-F5344CB8AC3E}">
        <p14:creationId xmlns:p14="http://schemas.microsoft.com/office/powerpoint/2010/main" val="252442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E4C7C5DD-F4D9-1348-BE42-9BEBCDB072B3}" type="slidenum">
              <a:rPr lang="sv-SE" smtClean="0"/>
              <a:t>12</a:t>
            </a:fld>
            <a:endParaRPr lang="sv-SE"/>
          </a:p>
        </p:txBody>
      </p:sp>
    </p:spTree>
    <p:extLst>
      <p:ext uri="{BB962C8B-B14F-4D97-AF65-F5344CB8AC3E}">
        <p14:creationId xmlns:p14="http://schemas.microsoft.com/office/powerpoint/2010/main" val="1485356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4C7C5DD-F4D9-1348-BE42-9BEBCDB072B3}" type="slidenum">
              <a:rPr lang="sv-SE" smtClean="0"/>
              <a:t>13</a:t>
            </a:fld>
            <a:endParaRPr lang="sv-SE"/>
          </a:p>
        </p:txBody>
      </p:sp>
    </p:spTree>
    <p:extLst>
      <p:ext uri="{BB962C8B-B14F-4D97-AF65-F5344CB8AC3E}">
        <p14:creationId xmlns:p14="http://schemas.microsoft.com/office/powerpoint/2010/main" val="296389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4C7C5DD-F4D9-1348-BE42-9BEBCDB072B3}" type="slidenum">
              <a:rPr lang="sv-SE" smtClean="0"/>
              <a:t>14</a:t>
            </a:fld>
            <a:endParaRPr lang="sv-SE"/>
          </a:p>
        </p:txBody>
      </p:sp>
    </p:spTree>
    <p:extLst>
      <p:ext uri="{BB962C8B-B14F-4D97-AF65-F5344CB8AC3E}">
        <p14:creationId xmlns:p14="http://schemas.microsoft.com/office/powerpoint/2010/main" val="143560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Så här kan du ta fram en persona som representerar din arbetsgrupp:</a:t>
            </a:r>
          </a:p>
          <a:p>
            <a:endParaRPr lang="sv-SE" sz="1200" kern="1200">
              <a:solidFill>
                <a:schemeClr val="tx1"/>
              </a:solidFill>
              <a:effectLst/>
              <a:latin typeface="+mn-lt"/>
              <a:ea typeface="+mn-ea"/>
              <a:cs typeface="+mn-cs"/>
            </a:endParaRPr>
          </a:p>
          <a:p>
            <a:pPr lvl="0"/>
            <a:r>
              <a:rPr lang="sv-SE" sz="1200" kern="1200">
                <a:solidFill>
                  <a:schemeClr val="tx1"/>
                </a:solidFill>
                <a:effectLst/>
                <a:latin typeface="+mn-lt"/>
                <a:ea typeface="+mn-ea"/>
                <a:cs typeface="+mn-cs"/>
              </a:rPr>
              <a:t>Hitta på en trovärdig medarbetare som skulle kunna vara en av de anställda, till exempel:</a:t>
            </a:r>
          </a:p>
          <a:p>
            <a:pPr marL="628650" lvl="1" indent="-171450">
              <a:buFont typeface="Arial" panose="020B0604020202020204" pitchFamily="34" charset="0"/>
              <a:buChar char="•"/>
            </a:pPr>
            <a:r>
              <a:rPr lang="sv-SE" sz="1200" kern="1200">
                <a:solidFill>
                  <a:schemeClr val="tx1"/>
                </a:solidFill>
                <a:effectLst/>
                <a:latin typeface="+mn-lt"/>
                <a:ea typeface="+mn-ea"/>
                <a:cs typeface="+mn-cs"/>
              </a:rPr>
              <a:t>Beskriv vad personen blir motiverad av?</a:t>
            </a:r>
          </a:p>
          <a:p>
            <a:pPr marL="628650" lvl="1" indent="-171450">
              <a:buFont typeface="Arial" panose="020B0604020202020204" pitchFamily="34" charset="0"/>
              <a:buChar char="•"/>
            </a:pPr>
            <a:r>
              <a:rPr lang="sv-SE" sz="1200" kern="1200">
                <a:solidFill>
                  <a:schemeClr val="tx1"/>
                </a:solidFill>
                <a:effectLst/>
                <a:latin typeface="+mn-lt"/>
                <a:ea typeface="+mn-ea"/>
                <a:cs typeface="+mn-cs"/>
              </a:rPr>
              <a:t>Varför arbetar hen med det hen gör?</a:t>
            </a:r>
          </a:p>
          <a:p>
            <a:pPr marL="628650" lvl="1" indent="-171450">
              <a:buFont typeface="Arial" panose="020B0604020202020204" pitchFamily="34" charset="0"/>
              <a:buChar char="•"/>
            </a:pPr>
            <a:r>
              <a:rPr lang="sv-SE" sz="1200" kern="1200">
                <a:solidFill>
                  <a:schemeClr val="tx1"/>
                </a:solidFill>
                <a:effectLst/>
                <a:latin typeface="+mn-lt"/>
                <a:ea typeface="+mn-ea"/>
                <a:cs typeface="+mn-cs"/>
              </a:rPr>
              <a:t>Vad vill hen göra livet?</a:t>
            </a:r>
          </a:p>
          <a:p>
            <a:r>
              <a:rPr lang="sv-SE" sz="1200" kern="1200">
                <a:solidFill>
                  <a:schemeClr val="tx1"/>
                </a:solidFill>
                <a:effectLst/>
                <a:latin typeface="+mn-lt"/>
                <a:ea typeface="+mn-ea"/>
                <a:cs typeface="+mn-cs"/>
              </a:rPr>
              <a:t> </a:t>
            </a:r>
          </a:p>
          <a:p>
            <a:pPr lvl="0"/>
            <a:r>
              <a:rPr lang="sv-SE" sz="1200" kern="1200">
                <a:solidFill>
                  <a:schemeClr val="tx1"/>
                </a:solidFill>
                <a:effectLst/>
                <a:latin typeface="+mn-lt"/>
                <a:ea typeface="+mn-ea"/>
                <a:cs typeface="+mn-cs"/>
              </a:rPr>
              <a:t>Ge </a:t>
            </a:r>
            <a:r>
              <a:rPr lang="sv-SE" sz="1200" kern="1200" err="1">
                <a:solidFill>
                  <a:schemeClr val="tx1"/>
                </a:solidFill>
                <a:effectLst/>
                <a:latin typeface="+mn-lt"/>
                <a:ea typeface="+mn-ea"/>
                <a:cs typeface="+mn-cs"/>
              </a:rPr>
              <a:t>personan</a:t>
            </a:r>
            <a:r>
              <a:rPr lang="sv-SE" sz="1200" kern="1200">
                <a:solidFill>
                  <a:schemeClr val="tx1"/>
                </a:solidFill>
                <a:effectLst/>
                <a:latin typeface="+mn-lt"/>
                <a:ea typeface="+mn-ea"/>
                <a:cs typeface="+mn-cs"/>
              </a:rPr>
              <a:t> kött på benen genom att ge den ett namn, en ålder, ett yrke, kanske en familj och ett antal andra egenskaper som gör personen levande. Se exempel? Bygg din persona på </a:t>
            </a:r>
            <a:r>
              <a:rPr lang="sv-SE" sz="1200" u="sng" kern="1200">
                <a:solidFill>
                  <a:schemeClr val="tx1"/>
                </a:solidFill>
                <a:effectLst/>
                <a:latin typeface="+mn-lt"/>
                <a:ea typeface="+mn-ea"/>
                <a:cs typeface="+mn-cs"/>
              </a:rPr>
              <a:t>fakta</a:t>
            </a:r>
            <a:r>
              <a:rPr lang="sv-SE" sz="1200" kern="1200">
                <a:solidFill>
                  <a:schemeClr val="tx1"/>
                </a:solidFill>
                <a:effectLst/>
                <a:latin typeface="+mn-lt"/>
                <a:ea typeface="+mn-ea"/>
                <a:cs typeface="+mn-cs"/>
              </a:rPr>
              <a:t> om arbetsgruppen snarare än på en känsla.</a:t>
            </a:r>
          </a:p>
        </p:txBody>
      </p:sp>
      <p:sp>
        <p:nvSpPr>
          <p:cNvPr id="4" name="Platshållare för bildnummer 3"/>
          <p:cNvSpPr>
            <a:spLocks noGrp="1"/>
          </p:cNvSpPr>
          <p:nvPr>
            <p:ph type="sldNum" sz="quarter" idx="5"/>
          </p:nvPr>
        </p:nvSpPr>
        <p:spPr/>
        <p:txBody>
          <a:bodyPr/>
          <a:lstStyle/>
          <a:p>
            <a:fld id="{E4C7C5DD-F4D9-1348-BE42-9BEBCDB072B3}" type="slidenum">
              <a:rPr lang="sv-SE" smtClean="0"/>
              <a:t>3</a:t>
            </a:fld>
            <a:endParaRPr lang="sv-SE"/>
          </a:p>
        </p:txBody>
      </p:sp>
    </p:spTree>
    <p:extLst>
      <p:ext uri="{BB962C8B-B14F-4D97-AF65-F5344CB8AC3E}">
        <p14:creationId xmlns:p14="http://schemas.microsoft.com/office/powerpoint/2010/main" val="228574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Skapa en arbetsmiljöbeskrivning utifrån er persona och ersätt bild nedan.</a:t>
            </a:r>
          </a:p>
          <a:p>
            <a:endParaRPr lang="sv-SE" dirty="0"/>
          </a:p>
          <a:p>
            <a:pPr fontAlgn="base"/>
            <a:r>
              <a:rPr lang="sv-SE" sz="1200" kern="1200" dirty="0">
                <a:solidFill>
                  <a:schemeClr val="tx1"/>
                </a:solidFill>
                <a:effectLst/>
                <a:latin typeface="+mn-lt"/>
                <a:ea typeface="+mn-ea"/>
                <a:cs typeface="+mn-cs"/>
              </a:rPr>
              <a:t>När du har samlat in medarbetarnas nulägesbild av sin arbetsmiljö, exempelvis genom att använda någon av metoderna som ligger under ”undersöka”, ska du sammanställa arbetsmiljöbeskrivningen i en löpande text. Texten ska vara formulerad som att det är din persona som upplever det du samlat in från dina medarbetare och att du berättar </a:t>
            </a:r>
            <a:r>
              <a:rPr lang="sv-SE" sz="1200" kern="1200" dirty="0" err="1">
                <a:solidFill>
                  <a:schemeClr val="tx1"/>
                </a:solidFill>
                <a:effectLst/>
                <a:latin typeface="+mn-lt"/>
                <a:ea typeface="+mn-ea"/>
                <a:cs typeface="+mn-cs"/>
              </a:rPr>
              <a:t>personans</a:t>
            </a:r>
            <a:r>
              <a:rPr lang="sv-SE" sz="1200" kern="1200" dirty="0">
                <a:solidFill>
                  <a:schemeClr val="tx1"/>
                </a:solidFill>
                <a:effectLst/>
                <a:latin typeface="+mn-lt"/>
                <a:ea typeface="+mn-ea"/>
                <a:cs typeface="+mn-cs"/>
              </a:rPr>
              <a:t> historia för arbetsgruppen.</a:t>
            </a:r>
            <a:r>
              <a:rPr lang="sv-SE" dirty="0"/>
              <a:t> </a:t>
            </a:r>
          </a:p>
          <a:p>
            <a:pPr fontAlgn="base"/>
            <a:r>
              <a:rPr lang="sv-SE" dirty="0"/>
              <a:t> </a:t>
            </a:r>
            <a:endParaRPr lang="sv-SE" sz="1200" kern="1200" dirty="0">
              <a:solidFill>
                <a:schemeClr val="tx1"/>
              </a:solidFill>
              <a:effectLst/>
              <a:latin typeface="+mn-lt"/>
              <a:cs typeface="Calibri"/>
            </a:endParaRPr>
          </a:p>
          <a:p>
            <a:pPr fontAlgn="base"/>
            <a:r>
              <a:rPr lang="sv-SE" sz="1200" kern="1200" dirty="0">
                <a:solidFill>
                  <a:schemeClr val="tx1"/>
                </a:solidFill>
                <a:effectLst/>
                <a:latin typeface="+mn-lt"/>
                <a:ea typeface="+mn-ea"/>
                <a:cs typeface="+mn-cs"/>
              </a:rPr>
              <a:t>Det är bra om </a:t>
            </a:r>
            <a:r>
              <a:rPr lang="sv-SE" dirty="0"/>
              <a:t>beskrivningen </a:t>
            </a:r>
            <a:r>
              <a:rPr lang="sv-SE" sz="1200" kern="1200" dirty="0">
                <a:solidFill>
                  <a:schemeClr val="tx1"/>
                </a:solidFill>
                <a:effectLst/>
                <a:latin typeface="+mn-lt"/>
                <a:ea typeface="+mn-ea"/>
                <a:cs typeface="+mn-cs"/>
              </a:rPr>
              <a:t>ger en heltäckande bild av hur det är att arbeta på arbetsplatsen just nu. Texten bör innehålla hur </a:t>
            </a:r>
            <a:r>
              <a:rPr lang="sv-SE" sz="1200" kern="1200" dirty="0" err="1">
                <a:solidFill>
                  <a:schemeClr val="tx1"/>
                </a:solidFill>
                <a:effectLst/>
                <a:latin typeface="+mn-lt"/>
                <a:ea typeface="+mn-ea"/>
                <a:cs typeface="+mn-cs"/>
              </a:rPr>
              <a:t>personan</a:t>
            </a:r>
            <a:r>
              <a:rPr lang="sv-SE" sz="1200" kern="1200" dirty="0">
                <a:solidFill>
                  <a:schemeClr val="tx1"/>
                </a:solidFill>
                <a:effectLst/>
                <a:latin typeface="+mn-lt"/>
                <a:ea typeface="+mn-ea"/>
                <a:cs typeface="+mn-cs"/>
              </a:rPr>
              <a:t> upplever sina arbetsuppgifter, om något stressar och hur relationerna ser ut mellan kollegor. Lyft med fördel både positiva och negativa saker.</a:t>
            </a:r>
            <a:r>
              <a:rPr lang="sv-SE" dirty="0"/>
              <a:t>  </a:t>
            </a:r>
            <a:endParaRPr lang="sv-SE" sz="1200" kern="1200" dirty="0">
              <a:solidFill>
                <a:schemeClr val="tx1"/>
              </a:solidFill>
              <a:effectLst/>
              <a:latin typeface="+mn-lt"/>
              <a:cs typeface="Calibri"/>
            </a:endParaRPr>
          </a:p>
          <a:p>
            <a:pPr fontAlgn="base"/>
            <a:r>
              <a:rPr lang="sv-SE" sz="1200" kern="1200" dirty="0">
                <a:solidFill>
                  <a:schemeClr val="tx1"/>
                </a:solidFill>
                <a:effectLst/>
                <a:latin typeface="+mn-lt"/>
                <a:ea typeface="+mn-ea"/>
                <a:cs typeface="+mn-cs"/>
              </a:rPr>
              <a:t> </a:t>
            </a:r>
            <a:endParaRPr lang="sv-SE" sz="1200" kern="1200" dirty="0">
              <a:solidFill>
                <a:schemeClr val="tx1"/>
              </a:solidFill>
              <a:effectLst/>
              <a:latin typeface="+mn-lt"/>
              <a:cs typeface="Calibri"/>
            </a:endParaRPr>
          </a:p>
          <a:p>
            <a:pPr fontAlgn="base"/>
            <a:r>
              <a:rPr lang="sv-SE" dirty="0"/>
              <a:t>Om dina</a:t>
            </a:r>
            <a:r>
              <a:rPr lang="sv-SE" sz="1200" kern="1200" dirty="0">
                <a:solidFill>
                  <a:schemeClr val="tx1"/>
                </a:solidFill>
                <a:effectLst/>
                <a:latin typeface="+mn-lt"/>
                <a:ea typeface="+mn-ea"/>
                <a:cs typeface="+mn-cs"/>
              </a:rPr>
              <a:t> medarbetare har lyft att de tycker om sitt arbete, men att det pratas mycket bakom varandras ryggar </a:t>
            </a:r>
            <a:r>
              <a:rPr lang="sv-SE" dirty="0"/>
              <a:t>kan du </a:t>
            </a:r>
            <a:r>
              <a:rPr lang="sv-SE" sz="1200" kern="1200" dirty="0">
                <a:solidFill>
                  <a:schemeClr val="tx1"/>
                </a:solidFill>
                <a:effectLst/>
                <a:latin typeface="+mn-lt"/>
                <a:ea typeface="+mn-ea"/>
                <a:cs typeface="+mn-cs"/>
              </a:rPr>
              <a:t>formulera texten</a:t>
            </a:r>
            <a:r>
              <a:rPr lang="sv-SE" dirty="0"/>
              <a:t>:</a:t>
            </a:r>
            <a:r>
              <a:rPr lang="sv-SE" sz="1200" kern="1200" dirty="0">
                <a:solidFill>
                  <a:schemeClr val="tx1"/>
                </a:solidFill>
                <a:effectLst/>
                <a:latin typeface="+mn-lt"/>
                <a:ea typeface="+mn-ea"/>
                <a:cs typeface="+mn-cs"/>
              </a:rPr>
              <a:t> ”Maria trivs för det mesta med sina arbetsuppgifter</a:t>
            </a:r>
            <a:r>
              <a:rPr lang="sv-SE" dirty="0"/>
              <a:t>, men</a:t>
            </a:r>
            <a:r>
              <a:rPr lang="sv-SE" sz="1200" kern="1200" dirty="0">
                <a:solidFill>
                  <a:schemeClr val="tx1"/>
                </a:solidFill>
                <a:effectLst/>
                <a:latin typeface="+mn-lt"/>
                <a:ea typeface="+mn-ea"/>
                <a:cs typeface="+mn-cs"/>
              </a:rPr>
              <a:t> hon upplever att hennes kollegor ibland pratar bakom hennes rygg, i stället för att säga saker direkt till henne.” </a:t>
            </a:r>
            <a:br>
              <a:rPr lang="sv-SE" dirty="0">
                <a:cs typeface="+mn-lt"/>
              </a:rPr>
            </a:br>
            <a:r>
              <a:rPr lang="sv-SE" sz="1200" kern="1200" dirty="0">
                <a:solidFill>
                  <a:schemeClr val="tx1"/>
                </a:solidFill>
                <a:effectLst/>
                <a:latin typeface="+mn-lt"/>
                <a:ea typeface="+mn-ea"/>
                <a:cs typeface="+mn-cs"/>
              </a:rPr>
              <a:t>Ett exempel på hur arbetsmiljöbeskrivningen kan se ut kan du se här</a:t>
            </a:r>
            <a:r>
              <a:rPr lang="sv-SE" dirty="0"/>
              <a:t>:</a:t>
            </a:r>
            <a:r>
              <a:rPr lang="sv-SE" sz="1200" kern="1200" dirty="0">
                <a:solidFill>
                  <a:schemeClr val="tx1"/>
                </a:solidFill>
                <a:effectLst/>
                <a:latin typeface="+mn-lt"/>
                <a:ea typeface="+mn-ea"/>
                <a:cs typeface="+mn-cs"/>
              </a:rPr>
              <a:t> </a:t>
            </a:r>
            <a:r>
              <a:rPr lang="sv-SE" sz="1200" u="sng" kern="1200" dirty="0">
                <a:solidFill>
                  <a:schemeClr val="tx1"/>
                </a:solidFill>
                <a:effectLst/>
                <a:latin typeface="+mn-lt"/>
                <a:ea typeface="+mn-ea"/>
                <a:cs typeface="+mn-cs"/>
              </a:rPr>
              <a:t>(Länk till sidan ”Så här gjorde vi)</a:t>
            </a:r>
            <a:r>
              <a:rPr lang="sv-SE" u="sng" dirty="0"/>
              <a:t>  </a:t>
            </a:r>
            <a:endParaRPr lang="sv-SE" sz="1200" u="sng" kern="1200" dirty="0">
              <a:solidFill>
                <a:schemeClr val="tx1"/>
              </a:solidFill>
              <a:effectLst/>
              <a:latin typeface="+mn-lt"/>
              <a:cs typeface="Calibri"/>
            </a:endParaRPr>
          </a:p>
          <a:p>
            <a:pPr fontAlgn="base"/>
            <a:r>
              <a:rPr lang="sv-SE" sz="1200" kern="1200" dirty="0">
                <a:solidFill>
                  <a:schemeClr val="tx1"/>
                </a:solidFill>
                <a:effectLst/>
                <a:latin typeface="+mn-lt"/>
                <a:ea typeface="+mn-ea"/>
                <a:cs typeface="+mn-cs"/>
              </a:rPr>
              <a:t> </a:t>
            </a:r>
            <a:endParaRPr lang="sv-SE" sz="1200" kern="1200" dirty="0">
              <a:solidFill>
                <a:schemeClr val="tx1"/>
              </a:solidFill>
              <a:effectLst/>
              <a:latin typeface="+mn-lt"/>
              <a:cs typeface="Calibri"/>
            </a:endParaRPr>
          </a:p>
          <a:p>
            <a:pPr fontAlgn="base"/>
            <a:r>
              <a:rPr lang="sv-SE" sz="1200" kern="1200" dirty="0">
                <a:solidFill>
                  <a:schemeClr val="tx1"/>
                </a:solidFill>
                <a:effectLst/>
                <a:latin typeface="+mn-lt"/>
                <a:ea typeface="+mn-ea"/>
                <a:cs typeface="+mn-cs"/>
              </a:rPr>
              <a:t>Tänk på att:</a:t>
            </a:r>
            <a:r>
              <a:rPr lang="sv-SE" dirty="0"/>
              <a:t> </a:t>
            </a:r>
            <a:endParaRPr lang="sv-SE" sz="1200" kern="1200" dirty="0">
              <a:solidFill>
                <a:schemeClr val="tx1"/>
              </a:solidFill>
              <a:effectLst/>
              <a:latin typeface="+mn-lt"/>
              <a:cs typeface="Calibri"/>
            </a:endParaRPr>
          </a:p>
          <a:p>
            <a:pPr fontAlgn="base"/>
            <a:r>
              <a:rPr lang="sv-SE" sz="1200" kern="1200" dirty="0">
                <a:solidFill>
                  <a:schemeClr val="tx1"/>
                </a:solidFill>
                <a:effectLst/>
                <a:latin typeface="+mn-lt"/>
                <a:ea typeface="+mn-ea"/>
                <a:cs typeface="+mn-cs"/>
              </a:rPr>
              <a:t>Det är viktigt att du som chef inte lägger in dina egna värderingar och tankar i denna sammanställning, det ska representera åsikterna från en medarbetare. Medarbetarna ska känna att det är troligt att någon av deras kollegor känner som </a:t>
            </a:r>
            <a:r>
              <a:rPr lang="sv-SE" sz="1200" kern="1200" dirty="0" err="1">
                <a:solidFill>
                  <a:schemeClr val="tx1"/>
                </a:solidFill>
                <a:effectLst/>
                <a:latin typeface="+mn-lt"/>
                <a:ea typeface="+mn-ea"/>
                <a:cs typeface="+mn-cs"/>
              </a:rPr>
              <a:t>personan</a:t>
            </a:r>
            <a:r>
              <a:rPr lang="sv-SE" sz="1200" kern="1200" dirty="0">
                <a:solidFill>
                  <a:schemeClr val="tx1"/>
                </a:solidFill>
                <a:effectLst/>
                <a:latin typeface="+mn-lt"/>
                <a:ea typeface="+mn-ea"/>
                <a:cs typeface="+mn-cs"/>
              </a:rPr>
              <a:t> gör.</a:t>
            </a:r>
            <a:r>
              <a:rPr lang="sv-SE" dirty="0"/>
              <a:t> </a:t>
            </a:r>
            <a:endParaRPr lang="sv-SE" sz="1200" b="0" i="0" kern="1200" dirty="0">
              <a:solidFill>
                <a:schemeClr val="tx1"/>
              </a:solidFill>
              <a:effectLst/>
              <a:latin typeface="+mn-lt"/>
              <a:cs typeface="Calibri"/>
            </a:endParaRPr>
          </a:p>
          <a:p>
            <a:pPr rtl="0" fontAlgn="base"/>
            <a:r>
              <a:rPr lang="sv-SE" sz="1200" b="0" i="0" kern="1200" dirty="0">
                <a:solidFill>
                  <a:schemeClr val="tx1"/>
                </a:solidFill>
                <a:effectLst/>
                <a:latin typeface="+mn-lt"/>
                <a:ea typeface="+mn-ea"/>
                <a:cs typeface="+mn-cs"/>
              </a:rPr>
              <a:t> </a:t>
            </a:r>
            <a:endParaRPr lang="sv-SE" sz="1200" b="0" i="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chemeClr val="bg1"/>
                </a:solidFill>
              </a:rPr>
              <a:t>Innan du kan använda denna metod måste du genomföra en undersökning av arbetsmiljön. Det kan du göra med de metoder som ligger under ”undersöka”.</a:t>
            </a:r>
            <a:endParaRPr lang="sv-SE" sz="1200" b="1" dirty="0">
              <a:solidFill>
                <a:schemeClr val="bg1"/>
              </a:solidFill>
              <a:cs typeface="Calibri"/>
            </a:endParaRPr>
          </a:p>
          <a:p>
            <a:r>
              <a:rPr lang="sv-SE" dirty="0"/>
              <a:t>Exempelvis genom: Medarbetarsamtal, psykosociala skyddsronden, Båten, Er vardag.</a:t>
            </a:r>
            <a:endParaRPr lang="sv-SE" dirty="0">
              <a:cs typeface="Calibri"/>
            </a:endParaRPr>
          </a:p>
          <a:p>
            <a:endParaRPr lang="sv-SE" dirty="0"/>
          </a:p>
        </p:txBody>
      </p:sp>
      <p:sp>
        <p:nvSpPr>
          <p:cNvPr id="4" name="Platshållare för bildnummer 3"/>
          <p:cNvSpPr>
            <a:spLocks noGrp="1"/>
          </p:cNvSpPr>
          <p:nvPr>
            <p:ph type="sldNum" sz="quarter" idx="5"/>
          </p:nvPr>
        </p:nvSpPr>
        <p:spPr/>
        <p:txBody>
          <a:bodyPr/>
          <a:lstStyle/>
          <a:p>
            <a:fld id="{E4C7C5DD-F4D9-1348-BE42-9BEBCDB072B3}" type="slidenum">
              <a:rPr lang="sv-SE" smtClean="0"/>
              <a:t>4</a:t>
            </a:fld>
            <a:endParaRPr lang="sv-SE"/>
          </a:p>
        </p:txBody>
      </p:sp>
    </p:spTree>
    <p:extLst>
      <p:ext uri="{BB962C8B-B14F-4D97-AF65-F5344CB8AC3E}">
        <p14:creationId xmlns:p14="http://schemas.microsoft.com/office/powerpoint/2010/main" val="192146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4C7C5DD-F4D9-1348-BE42-9BEBCDB072B3}" type="slidenum">
              <a:rPr lang="sv-SE" smtClean="0"/>
              <a:t>5</a:t>
            </a:fld>
            <a:endParaRPr lang="sv-SE"/>
          </a:p>
        </p:txBody>
      </p:sp>
    </p:spTree>
    <p:extLst>
      <p:ext uri="{BB962C8B-B14F-4D97-AF65-F5344CB8AC3E}">
        <p14:creationId xmlns:p14="http://schemas.microsoft.com/office/powerpoint/2010/main" val="51478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a:solidFill>
                  <a:schemeClr val="tx1"/>
                </a:solidFill>
                <a:effectLst/>
                <a:latin typeface="+mn-lt"/>
                <a:ea typeface="+mn-ea"/>
                <a:cs typeface="+mn-cs"/>
              </a:rPr>
              <a:t>Vad är en persona? Varför ska man göra en persona? </a:t>
            </a:r>
          </a:p>
          <a:p>
            <a:r>
              <a:rPr lang="sv-SE" sz="1200" i="1" kern="1200">
                <a:solidFill>
                  <a:schemeClr val="tx1"/>
                </a:solidFill>
                <a:effectLst/>
                <a:latin typeface="+mn-lt"/>
                <a:ea typeface="+mn-ea"/>
                <a:cs typeface="+mn-cs"/>
              </a:rPr>
              <a:t>En persona är en fiktiv karaktär som tas fram för att det ska bli lättare att relatera till. </a:t>
            </a:r>
            <a:r>
              <a:rPr lang="sv-SE" sz="1200" i="1" kern="1200" err="1">
                <a:solidFill>
                  <a:schemeClr val="tx1"/>
                </a:solidFill>
                <a:effectLst/>
                <a:latin typeface="+mn-lt"/>
                <a:ea typeface="+mn-ea"/>
                <a:cs typeface="+mn-cs"/>
              </a:rPr>
              <a:t>Personas</a:t>
            </a:r>
            <a:r>
              <a:rPr lang="sv-SE" sz="1200" i="1" kern="1200">
                <a:solidFill>
                  <a:schemeClr val="tx1"/>
                </a:solidFill>
                <a:effectLst/>
                <a:latin typeface="+mn-lt"/>
                <a:ea typeface="+mn-ea"/>
                <a:cs typeface="+mn-cs"/>
              </a:rPr>
              <a:t> har ofta ett namn, ett ansikte och en bakgrundshistoria för att de ska vara enkelt att minnas. </a:t>
            </a:r>
            <a:endParaRPr lang="sv-SE" sz="1200" kern="1200">
              <a:solidFill>
                <a:schemeClr val="tx1"/>
              </a:solidFill>
              <a:effectLst/>
              <a:latin typeface="+mn-lt"/>
              <a:ea typeface="+mn-ea"/>
              <a:cs typeface="+mn-cs"/>
            </a:endParaRPr>
          </a:p>
          <a:p>
            <a:r>
              <a:rPr lang="sv-SE" sz="1200" i="1" kern="1200">
                <a:solidFill>
                  <a:schemeClr val="tx1"/>
                </a:solidFill>
                <a:effectLst/>
                <a:latin typeface="+mn-lt"/>
                <a:ea typeface="+mn-ea"/>
                <a:cs typeface="+mn-cs"/>
              </a:rPr>
              <a:t>Syftet är att skapa en trovärdig beskrivning av en person som går att använda som referens då det är lättare för våra tankegångar att ha en enskild person att relatera till än en hel opersonlig grupp. Det blir också enklare att uttrycka känsliga åsikter utifrån en persona i stället för utifrån sig själv.</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solidFill>
                  <a:schemeClr val="bg1"/>
                </a:solidFill>
              </a:rPr>
              <a:t>Innan du kan använda denna metod måste du genomföra en undersökning av arbetsmiljön. Det kan du göra med de metoder som ligger under ”undersöka”.</a:t>
            </a:r>
          </a:p>
          <a:p>
            <a:r>
              <a:rPr lang="sv-SE"/>
              <a:t>Exempelvis genom: Medarbetarsamtal, psykosociala skyddsronden, Båten, Er vardag.</a:t>
            </a:r>
          </a:p>
          <a:p>
            <a:endParaRPr lang="sv-SE"/>
          </a:p>
        </p:txBody>
      </p:sp>
      <p:sp>
        <p:nvSpPr>
          <p:cNvPr id="4" name="Platshållare för bildnummer 3"/>
          <p:cNvSpPr>
            <a:spLocks noGrp="1"/>
          </p:cNvSpPr>
          <p:nvPr>
            <p:ph type="sldNum" sz="quarter" idx="5"/>
          </p:nvPr>
        </p:nvSpPr>
        <p:spPr/>
        <p:txBody>
          <a:bodyPr/>
          <a:lstStyle/>
          <a:p>
            <a:fld id="{E4C7C5DD-F4D9-1348-BE42-9BEBCDB072B3}" type="slidenum">
              <a:rPr lang="sv-SE" smtClean="0"/>
              <a:t>6</a:t>
            </a:fld>
            <a:endParaRPr lang="sv-SE"/>
          </a:p>
        </p:txBody>
      </p:sp>
    </p:spTree>
    <p:extLst>
      <p:ext uri="{BB962C8B-B14F-4D97-AF65-F5344CB8AC3E}">
        <p14:creationId xmlns:p14="http://schemas.microsoft.com/office/powerpoint/2010/main" val="4141172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4C7C5DD-F4D9-1348-BE42-9BEBCDB072B3}" type="slidenum">
              <a:rPr lang="sv-SE" smtClean="0"/>
              <a:t>7</a:t>
            </a:fld>
            <a:endParaRPr lang="sv-SE"/>
          </a:p>
        </p:txBody>
      </p:sp>
    </p:spTree>
    <p:extLst>
      <p:ext uri="{BB962C8B-B14F-4D97-AF65-F5344CB8AC3E}">
        <p14:creationId xmlns:p14="http://schemas.microsoft.com/office/powerpoint/2010/main" val="19037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4C7C5DD-F4D9-1348-BE42-9BEBCDB072B3}" type="slidenum">
              <a:rPr lang="sv-SE" smtClean="0"/>
              <a:t>8</a:t>
            </a:fld>
            <a:endParaRPr lang="sv-SE"/>
          </a:p>
        </p:txBody>
      </p:sp>
    </p:spTree>
    <p:extLst>
      <p:ext uri="{BB962C8B-B14F-4D97-AF65-F5344CB8AC3E}">
        <p14:creationId xmlns:p14="http://schemas.microsoft.com/office/powerpoint/2010/main" val="132092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Metoden där man formulerar problemet som motsatsen till det man vill åstadkomma. Genom att hitta på motsatser kan man inse saker som tagits för givet och få nya perspektiv på problematiken.</a:t>
            </a:r>
          </a:p>
          <a:p>
            <a:endParaRPr lang="sv-SE"/>
          </a:p>
        </p:txBody>
      </p:sp>
      <p:sp>
        <p:nvSpPr>
          <p:cNvPr id="4" name="Platshållare för bildnummer 3"/>
          <p:cNvSpPr>
            <a:spLocks noGrp="1"/>
          </p:cNvSpPr>
          <p:nvPr>
            <p:ph type="sldNum" sz="quarter" idx="5"/>
          </p:nvPr>
        </p:nvSpPr>
        <p:spPr/>
        <p:txBody>
          <a:bodyPr/>
          <a:lstStyle/>
          <a:p>
            <a:fld id="{E4C7C5DD-F4D9-1348-BE42-9BEBCDB072B3}" type="slidenum">
              <a:rPr lang="sv-SE" smtClean="0"/>
              <a:t>9</a:t>
            </a:fld>
            <a:endParaRPr lang="sv-SE"/>
          </a:p>
        </p:txBody>
      </p:sp>
    </p:spTree>
    <p:extLst>
      <p:ext uri="{BB962C8B-B14F-4D97-AF65-F5344CB8AC3E}">
        <p14:creationId xmlns:p14="http://schemas.microsoft.com/office/powerpoint/2010/main" val="2221039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4C7C5DD-F4D9-1348-BE42-9BEBCDB072B3}" type="slidenum">
              <a:rPr lang="sv-SE" smtClean="0"/>
              <a:t>10</a:t>
            </a:fld>
            <a:endParaRPr lang="sv-SE"/>
          </a:p>
        </p:txBody>
      </p:sp>
    </p:spTree>
    <p:extLst>
      <p:ext uri="{BB962C8B-B14F-4D97-AF65-F5344CB8AC3E}">
        <p14:creationId xmlns:p14="http://schemas.microsoft.com/office/powerpoint/2010/main" val="428608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7.png"/><Relationship Id="rId10" Type="http://schemas.openxmlformats.org/officeDocument/2006/relationships/image" Target="../media/image13.emf"/><Relationship Id="rId4" Type="http://schemas.openxmlformats.org/officeDocument/2006/relationships/image" Target="../media/image6.png"/><Relationship Id="rId9" Type="http://schemas.openxmlformats.org/officeDocument/2006/relationships/image" Target="../media/image1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2.png"/><Relationship Id="rId7"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emf"/><Relationship Id="rId10" Type="http://schemas.openxmlformats.org/officeDocument/2006/relationships/image" Target="../media/image16.emf"/><Relationship Id="rId4" Type="http://schemas.openxmlformats.org/officeDocument/2006/relationships/image" Target="../media/image9.emf"/><Relationship Id="rId9"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E6B0BB92-BF64-EA40-9431-431E583756BC}"/>
              </a:ext>
            </a:extLst>
          </p:cNvPr>
          <p:cNvSpPr/>
          <p:nvPr userDrawn="1"/>
        </p:nvSpPr>
        <p:spPr>
          <a:xfrm>
            <a:off x="6239435" y="6066454"/>
            <a:ext cx="5782236" cy="645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2022-05-05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a:xfrm>
            <a:off x="1696358" y="6383924"/>
            <a:ext cx="3074123" cy="152846"/>
          </a:xfrm>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a:xfrm>
            <a:off x="4770481" y="6382883"/>
            <a:ext cx="1021520" cy="154931"/>
          </a:xfrm>
        </p:spPr>
        <p:txBody>
          <a:bodyPr/>
          <a:lstStyle>
            <a:lvl1pPr>
              <a:defRPr>
                <a:solidFill>
                  <a:schemeClr val="bg1"/>
                </a:solidFill>
              </a:defRPr>
            </a:lvl1pPr>
          </a:lstStyle>
          <a:p>
            <a:fld id="{CC95FCE1-8E5F-4560-B29E-7FB78EB7A839}" type="slidenum">
              <a:rPr lang="sv-SE" smtClean="0"/>
              <a:t>‹#›</a:t>
            </a:fld>
            <a:endParaRPr lang="sv-SE"/>
          </a:p>
        </p:txBody>
      </p:sp>
      <p:cxnSp>
        <p:nvCxnSpPr>
          <p:cNvPr id="13" name="Rak 12">
            <a:extLst>
              <a:ext uri="{FF2B5EF4-FFF2-40B4-BE49-F238E27FC236}">
                <a16:creationId xmlns:a16="http://schemas.microsoft.com/office/drawing/2014/main" id="{DE01E3FD-D40F-6442-A07D-6D3620166B7F}"/>
              </a:ext>
            </a:extLst>
          </p:cNvPr>
          <p:cNvCxnSpPr/>
          <p:nvPr userDrawn="1"/>
        </p:nvCxnSpPr>
        <p:spPr>
          <a:xfrm>
            <a:off x="10187189" y="6206705"/>
            <a:ext cx="0" cy="505651"/>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76101342-B34F-3942-9C6B-969CD095A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7384" y="6245225"/>
            <a:ext cx="1364167" cy="394814"/>
          </a:xfrm>
          <a:prstGeom prst="rect">
            <a:avLst/>
          </a:prstGeom>
        </p:spPr>
      </p:pic>
      <p:pic>
        <p:nvPicPr>
          <p:cNvPr id="14" name="Bildobjekt 13">
            <a:extLst>
              <a:ext uri="{FF2B5EF4-FFF2-40B4-BE49-F238E27FC236}">
                <a16:creationId xmlns:a16="http://schemas.microsoft.com/office/drawing/2014/main" id="{D5D6B3AA-8347-F946-8A59-D2EFE154D4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8277" y="6205132"/>
            <a:ext cx="1508902" cy="534351"/>
          </a:xfrm>
          <a:prstGeom prst="rect">
            <a:avLst/>
          </a:prstGeom>
        </p:spPr>
      </p:pic>
      <p:pic>
        <p:nvPicPr>
          <p:cNvPr id="8" name="Bildobjekt 7">
            <a:extLst>
              <a:ext uri="{FF2B5EF4-FFF2-40B4-BE49-F238E27FC236}">
                <a16:creationId xmlns:a16="http://schemas.microsoft.com/office/drawing/2014/main" id="{F3776D19-3B48-4C43-865D-2C8A4737E75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95642" y="6295512"/>
            <a:ext cx="1340758" cy="381710"/>
          </a:xfrm>
          <a:prstGeom prst="rect">
            <a:avLst/>
          </a:prstGeom>
        </p:spPr>
      </p:pic>
      <p:cxnSp>
        <p:nvCxnSpPr>
          <p:cNvPr id="16" name="Rak 15">
            <a:extLst>
              <a:ext uri="{FF2B5EF4-FFF2-40B4-BE49-F238E27FC236}">
                <a16:creationId xmlns:a16="http://schemas.microsoft.com/office/drawing/2014/main" id="{DB944EA9-D209-5C40-9BC6-5571C874868B}"/>
              </a:ext>
            </a:extLst>
          </p:cNvPr>
          <p:cNvCxnSpPr>
            <a:cxnSpLocks/>
          </p:cNvCxnSpPr>
          <p:nvPr userDrawn="1"/>
        </p:nvCxnSpPr>
        <p:spPr>
          <a:xfrm>
            <a:off x="10274166" y="6245225"/>
            <a:ext cx="0" cy="4295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2022-05-05</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svart/vitt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2022-05-05</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062457"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0860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05902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2022-05-05</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
        <p:nvSpPr>
          <p:cNvPr id="12" name="Rektangel 11">
            <a:extLst>
              <a:ext uri="{FF2B5EF4-FFF2-40B4-BE49-F238E27FC236}">
                <a16:creationId xmlns:a16="http://schemas.microsoft.com/office/drawing/2014/main" id="{1696AB1E-9D21-E54C-A93E-EB25F51C91AC}"/>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FB13B876-829A-4846-9E62-DE2C7EFDAF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7"/>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2022-05-05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sp>
        <p:nvSpPr>
          <p:cNvPr id="13" name="Rubrik 1">
            <a:extLst>
              <a:ext uri="{FF2B5EF4-FFF2-40B4-BE49-F238E27FC236}">
                <a16:creationId xmlns:a16="http://schemas.microsoft.com/office/drawing/2014/main" id="{F249C7A1-1445-DD4E-B3AE-DA896E02A521}"/>
              </a:ext>
            </a:extLst>
          </p:cNvPr>
          <p:cNvSpPr>
            <a:spLocks noGrp="1"/>
          </p:cNvSpPr>
          <p:nvPr>
            <p:ph type="ctrTitle" hasCustomPrompt="1"/>
          </p:nvPr>
        </p:nvSpPr>
        <p:spPr>
          <a:xfrm>
            <a:off x="2313072" y="2220668"/>
            <a:ext cx="6480000" cy="2123658"/>
          </a:xfrm>
          <a:prstGeom prst="rect">
            <a:avLst/>
          </a:prstGeom>
        </p:spPr>
        <p:txBody>
          <a:bodyPr anchor="ctr" anchorCtr="0">
            <a:noAutofit/>
          </a:bodyPr>
          <a:lstStyle>
            <a:lvl1pPr algn="l">
              <a:lnSpc>
                <a:spcPct val="100000"/>
              </a:lnSpc>
              <a:defRPr sz="6600" b="1">
                <a:solidFill>
                  <a:schemeClr val="bg1"/>
                </a:solidFill>
              </a:defRPr>
            </a:lvl1pPr>
          </a:lstStyle>
          <a:p>
            <a:r>
              <a:rPr lang="sv-SE"/>
              <a:t>Stor rubrik på en eller två</a:t>
            </a:r>
          </a:p>
        </p:txBody>
      </p:sp>
      <p:pic>
        <p:nvPicPr>
          <p:cNvPr id="14" name="Bildobjekt 13">
            <a:extLst>
              <a:ext uri="{FF2B5EF4-FFF2-40B4-BE49-F238E27FC236}">
                <a16:creationId xmlns:a16="http://schemas.microsoft.com/office/drawing/2014/main" id="{ADCB41CF-1EE6-A945-AE50-D797359D94A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76746" y="6105790"/>
            <a:ext cx="1586648" cy="459204"/>
          </a:xfrm>
          <a:prstGeom prst="rect">
            <a:avLst/>
          </a:prstGeom>
        </p:spPr>
      </p:pic>
      <p:pic>
        <p:nvPicPr>
          <p:cNvPr id="15" name="Bildobjekt 14">
            <a:extLst>
              <a:ext uri="{FF2B5EF4-FFF2-40B4-BE49-F238E27FC236}">
                <a16:creationId xmlns:a16="http://schemas.microsoft.com/office/drawing/2014/main" id="{A467B30F-DC07-494D-8CA3-B1AF5B062C4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144765" y="6105791"/>
            <a:ext cx="1508902" cy="534351"/>
          </a:xfrm>
          <a:prstGeom prst="rect">
            <a:avLst/>
          </a:prstGeom>
        </p:spPr>
      </p:pic>
      <p:sp>
        <p:nvSpPr>
          <p:cNvPr id="16" name="Rektangel 15">
            <a:extLst>
              <a:ext uri="{FF2B5EF4-FFF2-40B4-BE49-F238E27FC236}">
                <a16:creationId xmlns:a16="http://schemas.microsoft.com/office/drawing/2014/main" id="{E106C8FB-2DFC-A341-81EE-C9CEAC5346FD}"/>
              </a:ext>
            </a:extLst>
          </p:cNvPr>
          <p:cNvSpPr/>
          <p:nvPr userDrawn="1"/>
        </p:nvSpPr>
        <p:spPr>
          <a:xfrm>
            <a:off x="10105796" y="1"/>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7"/>
          </a:p>
        </p:txBody>
      </p:sp>
      <p:pic>
        <p:nvPicPr>
          <p:cNvPr id="17" name="Bildobjekt 16">
            <a:extLst>
              <a:ext uri="{FF2B5EF4-FFF2-40B4-BE49-F238E27FC236}">
                <a16:creationId xmlns:a16="http://schemas.microsoft.com/office/drawing/2014/main" id="{1745B951-E7CE-BB48-915D-3573271DFF1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267525" y="314197"/>
            <a:ext cx="1134140" cy="958407"/>
          </a:xfrm>
          <a:prstGeom prst="rect">
            <a:avLst/>
          </a:prstGeom>
        </p:spPr>
      </p:pic>
    </p:spTree>
    <p:extLst>
      <p:ext uri="{BB962C8B-B14F-4D97-AF65-F5344CB8AC3E}">
        <p14:creationId xmlns:p14="http://schemas.microsoft.com/office/powerpoint/2010/main" val="10802415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öd">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A295CC0-02CA-3747-9AE5-A10C4454F5F0}"/>
              </a:ext>
            </a:extLst>
          </p:cNvPr>
          <p:cNvSpPr/>
          <p:nvPr userDrawn="1"/>
        </p:nvSpPr>
        <p:spPr>
          <a:xfrm>
            <a:off x="0" y="0"/>
            <a:ext cx="1219200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117"/>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2022-05-05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sp>
        <p:nvSpPr>
          <p:cNvPr id="16" name="Rubrik 1">
            <a:extLst>
              <a:ext uri="{FF2B5EF4-FFF2-40B4-BE49-F238E27FC236}">
                <a16:creationId xmlns:a16="http://schemas.microsoft.com/office/drawing/2014/main" id="{B44A1334-338C-5C42-A719-71157E07F27D}"/>
              </a:ext>
            </a:extLst>
          </p:cNvPr>
          <p:cNvSpPr>
            <a:spLocks noGrp="1"/>
          </p:cNvSpPr>
          <p:nvPr>
            <p:ph type="ctrTitle" hasCustomPrompt="1"/>
          </p:nvPr>
        </p:nvSpPr>
        <p:spPr>
          <a:xfrm>
            <a:off x="2313072" y="2220668"/>
            <a:ext cx="6480000" cy="2123658"/>
          </a:xfrm>
          <a:prstGeom prst="rect">
            <a:avLst/>
          </a:prstGeo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12" name="Rektangel 11">
            <a:extLst>
              <a:ext uri="{FF2B5EF4-FFF2-40B4-BE49-F238E27FC236}">
                <a16:creationId xmlns:a16="http://schemas.microsoft.com/office/drawing/2014/main" id="{DB6DD332-0D4E-E740-A392-E81BBD87B514}"/>
              </a:ext>
            </a:extLst>
          </p:cNvPr>
          <p:cNvSpPr/>
          <p:nvPr userDrawn="1"/>
        </p:nvSpPr>
        <p:spPr>
          <a:xfrm>
            <a:off x="10105796" y="1"/>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7"/>
          </a:p>
        </p:txBody>
      </p:sp>
      <p:pic>
        <p:nvPicPr>
          <p:cNvPr id="13" name="Bildobjekt 12">
            <a:extLst>
              <a:ext uri="{FF2B5EF4-FFF2-40B4-BE49-F238E27FC236}">
                <a16:creationId xmlns:a16="http://schemas.microsoft.com/office/drawing/2014/main" id="{824E06BC-8C0E-064D-A3E3-02EE354A8B5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525" y="314197"/>
            <a:ext cx="1134140" cy="958407"/>
          </a:xfrm>
          <a:prstGeom prst="rect">
            <a:avLst/>
          </a:prstGeom>
        </p:spPr>
      </p:pic>
      <p:pic>
        <p:nvPicPr>
          <p:cNvPr id="18" name="Bildobjekt 17">
            <a:extLst>
              <a:ext uri="{FF2B5EF4-FFF2-40B4-BE49-F238E27FC236}">
                <a16:creationId xmlns:a16="http://schemas.microsoft.com/office/drawing/2014/main" id="{EF6452D9-C601-9A43-A6FD-3AFBA3594DF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76746" y="6105790"/>
            <a:ext cx="1586648" cy="459204"/>
          </a:xfrm>
          <a:prstGeom prst="rect">
            <a:avLst/>
          </a:prstGeom>
        </p:spPr>
      </p:pic>
      <p:pic>
        <p:nvPicPr>
          <p:cNvPr id="19" name="Bildobjekt 18">
            <a:extLst>
              <a:ext uri="{FF2B5EF4-FFF2-40B4-BE49-F238E27FC236}">
                <a16:creationId xmlns:a16="http://schemas.microsoft.com/office/drawing/2014/main" id="{D7E871CF-37E0-FC4B-87B9-C116A89C97C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144765" y="6105791"/>
            <a:ext cx="1508902" cy="534351"/>
          </a:xfrm>
          <a:prstGeom prst="rect">
            <a:avLst/>
          </a:prstGeom>
        </p:spPr>
      </p:pic>
    </p:spTree>
    <p:extLst>
      <p:ext uri="{BB962C8B-B14F-4D97-AF65-F5344CB8AC3E}">
        <p14:creationId xmlns:p14="http://schemas.microsoft.com/office/powerpoint/2010/main" val="225663818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2022-05-05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6684016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28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2022-05-05</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3731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7799712" cy="1325563"/>
          </a:xfrm>
        </p:spPr>
        <p:txBody>
          <a:bodyPr anchor="b" anchorCtr="0">
            <a:noAutofit/>
          </a:bodyPr>
          <a:lstStyle>
            <a:lvl1pPr>
              <a:defRPr sz="28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2022-05-05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8420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3674A3A-B495-F246-86CD-F43B554823AF}"/>
              </a:ext>
            </a:extLst>
          </p:cNvPr>
          <p:cNvSpPr/>
          <p:nvPr userDrawn="1"/>
        </p:nvSpPr>
        <p:spPr>
          <a:xfrm>
            <a:off x="0" y="5357812"/>
            <a:ext cx="12192000" cy="1500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13CBCBCD-6CCF-604E-8CE8-78B830B36516}"/>
              </a:ext>
            </a:extLst>
          </p:cNvPr>
          <p:cNvSpPr/>
          <p:nvPr userDrawn="1"/>
        </p:nvSpPr>
        <p:spPr>
          <a:xfrm>
            <a:off x="0" y="0"/>
            <a:ext cx="12192000" cy="5802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4952AE61-6AF7-0042-A4CC-663AC2CBA747}"/>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4" name="Rubrik 1">
            <a:extLst>
              <a:ext uri="{FF2B5EF4-FFF2-40B4-BE49-F238E27FC236}">
                <a16:creationId xmlns:a16="http://schemas.microsoft.com/office/drawing/2014/main" id="{4EAA79FF-0632-B84D-9D7A-6EF298F2B064}"/>
              </a:ext>
            </a:extLst>
          </p:cNvPr>
          <p:cNvSpPr>
            <a:spLocks noGrp="1"/>
          </p:cNvSpPr>
          <p:nvPr>
            <p:ph type="ctrTitle" hasCustomPrompt="1"/>
          </p:nvPr>
        </p:nvSpPr>
        <p:spPr>
          <a:xfrm>
            <a:off x="4255644" y="229359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25" name="Underrubrik 2">
            <a:extLst>
              <a:ext uri="{FF2B5EF4-FFF2-40B4-BE49-F238E27FC236}">
                <a16:creationId xmlns:a16="http://schemas.microsoft.com/office/drawing/2014/main" id="{52D5C130-9A05-764D-ADD6-735B40F68504}"/>
              </a:ext>
            </a:extLst>
          </p:cNvPr>
          <p:cNvSpPr>
            <a:spLocks noGrp="1"/>
          </p:cNvSpPr>
          <p:nvPr>
            <p:ph type="subTitle" idx="1" hasCustomPrompt="1"/>
          </p:nvPr>
        </p:nvSpPr>
        <p:spPr>
          <a:xfrm>
            <a:off x="4255645" y="360472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18" name="Rektangel 17">
            <a:extLst>
              <a:ext uri="{FF2B5EF4-FFF2-40B4-BE49-F238E27FC236}">
                <a16:creationId xmlns:a16="http://schemas.microsoft.com/office/drawing/2014/main" id="{4B6205B8-1027-A44F-9534-6CBA1A7A68C8}"/>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77DF7CA0-744F-0643-BD8F-275417BD68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pic>
        <p:nvPicPr>
          <p:cNvPr id="28" name="Bildobjekt 27">
            <a:extLst>
              <a:ext uri="{FF2B5EF4-FFF2-40B4-BE49-F238E27FC236}">
                <a16:creationId xmlns:a16="http://schemas.microsoft.com/office/drawing/2014/main" id="{33B01264-9EAA-9F47-B457-613ED5154F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76746" y="5087452"/>
            <a:ext cx="1586648" cy="459204"/>
          </a:xfrm>
          <a:prstGeom prst="rect">
            <a:avLst/>
          </a:prstGeom>
        </p:spPr>
      </p:pic>
      <p:pic>
        <p:nvPicPr>
          <p:cNvPr id="29" name="Bildobjekt 28">
            <a:extLst>
              <a:ext uri="{FF2B5EF4-FFF2-40B4-BE49-F238E27FC236}">
                <a16:creationId xmlns:a16="http://schemas.microsoft.com/office/drawing/2014/main" id="{CC13EE7B-FB15-EA4C-9834-3E0AE3C5D62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4765" y="5087452"/>
            <a:ext cx="1508902" cy="534351"/>
          </a:xfrm>
          <a:prstGeom prst="rect">
            <a:avLst/>
          </a:prstGeom>
        </p:spPr>
      </p:pic>
      <p:pic>
        <p:nvPicPr>
          <p:cNvPr id="22" name="Bildobjekt 21">
            <a:extLst>
              <a:ext uri="{FF2B5EF4-FFF2-40B4-BE49-F238E27FC236}">
                <a16:creationId xmlns:a16="http://schemas.microsoft.com/office/drawing/2014/main" id="{00BC268E-39A3-934D-98B3-19FF03B8877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071" y="6219902"/>
            <a:ext cx="1159338" cy="291591"/>
          </a:xfrm>
          <a:prstGeom prst="rect">
            <a:avLst/>
          </a:prstGeom>
        </p:spPr>
      </p:pic>
      <p:pic>
        <p:nvPicPr>
          <p:cNvPr id="23" name="Bildobjekt 22">
            <a:extLst>
              <a:ext uri="{FF2B5EF4-FFF2-40B4-BE49-F238E27FC236}">
                <a16:creationId xmlns:a16="http://schemas.microsoft.com/office/drawing/2014/main" id="{17AB8826-0157-0D47-917A-6BEB6CBAF59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51426" y="6211295"/>
            <a:ext cx="1025313" cy="294505"/>
          </a:xfrm>
          <a:prstGeom prst="rect">
            <a:avLst/>
          </a:prstGeom>
        </p:spPr>
      </p:pic>
      <p:pic>
        <p:nvPicPr>
          <p:cNvPr id="26" name="Bildobjekt 25">
            <a:extLst>
              <a:ext uri="{FF2B5EF4-FFF2-40B4-BE49-F238E27FC236}">
                <a16:creationId xmlns:a16="http://schemas.microsoft.com/office/drawing/2014/main" id="{D8D39B7D-A12E-CB4D-A810-56EAC10C742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617127" y="6203460"/>
            <a:ext cx="1833154" cy="281067"/>
          </a:xfrm>
          <a:prstGeom prst="rect">
            <a:avLst/>
          </a:prstGeom>
        </p:spPr>
      </p:pic>
      <p:pic>
        <p:nvPicPr>
          <p:cNvPr id="27" name="Bildobjekt 26">
            <a:extLst>
              <a:ext uri="{FF2B5EF4-FFF2-40B4-BE49-F238E27FC236}">
                <a16:creationId xmlns:a16="http://schemas.microsoft.com/office/drawing/2014/main" id="{5C3C04C0-FF5E-4542-8363-892F66F5882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822429" y="6053943"/>
            <a:ext cx="937667" cy="509564"/>
          </a:xfrm>
          <a:prstGeom prst="rect">
            <a:avLst/>
          </a:prstGeom>
        </p:spPr>
      </p:pic>
      <p:pic>
        <p:nvPicPr>
          <p:cNvPr id="30" name="Bildobjekt 29">
            <a:extLst>
              <a:ext uri="{FF2B5EF4-FFF2-40B4-BE49-F238E27FC236}">
                <a16:creationId xmlns:a16="http://schemas.microsoft.com/office/drawing/2014/main" id="{1673EF09-0603-3541-91E8-01C20376772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60630" y="6162064"/>
            <a:ext cx="1143979" cy="371422"/>
          </a:xfrm>
          <a:prstGeom prst="rect">
            <a:avLst/>
          </a:prstGeom>
        </p:spPr>
      </p:pic>
      <p:pic>
        <p:nvPicPr>
          <p:cNvPr id="31" name="Bildobjekt 30">
            <a:extLst>
              <a:ext uri="{FF2B5EF4-FFF2-40B4-BE49-F238E27FC236}">
                <a16:creationId xmlns:a16="http://schemas.microsoft.com/office/drawing/2014/main" id="{E85476C7-8DF6-E347-A882-36FEFEA37E2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93182" y="6211539"/>
            <a:ext cx="937667" cy="339627"/>
          </a:xfrm>
          <a:prstGeom prst="rect">
            <a:avLst/>
          </a:prstGeom>
        </p:spPr>
      </p:pic>
      <p:pic>
        <p:nvPicPr>
          <p:cNvPr id="32" name="Bildobjekt 31">
            <a:extLst>
              <a:ext uri="{FF2B5EF4-FFF2-40B4-BE49-F238E27FC236}">
                <a16:creationId xmlns:a16="http://schemas.microsoft.com/office/drawing/2014/main" id="{58A45038-29A9-AC49-A2D0-37E58491511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387045" y="6244707"/>
            <a:ext cx="1898890" cy="162000"/>
          </a:xfrm>
          <a:prstGeom prst="rect">
            <a:avLst/>
          </a:prstGeom>
        </p:spPr>
      </p:pic>
    </p:spTree>
    <p:extLst>
      <p:ext uri="{BB962C8B-B14F-4D97-AF65-F5344CB8AC3E}">
        <p14:creationId xmlns:p14="http://schemas.microsoft.com/office/powerpoint/2010/main" val="3252044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331506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a:t>
            </a:r>
            <a:br>
              <a:rPr lang="sv-SE"/>
            </a:br>
            <a:r>
              <a:rPr lang="sv-SE"/>
              <a:t>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2022-05-05</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7815060" cy="710252"/>
          </a:xfrm>
        </p:spPr>
        <p:txBody>
          <a:bodyPr anchor="b" anchorCtr="0">
            <a:noAutofit/>
          </a:bodyPr>
          <a:lstStyle>
            <a:lvl1pPr>
              <a:defRPr sz="28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51091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1754155"/>
            <a:ext cx="4140000" cy="543408"/>
          </a:xfrm>
        </p:spPr>
        <p:txBody>
          <a:bodyPr anchor="b" anchorCtr="0">
            <a:noAutofit/>
          </a:bodyPr>
          <a:lstStyle>
            <a:lvl1pPr>
              <a:defRPr sz="2800"/>
            </a:lvl1pPr>
          </a:lstStyle>
          <a:p>
            <a:r>
              <a:rPr lang="sv-SE"/>
              <a:t>Rubrik på en rad</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2022-05-05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5657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2022-05-05</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svart/vitt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43087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2022-05-05</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36597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a:extLst>
              <a:ext uri="{FF2B5EF4-FFF2-40B4-BE49-F238E27FC236}">
                <a16:creationId xmlns:a16="http://schemas.microsoft.com/office/drawing/2014/main" id="{F249C7A1-1445-DD4E-B3AE-DA896E02A521}"/>
              </a:ext>
            </a:extLst>
          </p:cNvPr>
          <p:cNvSpPr>
            <a:spLocks noGrp="1"/>
          </p:cNvSpPr>
          <p:nvPr>
            <p:ph type="ctrTitle" hasCustomPrompt="1"/>
          </p:nvPr>
        </p:nvSpPr>
        <p:spPr>
          <a:xfrm>
            <a:off x="2313072" y="2220668"/>
            <a:ext cx="6480000" cy="2123658"/>
          </a:xfrm>
          <a:prstGeom prst="rect">
            <a:avLst/>
          </a:prstGeo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16" name="Rektangel 15">
            <a:extLst>
              <a:ext uri="{FF2B5EF4-FFF2-40B4-BE49-F238E27FC236}">
                <a16:creationId xmlns:a16="http://schemas.microsoft.com/office/drawing/2014/main" id="{E106C8FB-2DFC-A341-81EE-C9CEAC5346FD}"/>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1745B951-E7CE-BB48-915D-3573271DFF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sp>
        <p:nvSpPr>
          <p:cNvPr id="11" name="Platshållare för datum 3">
            <a:extLst>
              <a:ext uri="{FF2B5EF4-FFF2-40B4-BE49-F238E27FC236}">
                <a16:creationId xmlns:a16="http://schemas.microsoft.com/office/drawing/2014/main" id="{AE4019A2-9583-264A-8FE1-A2F6FF25AA52}"/>
              </a:ext>
            </a:extLst>
          </p:cNvPr>
          <p:cNvSpPr>
            <a:spLocks noGrp="1"/>
          </p:cNvSpPr>
          <p:nvPr>
            <p:ph type="dt" sz="half" idx="10"/>
          </p:nvPr>
        </p:nvSpPr>
        <p:spPr>
          <a:xfrm>
            <a:off x="674838" y="6384966"/>
            <a:ext cx="1021520" cy="152845"/>
          </a:xfrm>
        </p:spPr>
        <p:txBody>
          <a:bodyPr/>
          <a:lstStyle>
            <a:lvl1pPr>
              <a:defRPr>
                <a:solidFill>
                  <a:schemeClr val="bg1"/>
                </a:solidFill>
              </a:defRPr>
            </a:lvl1pPr>
          </a:lstStyle>
          <a:p>
            <a:fld id="{6661A35B-5759-402D-A031-2298209AB0E2}" type="datetimeFigureOut">
              <a:rPr lang="sv-SE" smtClean="0"/>
              <a:t>2022-05-05</a:t>
            </a:fld>
            <a:endParaRPr lang="sv-SE"/>
          </a:p>
        </p:txBody>
      </p:sp>
      <p:sp>
        <p:nvSpPr>
          <p:cNvPr id="12" name="Platshållare för sidfot 4">
            <a:extLst>
              <a:ext uri="{FF2B5EF4-FFF2-40B4-BE49-F238E27FC236}">
                <a16:creationId xmlns:a16="http://schemas.microsoft.com/office/drawing/2014/main" id="{2E93620E-569B-EC46-833D-CDFB0C0A787F}"/>
              </a:ext>
            </a:extLst>
          </p:cNvPr>
          <p:cNvSpPr>
            <a:spLocks noGrp="1"/>
          </p:cNvSpPr>
          <p:nvPr>
            <p:ph type="ftr" sz="quarter" idx="11"/>
          </p:nvPr>
        </p:nvSpPr>
        <p:spPr>
          <a:xfrm>
            <a:off x="1696358" y="6383924"/>
            <a:ext cx="3074123" cy="152846"/>
          </a:xfrm>
        </p:spPr>
        <p:txBody>
          <a:bodyPr/>
          <a:lstStyle>
            <a:lvl1pPr>
              <a:defRPr>
                <a:solidFill>
                  <a:schemeClr val="bg1"/>
                </a:solidFill>
              </a:defRPr>
            </a:lvl1pPr>
          </a:lstStyle>
          <a:p>
            <a:endParaRPr lang="sv-SE"/>
          </a:p>
        </p:txBody>
      </p:sp>
      <p:sp>
        <p:nvSpPr>
          <p:cNvPr id="18" name="Platshållare för bildnummer 5">
            <a:extLst>
              <a:ext uri="{FF2B5EF4-FFF2-40B4-BE49-F238E27FC236}">
                <a16:creationId xmlns:a16="http://schemas.microsoft.com/office/drawing/2014/main" id="{C558F6EC-98CB-BE4E-B332-7F32F2F2491D}"/>
              </a:ext>
            </a:extLst>
          </p:cNvPr>
          <p:cNvSpPr>
            <a:spLocks noGrp="1"/>
          </p:cNvSpPr>
          <p:nvPr>
            <p:ph type="sldNum" sz="quarter" idx="12"/>
          </p:nvPr>
        </p:nvSpPr>
        <p:spPr>
          <a:xfrm>
            <a:off x="4770481" y="6382883"/>
            <a:ext cx="1021520" cy="154931"/>
          </a:xfrm>
        </p:spPr>
        <p:txBody>
          <a:bodyPr/>
          <a:lstStyle>
            <a:lvl1pPr>
              <a:defRPr>
                <a:solidFill>
                  <a:schemeClr val="bg1"/>
                </a:solidFill>
              </a:defRPr>
            </a:lvl1pPr>
          </a:lstStyle>
          <a:p>
            <a:fld id="{CC95FCE1-8E5F-4560-B29E-7FB78EB7A839}" type="slidenum">
              <a:rPr lang="sv-SE" smtClean="0"/>
              <a:t>‹#›</a:t>
            </a:fld>
            <a:endParaRPr lang="sv-SE"/>
          </a:p>
        </p:txBody>
      </p:sp>
      <p:pic>
        <p:nvPicPr>
          <p:cNvPr id="19" name="Bildobjekt 18">
            <a:extLst>
              <a:ext uri="{FF2B5EF4-FFF2-40B4-BE49-F238E27FC236}">
                <a16:creationId xmlns:a16="http://schemas.microsoft.com/office/drawing/2014/main" id="{AEED3447-F02E-D14C-815F-B4D1C7C259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2223" y="6183944"/>
            <a:ext cx="1586648" cy="459204"/>
          </a:xfrm>
          <a:prstGeom prst="rect">
            <a:avLst/>
          </a:prstGeom>
        </p:spPr>
      </p:pic>
      <p:pic>
        <p:nvPicPr>
          <p:cNvPr id="20" name="Bildobjekt 19">
            <a:extLst>
              <a:ext uri="{FF2B5EF4-FFF2-40B4-BE49-F238E27FC236}">
                <a16:creationId xmlns:a16="http://schemas.microsoft.com/office/drawing/2014/main" id="{1F96BE51-5ED8-DC4B-AF33-5858690402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75003" y="6183944"/>
            <a:ext cx="1508902" cy="534351"/>
          </a:xfrm>
          <a:prstGeom prst="rect">
            <a:avLst/>
          </a:prstGeom>
        </p:spPr>
      </p:pic>
      <p:pic>
        <p:nvPicPr>
          <p:cNvPr id="21" name="Bildobjekt 20">
            <a:extLst>
              <a:ext uri="{FF2B5EF4-FFF2-40B4-BE49-F238E27FC236}">
                <a16:creationId xmlns:a16="http://schemas.microsoft.com/office/drawing/2014/main" id="{04EBB300-6A91-CE46-9D32-A29CCBFA7E7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00100" y="6255091"/>
            <a:ext cx="1299962" cy="370096"/>
          </a:xfrm>
          <a:prstGeom prst="rect">
            <a:avLst/>
          </a:prstGeom>
        </p:spPr>
      </p:pic>
      <p:cxnSp>
        <p:nvCxnSpPr>
          <p:cNvPr id="22" name="Rak 21">
            <a:extLst>
              <a:ext uri="{FF2B5EF4-FFF2-40B4-BE49-F238E27FC236}">
                <a16:creationId xmlns:a16="http://schemas.microsoft.com/office/drawing/2014/main" id="{09FF6B9D-3FF7-F546-9F38-FBCC20BD9573}"/>
              </a:ext>
            </a:extLst>
          </p:cNvPr>
          <p:cNvCxnSpPr>
            <a:cxnSpLocks/>
          </p:cNvCxnSpPr>
          <p:nvPr userDrawn="1"/>
        </p:nvCxnSpPr>
        <p:spPr>
          <a:xfrm>
            <a:off x="10277341" y="6206705"/>
            <a:ext cx="0" cy="429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öd">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A295CC0-02CA-3747-9AE5-A10C4454F5F0}"/>
              </a:ext>
            </a:extLst>
          </p:cNvPr>
          <p:cNvSpPr/>
          <p:nvPr userDrawn="1"/>
        </p:nvSpPr>
        <p:spPr>
          <a:xfrm>
            <a:off x="0" y="0"/>
            <a:ext cx="1219200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B44A1334-338C-5C42-A719-71157E07F27D}"/>
              </a:ext>
            </a:extLst>
          </p:cNvPr>
          <p:cNvSpPr>
            <a:spLocks noGrp="1"/>
          </p:cNvSpPr>
          <p:nvPr>
            <p:ph type="ctrTitle" hasCustomPrompt="1"/>
          </p:nvPr>
        </p:nvSpPr>
        <p:spPr>
          <a:xfrm>
            <a:off x="2313072" y="2220668"/>
            <a:ext cx="6480000" cy="2123658"/>
          </a:xfrm>
          <a:prstGeom prst="rect">
            <a:avLst/>
          </a:prstGeo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12" name="Rektangel 11">
            <a:extLst>
              <a:ext uri="{FF2B5EF4-FFF2-40B4-BE49-F238E27FC236}">
                <a16:creationId xmlns:a16="http://schemas.microsoft.com/office/drawing/2014/main" id="{DB6DD332-0D4E-E740-A392-E81BBD87B514}"/>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824E06BC-8C0E-064D-A3E3-02EE354A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sp>
        <p:nvSpPr>
          <p:cNvPr id="11" name="Platshållare för datum 3">
            <a:extLst>
              <a:ext uri="{FF2B5EF4-FFF2-40B4-BE49-F238E27FC236}">
                <a16:creationId xmlns:a16="http://schemas.microsoft.com/office/drawing/2014/main" id="{9E4AB7F9-1170-574F-A3DE-A290FF288CB2}"/>
              </a:ext>
            </a:extLst>
          </p:cNvPr>
          <p:cNvSpPr>
            <a:spLocks noGrp="1"/>
          </p:cNvSpPr>
          <p:nvPr>
            <p:ph type="dt" sz="half" idx="10"/>
          </p:nvPr>
        </p:nvSpPr>
        <p:spPr>
          <a:xfrm>
            <a:off x="674838" y="6384966"/>
            <a:ext cx="1021520" cy="152845"/>
          </a:xfrm>
        </p:spPr>
        <p:txBody>
          <a:bodyPr/>
          <a:lstStyle>
            <a:lvl1pPr>
              <a:defRPr>
                <a:solidFill>
                  <a:schemeClr val="bg1"/>
                </a:solidFill>
              </a:defRPr>
            </a:lvl1pPr>
          </a:lstStyle>
          <a:p>
            <a:fld id="{6661A35B-5759-402D-A031-2298209AB0E2}" type="datetimeFigureOut">
              <a:rPr lang="sv-SE" smtClean="0"/>
              <a:t>2022-05-05</a:t>
            </a:fld>
            <a:endParaRPr lang="sv-SE"/>
          </a:p>
        </p:txBody>
      </p:sp>
      <p:sp>
        <p:nvSpPr>
          <p:cNvPr id="14" name="Platshållare för sidfot 4">
            <a:extLst>
              <a:ext uri="{FF2B5EF4-FFF2-40B4-BE49-F238E27FC236}">
                <a16:creationId xmlns:a16="http://schemas.microsoft.com/office/drawing/2014/main" id="{2AA885D2-AD2C-BF4A-AC44-782383A6C234}"/>
              </a:ext>
            </a:extLst>
          </p:cNvPr>
          <p:cNvSpPr>
            <a:spLocks noGrp="1"/>
          </p:cNvSpPr>
          <p:nvPr>
            <p:ph type="ftr" sz="quarter" idx="11"/>
          </p:nvPr>
        </p:nvSpPr>
        <p:spPr>
          <a:xfrm>
            <a:off x="1696358" y="6383924"/>
            <a:ext cx="3074123" cy="152846"/>
          </a:xfrm>
        </p:spPr>
        <p:txBody>
          <a:bodyPr/>
          <a:lstStyle>
            <a:lvl1pPr>
              <a:defRPr>
                <a:solidFill>
                  <a:schemeClr val="bg1"/>
                </a:solidFill>
              </a:defRPr>
            </a:lvl1pPr>
          </a:lstStyle>
          <a:p>
            <a:endParaRPr lang="sv-SE"/>
          </a:p>
        </p:txBody>
      </p:sp>
      <p:sp>
        <p:nvSpPr>
          <p:cNvPr id="15" name="Platshållare för bildnummer 5">
            <a:extLst>
              <a:ext uri="{FF2B5EF4-FFF2-40B4-BE49-F238E27FC236}">
                <a16:creationId xmlns:a16="http://schemas.microsoft.com/office/drawing/2014/main" id="{E3C164E8-AB86-2B41-91D4-7B0C790F9824}"/>
              </a:ext>
            </a:extLst>
          </p:cNvPr>
          <p:cNvSpPr>
            <a:spLocks noGrp="1"/>
          </p:cNvSpPr>
          <p:nvPr>
            <p:ph type="sldNum" sz="quarter" idx="12"/>
          </p:nvPr>
        </p:nvSpPr>
        <p:spPr>
          <a:xfrm>
            <a:off x="4770481" y="6382883"/>
            <a:ext cx="1021520" cy="154931"/>
          </a:xfrm>
        </p:spPr>
        <p:txBody>
          <a:bodyPr/>
          <a:lstStyle>
            <a:lvl1pPr>
              <a:defRPr>
                <a:solidFill>
                  <a:schemeClr val="bg1"/>
                </a:solidFill>
              </a:defRPr>
            </a:lvl1pPr>
          </a:lstStyle>
          <a:p>
            <a:fld id="{CC95FCE1-8E5F-4560-B29E-7FB78EB7A839}" type="slidenum">
              <a:rPr lang="sv-SE" smtClean="0"/>
              <a:t>‹#›</a:t>
            </a:fld>
            <a:endParaRPr lang="sv-SE"/>
          </a:p>
        </p:txBody>
      </p:sp>
      <p:pic>
        <p:nvPicPr>
          <p:cNvPr id="17" name="Bildobjekt 16">
            <a:extLst>
              <a:ext uri="{FF2B5EF4-FFF2-40B4-BE49-F238E27FC236}">
                <a16:creationId xmlns:a16="http://schemas.microsoft.com/office/drawing/2014/main" id="{D358813B-10C3-8C43-B456-B28C6A5293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2223" y="6183944"/>
            <a:ext cx="1586648" cy="459204"/>
          </a:xfrm>
          <a:prstGeom prst="rect">
            <a:avLst/>
          </a:prstGeom>
        </p:spPr>
      </p:pic>
      <p:pic>
        <p:nvPicPr>
          <p:cNvPr id="20" name="Bildobjekt 19">
            <a:extLst>
              <a:ext uri="{FF2B5EF4-FFF2-40B4-BE49-F238E27FC236}">
                <a16:creationId xmlns:a16="http://schemas.microsoft.com/office/drawing/2014/main" id="{8B441F83-067F-1641-ACAA-6320047D55C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75003" y="6183944"/>
            <a:ext cx="1508902" cy="534351"/>
          </a:xfrm>
          <a:prstGeom prst="rect">
            <a:avLst/>
          </a:prstGeom>
        </p:spPr>
      </p:pic>
      <p:pic>
        <p:nvPicPr>
          <p:cNvPr id="21" name="Bildobjekt 20">
            <a:extLst>
              <a:ext uri="{FF2B5EF4-FFF2-40B4-BE49-F238E27FC236}">
                <a16:creationId xmlns:a16="http://schemas.microsoft.com/office/drawing/2014/main" id="{D5B52414-D004-1C46-BD45-13BC154025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00100" y="6255091"/>
            <a:ext cx="1299962" cy="370096"/>
          </a:xfrm>
          <a:prstGeom prst="rect">
            <a:avLst/>
          </a:prstGeom>
        </p:spPr>
      </p:pic>
      <p:cxnSp>
        <p:nvCxnSpPr>
          <p:cNvPr id="22" name="Rak 21">
            <a:extLst>
              <a:ext uri="{FF2B5EF4-FFF2-40B4-BE49-F238E27FC236}">
                <a16:creationId xmlns:a16="http://schemas.microsoft.com/office/drawing/2014/main" id="{2CE10F4D-DFBA-004F-A0F0-6127C78C8D6F}"/>
              </a:ext>
            </a:extLst>
          </p:cNvPr>
          <p:cNvCxnSpPr>
            <a:cxnSpLocks/>
          </p:cNvCxnSpPr>
          <p:nvPr userDrawn="1"/>
        </p:nvCxnSpPr>
        <p:spPr>
          <a:xfrm>
            <a:off x="10277341" y="6206705"/>
            <a:ext cx="0" cy="429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ubrik 1">
            <a:extLst>
              <a:ext uri="{FF2B5EF4-FFF2-40B4-BE49-F238E27FC236}">
                <a16:creationId xmlns:a16="http://schemas.microsoft.com/office/drawing/2014/main" id="{BE207868-7FD1-884B-BF82-196C5C190A52}"/>
              </a:ext>
            </a:extLst>
          </p:cNvPr>
          <p:cNvSpPr>
            <a:spLocks noGrp="1"/>
          </p:cNvSpPr>
          <p:nvPr>
            <p:ph type="ctrTitle" hasCustomPrompt="1"/>
          </p:nvPr>
        </p:nvSpPr>
        <p:spPr>
          <a:xfrm>
            <a:off x="2313072" y="2220668"/>
            <a:ext cx="6480000" cy="2123658"/>
          </a:xfrm>
          <a:prstGeom prst="rect">
            <a:avLst/>
          </a:prstGeo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16" name="Rektangel 15">
            <a:extLst>
              <a:ext uri="{FF2B5EF4-FFF2-40B4-BE49-F238E27FC236}">
                <a16:creationId xmlns:a16="http://schemas.microsoft.com/office/drawing/2014/main" id="{5CD17479-DF40-EC47-AB36-543FB1FE1A24}"/>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6C06AE82-F9D5-6E4C-A0D2-4D62FE17C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sp>
        <p:nvSpPr>
          <p:cNvPr id="11" name="Platshållare för datum 3">
            <a:extLst>
              <a:ext uri="{FF2B5EF4-FFF2-40B4-BE49-F238E27FC236}">
                <a16:creationId xmlns:a16="http://schemas.microsoft.com/office/drawing/2014/main" id="{5AF848D6-1FD9-5D4F-883E-0C0B1357686E}"/>
              </a:ext>
            </a:extLst>
          </p:cNvPr>
          <p:cNvSpPr>
            <a:spLocks noGrp="1"/>
          </p:cNvSpPr>
          <p:nvPr>
            <p:ph type="dt" sz="half" idx="10"/>
          </p:nvPr>
        </p:nvSpPr>
        <p:spPr>
          <a:xfrm>
            <a:off x="674838" y="6384966"/>
            <a:ext cx="1021520" cy="152845"/>
          </a:xfrm>
        </p:spPr>
        <p:txBody>
          <a:bodyPr/>
          <a:lstStyle>
            <a:lvl1pPr>
              <a:defRPr>
                <a:solidFill>
                  <a:schemeClr val="bg1"/>
                </a:solidFill>
              </a:defRPr>
            </a:lvl1pPr>
          </a:lstStyle>
          <a:p>
            <a:fld id="{6661A35B-5759-402D-A031-2298209AB0E2}" type="datetimeFigureOut">
              <a:rPr lang="sv-SE" smtClean="0"/>
              <a:t>2022-05-05</a:t>
            </a:fld>
            <a:endParaRPr lang="sv-SE"/>
          </a:p>
        </p:txBody>
      </p:sp>
      <p:sp>
        <p:nvSpPr>
          <p:cNvPr id="12" name="Platshållare för sidfot 4">
            <a:extLst>
              <a:ext uri="{FF2B5EF4-FFF2-40B4-BE49-F238E27FC236}">
                <a16:creationId xmlns:a16="http://schemas.microsoft.com/office/drawing/2014/main" id="{589EFBC1-0B50-B545-9326-5B8041347874}"/>
              </a:ext>
            </a:extLst>
          </p:cNvPr>
          <p:cNvSpPr>
            <a:spLocks noGrp="1"/>
          </p:cNvSpPr>
          <p:nvPr>
            <p:ph type="ftr" sz="quarter" idx="11"/>
          </p:nvPr>
        </p:nvSpPr>
        <p:spPr>
          <a:xfrm>
            <a:off x="1696358" y="6383924"/>
            <a:ext cx="3074123" cy="152846"/>
          </a:xfrm>
        </p:spPr>
        <p:txBody>
          <a:bodyPr/>
          <a:lstStyle>
            <a:lvl1pPr>
              <a:defRPr>
                <a:solidFill>
                  <a:schemeClr val="bg1"/>
                </a:solidFill>
              </a:defRPr>
            </a:lvl1pPr>
          </a:lstStyle>
          <a:p>
            <a:endParaRPr lang="sv-SE"/>
          </a:p>
        </p:txBody>
      </p:sp>
      <p:sp>
        <p:nvSpPr>
          <p:cNvPr id="14" name="Platshållare för bildnummer 5">
            <a:extLst>
              <a:ext uri="{FF2B5EF4-FFF2-40B4-BE49-F238E27FC236}">
                <a16:creationId xmlns:a16="http://schemas.microsoft.com/office/drawing/2014/main" id="{4A31F5FF-9CC3-8E46-8149-699ED8608B48}"/>
              </a:ext>
            </a:extLst>
          </p:cNvPr>
          <p:cNvSpPr>
            <a:spLocks noGrp="1"/>
          </p:cNvSpPr>
          <p:nvPr>
            <p:ph type="sldNum" sz="quarter" idx="12"/>
          </p:nvPr>
        </p:nvSpPr>
        <p:spPr>
          <a:xfrm>
            <a:off x="4770481" y="6382883"/>
            <a:ext cx="1021520" cy="154931"/>
          </a:xfrm>
        </p:spPr>
        <p:txBody>
          <a:bodyPr/>
          <a:lstStyle>
            <a:lvl1pPr>
              <a:defRPr>
                <a:solidFill>
                  <a:schemeClr val="bg1"/>
                </a:solidFill>
              </a:defRPr>
            </a:lvl1pPr>
          </a:lstStyle>
          <a:p>
            <a:fld id="{CC95FCE1-8E5F-4560-B29E-7FB78EB7A839}" type="slidenum">
              <a:rPr lang="sv-SE" smtClean="0"/>
              <a:t>‹#›</a:t>
            </a:fld>
            <a:endParaRPr lang="sv-SE"/>
          </a:p>
        </p:txBody>
      </p:sp>
      <p:pic>
        <p:nvPicPr>
          <p:cNvPr id="15" name="Bildobjekt 14">
            <a:extLst>
              <a:ext uri="{FF2B5EF4-FFF2-40B4-BE49-F238E27FC236}">
                <a16:creationId xmlns:a16="http://schemas.microsoft.com/office/drawing/2014/main" id="{BF3EE63F-D03B-5D45-966E-7761F4C64E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2223" y="6183944"/>
            <a:ext cx="1586648" cy="459204"/>
          </a:xfrm>
          <a:prstGeom prst="rect">
            <a:avLst/>
          </a:prstGeom>
        </p:spPr>
      </p:pic>
      <p:pic>
        <p:nvPicPr>
          <p:cNvPr id="20" name="Bildobjekt 19">
            <a:extLst>
              <a:ext uri="{FF2B5EF4-FFF2-40B4-BE49-F238E27FC236}">
                <a16:creationId xmlns:a16="http://schemas.microsoft.com/office/drawing/2014/main" id="{F2482359-E9EC-384F-988B-482117A9437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75003" y="6183944"/>
            <a:ext cx="1508902" cy="534351"/>
          </a:xfrm>
          <a:prstGeom prst="rect">
            <a:avLst/>
          </a:prstGeom>
        </p:spPr>
      </p:pic>
      <p:pic>
        <p:nvPicPr>
          <p:cNvPr id="21" name="Bildobjekt 20">
            <a:extLst>
              <a:ext uri="{FF2B5EF4-FFF2-40B4-BE49-F238E27FC236}">
                <a16:creationId xmlns:a16="http://schemas.microsoft.com/office/drawing/2014/main" id="{A4FE0D07-4FD7-C24A-8E56-537CCF392C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00100" y="6255091"/>
            <a:ext cx="1299962" cy="370096"/>
          </a:xfrm>
          <a:prstGeom prst="rect">
            <a:avLst/>
          </a:prstGeom>
        </p:spPr>
      </p:pic>
      <p:cxnSp>
        <p:nvCxnSpPr>
          <p:cNvPr id="22" name="Rak 21">
            <a:extLst>
              <a:ext uri="{FF2B5EF4-FFF2-40B4-BE49-F238E27FC236}">
                <a16:creationId xmlns:a16="http://schemas.microsoft.com/office/drawing/2014/main" id="{83A4C4D1-B2C9-4B48-9456-CBCFEB674D37}"/>
              </a:ext>
            </a:extLst>
          </p:cNvPr>
          <p:cNvCxnSpPr>
            <a:cxnSpLocks/>
          </p:cNvCxnSpPr>
          <p:nvPr userDrawn="1"/>
        </p:nvCxnSpPr>
        <p:spPr>
          <a:xfrm>
            <a:off x="10277341" y="6206705"/>
            <a:ext cx="0" cy="429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06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3674A3A-B495-F246-86CD-F43B554823AF}"/>
              </a:ext>
            </a:extLst>
          </p:cNvPr>
          <p:cNvSpPr/>
          <p:nvPr userDrawn="1"/>
        </p:nvSpPr>
        <p:spPr>
          <a:xfrm>
            <a:off x="0" y="-22996"/>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F2311C0E-0E5F-8744-BD85-85DA48378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9177" y="1440404"/>
            <a:ext cx="1287956" cy="1088389"/>
          </a:xfrm>
          <a:prstGeom prst="rect">
            <a:avLst/>
          </a:prstGeom>
        </p:spPr>
      </p:pic>
      <p:pic>
        <p:nvPicPr>
          <p:cNvPr id="14" name="Bildobjekt 13">
            <a:extLst>
              <a:ext uri="{FF2B5EF4-FFF2-40B4-BE49-F238E27FC236}">
                <a16:creationId xmlns:a16="http://schemas.microsoft.com/office/drawing/2014/main" id="{AF48867D-8AAC-C34E-A21A-05AC66762E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8754" y="1586186"/>
            <a:ext cx="2749818" cy="796823"/>
          </a:xfrm>
          <a:prstGeom prst="rect">
            <a:avLst/>
          </a:prstGeom>
        </p:spPr>
      </p:pic>
      <p:pic>
        <p:nvPicPr>
          <p:cNvPr id="16" name="Bildobjekt 15">
            <a:extLst>
              <a:ext uri="{FF2B5EF4-FFF2-40B4-BE49-F238E27FC236}">
                <a16:creationId xmlns:a16="http://schemas.microsoft.com/office/drawing/2014/main" id="{9440E517-B048-4945-ADC5-F50376D80A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0182" y="3471622"/>
            <a:ext cx="2004437" cy="504146"/>
          </a:xfrm>
          <a:prstGeom prst="rect">
            <a:avLst/>
          </a:prstGeom>
        </p:spPr>
      </p:pic>
      <p:pic>
        <p:nvPicPr>
          <p:cNvPr id="18" name="Bildobjekt 17">
            <a:extLst>
              <a:ext uri="{FF2B5EF4-FFF2-40B4-BE49-F238E27FC236}">
                <a16:creationId xmlns:a16="http://schemas.microsoft.com/office/drawing/2014/main" id="{00F305DF-D31A-3248-97B9-E568607398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14499" y="3488475"/>
            <a:ext cx="1755175" cy="504146"/>
          </a:xfrm>
          <a:prstGeom prst="rect">
            <a:avLst/>
          </a:prstGeom>
        </p:spPr>
      </p:pic>
      <p:pic>
        <p:nvPicPr>
          <p:cNvPr id="20" name="Bildobjekt 19">
            <a:extLst>
              <a:ext uri="{FF2B5EF4-FFF2-40B4-BE49-F238E27FC236}">
                <a16:creationId xmlns:a16="http://schemas.microsoft.com/office/drawing/2014/main" id="{BC0E49C4-6EBD-5C4E-8CBF-E7B394AC50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91006" y="4881306"/>
            <a:ext cx="2823613" cy="432929"/>
          </a:xfrm>
          <a:prstGeom prst="rect">
            <a:avLst/>
          </a:prstGeom>
        </p:spPr>
      </p:pic>
      <p:pic>
        <p:nvPicPr>
          <p:cNvPr id="22" name="Bildobjekt 21">
            <a:extLst>
              <a:ext uri="{FF2B5EF4-FFF2-40B4-BE49-F238E27FC236}">
                <a16:creationId xmlns:a16="http://schemas.microsoft.com/office/drawing/2014/main" id="{31002EED-2A77-D846-8301-A4A500260DC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690749" y="4671868"/>
            <a:ext cx="1448510" cy="787175"/>
          </a:xfrm>
          <a:prstGeom prst="rect">
            <a:avLst/>
          </a:prstGeom>
        </p:spPr>
      </p:pic>
      <p:pic>
        <p:nvPicPr>
          <p:cNvPr id="23" name="Bildobjekt 22">
            <a:extLst>
              <a:ext uri="{FF2B5EF4-FFF2-40B4-BE49-F238E27FC236}">
                <a16:creationId xmlns:a16="http://schemas.microsoft.com/office/drawing/2014/main" id="{67E6678E-4007-EE43-8828-8292151C4E9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62889" y="4787149"/>
            <a:ext cx="1913432" cy="621244"/>
          </a:xfrm>
          <a:prstGeom prst="rect">
            <a:avLst/>
          </a:prstGeom>
        </p:spPr>
      </p:pic>
      <p:pic>
        <p:nvPicPr>
          <p:cNvPr id="24" name="Bildobjekt 23">
            <a:extLst>
              <a:ext uri="{FF2B5EF4-FFF2-40B4-BE49-F238E27FC236}">
                <a16:creationId xmlns:a16="http://schemas.microsoft.com/office/drawing/2014/main" id="{6B697CD6-5268-FA47-A5F7-36E93B6520C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276201" y="4832465"/>
            <a:ext cx="1464952" cy="530612"/>
          </a:xfrm>
          <a:prstGeom prst="rect">
            <a:avLst/>
          </a:prstGeom>
        </p:spPr>
      </p:pic>
      <p:pic>
        <p:nvPicPr>
          <p:cNvPr id="25" name="Bildobjekt 24">
            <a:extLst>
              <a:ext uri="{FF2B5EF4-FFF2-40B4-BE49-F238E27FC236}">
                <a16:creationId xmlns:a16="http://schemas.microsoft.com/office/drawing/2014/main" id="{ECA03ECE-4554-9949-895C-209D41DE798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69555" y="3520990"/>
            <a:ext cx="3200561" cy="273050"/>
          </a:xfrm>
          <a:prstGeom prst="rect">
            <a:avLst/>
          </a:prstGeom>
        </p:spPr>
      </p:pic>
    </p:spTree>
    <p:extLst>
      <p:ext uri="{BB962C8B-B14F-4D97-AF65-F5344CB8AC3E}">
        <p14:creationId xmlns:p14="http://schemas.microsoft.com/office/powerpoint/2010/main" val="136600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2022-05-05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2022-05-05</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28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2022-05-05</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7799712" cy="1325563"/>
          </a:xfrm>
        </p:spPr>
        <p:txBody>
          <a:bodyPr anchor="b" anchorCtr="0">
            <a:noAutofit/>
          </a:bodyPr>
          <a:lstStyle>
            <a:lvl1pPr>
              <a:defRPr sz="28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2022-05-05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331506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a:t>
            </a:r>
            <a:br>
              <a:rPr lang="sv-SE"/>
            </a:br>
            <a:r>
              <a:rPr lang="sv-SE"/>
              <a:t>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2022-05-05</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7815060" cy="710252"/>
          </a:xfrm>
        </p:spPr>
        <p:txBody>
          <a:bodyPr anchor="b" anchorCtr="0">
            <a:noAutofit/>
          </a:bodyPr>
          <a:lstStyle>
            <a:lvl1pPr>
              <a:defRPr sz="28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1754155"/>
            <a:ext cx="4140000" cy="543408"/>
          </a:xfrm>
        </p:spPr>
        <p:txBody>
          <a:bodyPr anchor="b" anchorCtr="0">
            <a:noAutofit/>
          </a:bodyPr>
          <a:lstStyle>
            <a:lvl1pPr>
              <a:defRPr sz="2800"/>
            </a:lvl1pPr>
          </a:lstStyle>
          <a:p>
            <a:r>
              <a:rPr lang="sv-SE"/>
              <a:t>Rubrik på en rad</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2022-05-05</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4.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png"/><Relationship Id="rId5" Type="http://schemas.openxmlformats.org/officeDocument/2006/relationships/slideLayout" Target="../slideLayouts/slideLayout21.xml"/><Relationship Id="rId10"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79502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2022-05-05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
        <p:nvSpPr>
          <p:cNvPr id="12" name="Rektangel 11">
            <a:extLst>
              <a:ext uri="{FF2B5EF4-FFF2-40B4-BE49-F238E27FC236}">
                <a16:creationId xmlns:a16="http://schemas.microsoft.com/office/drawing/2014/main" id="{318CA856-E0BC-FF40-9190-BDC71AB0850F}"/>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11316B03-E6B0-B146-AF0B-FCC8E054C86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81650" y="6296797"/>
            <a:ext cx="1185371" cy="343488"/>
          </a:xfrm>
          <a:prstGeom prst="rect">
            <a:avLst/>
          </a:prstGeom>
        </p:spPr>
      </p:pic>
      <p:pic>
        <p:nvPicPr>
          <p:cNvPr id="9" name="Bildobjekt 8">
            <a:extLst>
              <a:ext uri="{FF2B5EF4-FFF2-40B4-BE49-F238E27FC236}">
                <a16:creationId xmlns:a16="http://schemas.microsoft.com/office/drawing/2014/main" id="{EF98CA06-6339-E347-A2D4-212F3D772CF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787493" y="6283133"/>
            <a:ext cx="1288589" cy="456330"/>
          </a:xfrm>
          <a:prstGeom prst="rect">
            <a:avLst/>
          </a:prstGeom>
        </p:spPr>
      </p:pic>
      <p:cxnSp>
        <p:nvCxnSpPr>
          <p:cNvPr id="10" name="Rak 9">
            <a:extLst>
              <a:ext uri="{FF2B5EF4-FFF2-40B4-BE49-F238E27FC236}">
                <a16:creationId xmlns:a16="http://schemas.microsoft.com/office/drawing/2014/main" id="{029E697B-3D98-0B4F-A858-BDE5BA502B3C}"/>
              </a:ext>
            </a:extLst>
          </p:cNvPr>
          <p:cNvCxnSpPr>
            <a:cxnSpLocks/>
          </p:cNvCxnSpPr>
          <p:nvPr userDrawn="1"/>
        </p:nvCxnSpPr>
        <p:spPr>
          <a:xfrm>
            <a:off x="10518732" y="6344152"/>
            <a:ext cx="0" cy="30618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Bildobjekt 13">
            <a:extLst>
              <a:ext uri="{FF2B5EF4-FFF2-40B4-BE49-F238E27FC236}">
                <a16:creationId xmlns:a16="http://schemas.microsoft.com/office/drawing/2014/main" id="{DDB01273-D862-6041-AEBB-B5E7D0680604}"/>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667047" y="6347929"/>
            <a:ext cx="1132579" cy="325315"/>
          </a:xfrm>
          <a:prstGeom prst="rect">
            <a:avLst/>
          </a:prstGeom>
        </p:spPr>
      </p:pic>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69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708" r:id="rId13"/>
    <p:sldLayoutId id="2147483671" r:id="rId14"/>
    <p:sldLayoutId id="2147483712" r:id="rId15"/>
    <p:sldLayoutId id="2147483713" r:id="rId16"/>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79502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2022-05-05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
        <p:nvSpPr>
          <p:cNvPr id="15" name="Rektangel 14">
            <a:extLst>
              <a:ext uri="{FF2B5EF4-FFF2-40B4-BE49-F238E27FC236}">
                <a16:creationId xmlns:a16="http://schemas.microsoft.com/office/drawing/2014/main" id="{F30E7AF2-AD9E-CA4E-A522-4278A36B86D8}"/>
              </a:ext>
            </a:extLst>
          </p:cNvPr>
          <p:cNvSpPr/>
          <p:nvPr userDrawn="1"/>
        </p:nvSpPr>
        <p:spPr>
          <a:xfrm>
            <a:off x="10105795" y="0"/>
            <a:ext cx="1457599" cy="148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0D470A0E-D620-3A49-905F-74F1C4A6753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67525" y="314196"/>
            <a:ext cx="1134140" cy="958407"/>
          </a:xfrm>
          <a:prstGeom prst="rect">
            <a:avLst/>
          </a:prstGeom>
        </p:spPr>
      </p:pic>
      <p:pic>
        <p:nvPicPr>
          <p:cNvPr id="11" name="Bildobjekt 10">
            <a:extLst>
              <a:ext uri="{FF2B5EF4-FFF2-40B4-BE49-F238E27FC236}">
                <a16:creationId xmlns:a16="http://schemas.microsoft.com/office/drawing/2014/main" id="{082F9224-A96C-0E41-89F7-55F371088E8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81650" y="6296797"/>
            <a:ext cx="1185371" cy="343488"/>
          </a:xfrm>
          <a:prstGeom prst="rect">
            <a:avLst/>
          </a:prstGeom>
        </p:spPr>
      </p:pic>
      <p:pic>
        <p:nvPicPr>
          <p:cNvPr id="12" name="Bildobjekt 11">
            <a:extLst>
              <a:ext uri="{FF2B5EF4-FFF2-40B4-BE49-F238E27FC236}">
                <a16:creationId xmlns:a16="http://schemas.microsoft.com/office/drawing/2014/main" id="{561FBC2E-2596-2946-8529-3727B0769B9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787493" y="6283133"/>
            <a:ext cx="1288589" cy="456330"/>
          </a:xfrm>
          <a:prstGeom prst="rect">
            <a:avLst/>
          </a:prstGeom>
        </p:spPr>
      </p:pic>
      <p:cxnSp>
        <p:nvCxnSpPr>
          <p:cNvPr id="17" name="Rak 16">
            <a:extLst>
              <a:ext uri="{FF2B5EF4-FFF2-40B4-BE49-F238E27FC236}">
                <a16:creationId xmlns:a16="http://schemas.microsoft.com/office/drawing/2014/main" id="{4A567597-D30A-6F46-B90C-52B676229B52}"/>
              </a:ext>
            </a:extLst>
          </p:cNvPr>
          <p:cNvCxnSpPr>
            <a:cxnSpLocks/>
          </p:cNvCxnSpPr>
          <p:nvPr userDrawn="1"/>
        </p:nvCxnSpPr>
        <p:spPr>
          <a:xfrm>
            <a:off x="10518732" y="6344152"/>
            <a:ext cx="0" cy="30618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Bildobjekt 17">
            <a:extLst>
              <a:ext uri="{FF2B5EF4-FFF2-40B4-BE49-F238E27FC236}">
                <a16:creationId xmlns:a16="http://schemas.microsoft.com/office/drawing/2014/main" id="{C9238AB8-B70F-B74B-9AD6-75F721A36FE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67047" y="6347929"/>
            <a:ext cx="1132579" cy="325315"/>
          </a:xfrm>
          <a:prstGeom prst="rect">
            <a:avLst/>
          </a:prstGeom>
        </p:spPr>
      </p:pic>
    </p:spTree>
    <p:extLst>
      <p:ext uri="{BB962C8B-B14F-4D97-AF65-F5344CB8AC3E}">
        <p14:creationId xmlns:p14="http://schemas.microsoft.com/office/powerpoint/2010/main" val="19952720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2022-05-05</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90" r:id="rId2"/>
    <p:sldLayoutId id="2147483691" r:id="rId3"/>
    <p:sldLayoutId id="2147483710" r:id="rId4"/>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regionvarmland.se/vardgivarwebben/utbildning-och-kompetensutveckling/experio-worklab/material-och-metoder/det-systematiska-arbetsmiljoarbetet?c=svid10_58e411cd17cde8096ed33bd9#svid10_58e411cd17cde8096ed33bd9"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F42340-25FF-6F4F-90AD-0AD769004BFF}"/>
              </a:ext>
            </a:extLst>
          </p:cNvPr>
          <p:cNvSpPr>
            <a:spLocks noGrp="1"/>
          </p:cNvSpPr>
          <p:nvPr>
            <p:ph type="ctrTitle"/>
          </p:nvPr>
        </p:nvSpPr>
        <p:spPr/>
        <p:txBody>
          <a:bodyPr/>
          <a:lstStyle/>
          <a:p>
            <a:r>
              <a:rPr lang="sv-SE"/>
              <a:t>Persona</a:t>
            </a:r>
          </a:p>
        </p:txBody>
      </p:sp>
      <p:sp>
        <p:nvSpPr>
          <p:cNvPr id="3" name="Underrubrik 2">
            <a:extLst>
              <a:ext uri="{FF2B5EF4-FFF2-40B4-BE49-F238E27FC236}">
                <a16:creationId xmlns:a16="http://schemas.microsoft.com/office/drawing/2014/main" id="{E04565FE-84A6-D442-A9E5-CCE476EFF468}"/>
              </a:ext>
            </a:extLst>
          </p:cNvPr>
          <p:cNvSpPr>
            <a:spLocks noGrp="1"/>
          </p:cNvSpPr>
          <p:nvPr>
            <p:ph type="subTitle" idx="1"/>
          </p:nvPr>
        </p:nvSpPr>
        <p:spPr/>
        <p:txBody>
          <a:bodyPr/>
          <a:lstStyle/>
          <a:p>
            <a:r>
              <a:rPr lang="sv-SE"/>
              <a:t>Riskbedöma och förstå</a:t>
            </a:r>
          </a:p>
        </p:txBody>
      </p:sp>
    </p:spTree>
    <p:extLst>
      <p:ext uri="{BB962C8B-B14F-4D97-AF65-F5344CB8AC3E}">
        <p14:creationId xmlns:p14="http://schemas.microsoft.com/office/powerpoint/2010/main" val="354767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346B849-4B55-994F-9093-2AEBCAA2714C}"/>
              </a:ext>
            </a:extLst>
          </p:cNvPr>
          <p:cNvSpPr>
            <a:spLocks noGrp="1"/>
          </p:cNvSpPr>
          <p:nvPr>
            <p:ph type="title"/>
          </p:nvPr>
        </p:nvSpPr>
        <p:spPr/>
        <p:txBody>
          <a:bodyPr/>
          <a:lstStyle/>
          <a:p>
            <a:r>
              <a:rPr lang="sv-SE"/>
              <a:t>Övning: </a:t>
            </a:r>
            <a:r>
              <a:rPr lang="sv-SE" dirty="0"/>
              <a:t>Tvärtom-metoden</a:t>
            </a:r>
            <a:endParaRPr lang="sv-SE"/>
          </a:p>
        </p:txBody>
      </p:sp>
      <p:sp>
        <p:nvSpPr>
          <p:cNvPr id="2" name="Platshållare för text 1">
            <a:extLst>
              <a:ext uri="{FF2B5EF4-FFF2-40B4-BE49-F238E27FC236}">
                <a16:creationId xmlns:a16="http://schemas.microsoft.com/office/drawing/2014/main" id="{9429D734-1941-9547-ABCF-DD764EF41360}"/>
              </a:ext>
            </a:extLst>
          </p:cNvPr>
          <p:cNvSpPr>
            <a:spLocks noGrp="1"/>
          </p:cNvSpPr>
          <p:nvPr>
            <p:ph type="body" sz="quarter" idx="13"/>
          </p:nvPr>
        </p:nvSpPr>
        <p:spPr/>
        <p:txBody>
          <a:bodyPr vert="horz" lIns="91440" tIns="45720" rIns="91440" bIns="45720" rtlCol="0" anchor="t">
            <a:noAutofit/>
          </a:bodyPr>
          <a:lstStyle/>
          <a:p>
            <a:pPr marL="285750" indent="-285750"/>
            <a:r>
              <a:rPr lang="en-US" dirty="0" err="1"/>
              <a:t>En</a:t>
            </a:r>
            <a:r>
              <a:rPr lang="en-US"/>
              <a:t> </a:t>
            </a:r>
            <a:r>
              <a:rPr lang="en-US" err="1"/>
              <a:t>övning</a:t>
            </a:r>
            <a:r>
              <a:rPr lang="en-US"/>
              <a:t> </a:t>
            </a:r>
            <a:r>
              <a:rPr lang="en-US" dirty="0" err="1"/>
              <a:t>för</a:t>
            </a:r>
            <a:r>
              <a:rPr lang="en-US"/>
              <a:t> </a:t>
            </a:r>
            <a:r>
              <a:rPr lang="en-US" err="1"/>
              <a:t>att</a:t>
            </a:r>
            <a:r>
              <a:rPr lang="en-US"/>
              <a:t> </a:t>
            </a:r>
            <a:r>
              <a:rPr lang="en-US" err="1"/>
              <a:t>få</a:t>
            </a:r>
            <a:r>
              <a:rPr lang="en-US"/>
              <a:t> </a:t>
            </a:r>
            <a:r>
              <a:rPr lang="en-US" err="1"/>
              <a:t>igång</a:t>
            </a:r>
            <a:r>
              <a:rPr lang="en-US"/>
              <a:t> </a:t>
            </a:r>
            <a:r>
              <a:rPr lang="en-US" err="1"/>
              <a:t>en</a:t>
            </a:r>
            <a:r>
              <a:rPr lang="en-US"/>
              <a:t> dialog </a:t>
            </a:r>
            <a:r>
              <a:rPr lang="en-US" err="1"/>
              <a:t>genom</a:t>
            </a:r>
            <a:r>
              <a:rPr lang="en-US"/>
              <a:t> </a:t>
            </a:r>
            <a:r>
              <a:rPr lang="en-US" err="1"/>
              <a:t>att</a:t>
            </a:r>
            <a:r>
              <a:rPr lang="en-US"/>
              <a:t> ta sig an </a:t>
            </a:r>
            <a:r>
              <a:rPr lang="en-US" err="1"/>
              <a:t>frågan</a:t>
            </a:r>
            <a:r>
              <a:rPr lang="en-US"/>
              <a:t> </a:t>
            </a:r>
            <a:r>
              <a:rPr lang="en-US" err="1"/>
              <a:t>på</a:t>
            </a:r>
            <a:r>
              <a:rPr lang="en-US"/>
              <a:t> </a:t>
            </a:r>
            <a:r>
              <a:rPr lang="en-US" err="1"/>
              <a:t>ett</a:t>
            </a:r>
            <a:r>
              <a:rPr lang="en-US"/>
              <a:t> </a:t>
            </a:r>
            <a:r>
              <a:rPr lang="en-US" err="1"/>
              <a:t>annorlunda</a:t>
            </a:r>
            <a:r>
              <a:rPr lang="en-US"/>
              <a:t> </a:t>
            </a:r>
            <a:r>
              <a:rPr lang="en-US" err="1"/>
              <a:t>och</a:t>
            </a:r>
            <a:r>
              <a:rPr lang="en-US"/>
              <a:t> </a:t>
            </a:r>
            <a:r>
              <a:rPr lang="en-US" err="1"/>
              <a:t>roligt</a:t>
            </a:r>
            <a:r>
              <a:rPr lang="en-US"/>
              <a:t> </a:t>
            </a:r>
            <a:r>
              <a:rPr lang="en-US" err="1"/>
              <a:t>sätt</a:t>
            </a:r>
            <a:r>
              <a:rPr lang="en-US"/>
              <a:t>. </a:t>
            </a:r>
          </a:p>
          <a:p>
            <a:pPr marL="285750" indent="-285750"/>
            <a:r>
              <a:rPr lang="en-US">
                <a:ea typeface="+mn-lt"/>
                <a:cs typeface="+mn-lt"/>
              </a:rPr>
              <a:t>Den </a:t>
            </a:r>
            <a:r>
              <a:rPr lang="en-US" err="1">
                <a:ea typeface="+mn-lt"/>
                <a:cs typeface="+mn-lt"/>
              </a:rPr>
              <a:t>bygger</a:t>
            </a:r>
            <a:r>
              <a:rPr lang="en-US">
                <a:ea typeface="+mn-lt"/>
                <a:cs typeface="+mn-lt"/>
              </a:rPr>
              <a:t> </a:t>
            </a:r>
            <a:r>
              <a:rPr lang="en-US" err="1">
                <a:ea typeface="+mn-lt"/>
                <a:cs typeface="+mn-lt"/>
              </a:rPr>
              <a:t>på</a:t>
            </a:r>
            <a:r>
              <a:rPr lang="en-US">
                <a:ea typeface="+mn-lt"/>
                <a:cs typeface="+mn-lt"/>
              </a:rPr>
              <a:t> </a:t>
            </a:r>
            <a:r>
              <a:rPr lang="en-US" err="1">
                <a:ea typeface="+mn-lt"/>
                <a:cs typeface="+mn-lt"/>
              </a:rPr>
              <a:t>personans</a:t>
            </a:r>
            <a:r>
              <a:rPr lang="en-US">
                <a:ea typeface="+mn-lt"/>
                <a:cs typeface="+mn-lt"/>
              </a:rPr>
              <a:t> </a:t>
            </a:r>
            <a:r>
              <a:rPr lang="en-US" err="1">
                <a:ea typeface="+mn-lt"/>
                <a:cs typeface="+mn-lt"/>
              </a:rPr>
              <a:t>upplevelse</a:t>
            </a:r>
            <a:r>
              <a:rPr lang="en-US">
                <a:ea typeface="+mn-lt"/>
                <a:cs typeface="+mn-lt"/>
              </a:rPr>
              <a:t> av hens </a:t>
            </a:r>
            <a:r>
              <a:rPr lang="en-US" err="1">
                <a:ea typeface="+mn-lt"/>
                <a:cs typeface="+mn-lt"/>
              </a:rPr>
              <a:t>arbetsmiljö</a:t>
            </a:r>
            <a:r>
              <a:rPr lang="en-US">
                <a:ea typeface="+mn-lt"/>
                <a:cs typeface="+mn-lt"/>
              </a:rPr>
              <a:t>.</a:t>
            </a:r>
            <a:br>
              <a:rPr lang="en-US"/>
            </a:br>
            <a:endParaRPr lang="en-US">
              <a:cs typeface="Arial"/>
            </a:endParaRPr>
          </a:p>
          <a:p>
            <a:pPr marL="251460" indent="-251460"/>
            <a:endParaRPr lang="sv-SE">
              <a:cs typeface="Arial"/>
            </a:endParaRPr>
          </a:p>
        </p:txBody>
      </p:sp>
    </p:spTree>
    <p:extLst>
      <p:ext uri="{BB962C8B-B14F-4D97-AF65-F5344CB8AC3E}">
        <p14:creationId xmlns:p14="http://schemas.microsoft.com/office/powerpoint/2010/main" val="2383068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2">
            <a:extLst>
              <a:ext uri="{FF2B5EF4-FFF2-40B4-BE49-F238E27FC236}">
                <a16:creationId xmlns:a16="http://schemas.microsoft.com/office/drawing/2014/main" id="{9FF3D14E-80B0-42D9-8BC7-FC1D23DCB571}"/>
              </a:ext>
            </a:extLst>
          </p:cNvPr>
          <p:cNvSpPr>
            <a:spLocks noGrp="1"/>
          </p:cNvSpPr>
          <p:nvPr>
            <p:ph sz="half" idx="2"/>
          </p:nvPr>
        </p:nvSpPr>
        <p:spPr>
          <a:xfrm>
            <a:off x="7003175" y="2879022"/>
            <a:ext cx="4140000" cy="2844977"/>
          </a:xfrm>
        </p:spPr>
        <p:txBody>
          <a:bodyPr vert="horz" lIns="91440" tIns="45720" rIns="91440" bIns="45720" rtlCol="0" anchor="t">
            <a:noAutofit/>
          </a:bodyPr>
          <a:lstStyle/>
          <a:p>
            <a:pPr marL="251460" indent="-251460"/>
            <a:r>
              <a:rPr lang="en-US" err="1"/>
              <a:t>Grupper</a:t>
            </a:r>
            <a:r>
              <a:rPr lang="en-US"/>
              <a:t> om 2–3 </a:t>
            </a:r>
            <a:r>
              <a:rPr lang="en-US" err="1"/>
              <a:t>personer</a:t>
            </a:r>
            <a:endParaRPr lang="en-US">
              <a:cs typeface="Arial"/>
            </a:endParaRPr>
          </a:p>
          <a:p>
            <a:pPr marL="251460" indent="-251460"/>
            <a:r>
              <a:rPr lang="en-US" err="1"/>
              <a:t>Skriv</a:t>
            </a:r>
            <a:r>
              <a:rPr lang="en-US"/>
              <a:t> </a:t>
            </a:r>
            <a:r>
              <a:rPr lang="en-US" err="1"/>
              <a:t>ner</a:t>
            </a:r>
            <a:r>
              <a:rPr lang="en-US"/>
              <a:t> era </a:t>
            </a:r>
            <a:r>
              <a:rPr lang="en-US" err="1"/>
              <a:t>värsta</a:t>
            </a:r>
            <a:r>
              <a:rPr lang="en-US"/>
              <a:t> </a:t>
            </a:r>
            <a:r>
              <a:rPr lang="en-US" err="1"/>
              <a:t>och</a:t>
            </a:r>
            <a:r>
              <a:rPr lang="en-US"/>
              <a:t> </a:t>
            </a:r>
            <a:r>
              <a:rPr lang="en-US" err="1"/>
              <a:t>mest</a:t>
            </a:r>
            <a:r>
              <a:rPr lang="en-US"/>
              <a:t> </a:t>
            </a:r>
            <a:r>
              <a:rPr lang="en-US" err="1"/>
              <a:t>negativa</a:t>
            </a:r>
            <a:r>
              <a:rPr lang="en-US"/>
              <a:t> </a:t>
            </a:r>
            <a:r>
              <a:rPr lang="en-US" err="1"/>
              <a:t>idéer</a:t>
            </a:r>
            <a:r>
              <a:rPr lang="en-US"/>
              <a:t> </a:t>
            </a:r>
            <a:r>
              <a:rPr lang="en-US" err="1"/>
              <a:t>för</a:t>
            </a:r>
            <a:r>
              <a:rPr lang="en-US"/>
              <a:t> </a:t>
            </a:r>
            <a:r>
              <a:rPr lang="en-US" err="1"/>
              <a:t>att</a:t>
            </a:r>
            <a:r>
              <a:rPr lang="en-US"/>
              <a:t> </a:t>
            </a:r>
            <a:r>
              <a:rPr lang="en-US" err="1"/>
              <a:t>försämra</a:t>
            </a:r>
            <a:r>
              <a:rPr lang="en-US"/>
              <a:t> </a:t>
            </a:r>
            <a:r>
              <a:rPr lang="en-US">
                <a:solidFill>
                  <a:srgbClr val="FF0000"/>
                </a:solidFill>
              </a:rPr>
              <a:t>Marias</a:t>
            </a:r>
            <a:r>
              <a:rPr lang="en-US"/>
              <a:t> </a:t>
            </a:r>
            <a:r>
              <a:rPr lang="en-US" err="1"/>
              <a:t>arbetsmiljö</a:t>
            </a:r>
            <a:r>
              <a:rPr lang="en-US"/>
              <a:t>! </a:t>
            </a:r>
            <a:endParaRPr lang="en-US">
              <a:cs typeface="Arial"/>
            </a:endParaRPr>
          </a:p>
          <a:p>
            <a:pPr marL="251460" indent="-251460"/>
            <a:r>
              <a:rPr lang="en-US" err="1"/>
              <a:t>Minst</a:t>
            </a:r>
            <a:r>
              <a:rPr lang="en-US"/>
              <a:t> 5 post-its/</a:t>
            </a:r>
            <a:r>
              <a:rPr lang="en-US" err="1"/>
              <a:t>grupp</a:t>
            </a:r>
            <a:endParaRPr lang="en-US">
              <a:cs typeface="Arial"/>
            </a:endParaRPr>
          </a:p>
          <a:p>
            <a:pPr marL="251460" indent="-251460"/>
            <a:r>
              <a:rPr lang="en-US"/>
              <a:t>5–10 </a:t>
            </a:r>
            <a:r>
              <a:rPr lang="en-US" err="1"/>
              <a:t>minuter</a:t>
            </a:r>
            <a:endParaRPr lang="en-US">
              <a:cs typeface="Arial"/>
            </a:endParaRPr>
          </a:p>
          <a:p>
            <a:pPr marL="0" indent="0">
              <a:buNone/>
            </a:pPr>
            <a:br>
              <a:rPr lang="en-US"/>
            </a:br>
            <a:endParaRPr lang="en-US"/>
          </a:p>
        </p:txBody>
      </p:sp>
      <p:pic>
        <p:nvPicPr>
          <p:cNvPr id="7" name="Platshållare för bild 6">
            <a:extLst>
              <a:ext uri="{FF2B5EF4-FFF2-40B4-BE49-F238E27FC236}">
                <a16:creationId xmlns:a16="http://schemas.microsoft.com/office/drawing/2014/main" id="{ED21E017-CB61-8B41-A4AB-BD2CF07034E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8417" t="-34486" r="-19462" b="-41890"/>
          <a:stretch/>
        </p:blipFill>
        <p:spPr>
          <a:xfrm>
            <a:off x="346075" y="0"/>
            <a:ext cx="5749925" cy="6858000"/>
          </a:xfrm>
        </p:spPr>
      </p:pic>
      <p:sp>
        <p:nvSpPr>
          <p:cNvPr id="4" name="Rubrik 3">
            <a:extLst>
              <a:ext uri="{FF2B5EF4-FFF2-40B4-BE49-F238E27FC236}">
                <a16:creationId xmlns:a16="http://schemas.microsoft.com/office/drawing/2014/main" id="{BE289A87-D81E-6F4B-96EC-A3774AD4F7E7}"/>
              </a:ext>
            </a:extLst>
          </p:cNvPr>
          <p:cNvSpPr>
            <a:spLocks noGrp="1"/>
          </p:cNvSpPr>
          <p:nvPr>
            <p:ph type="title"/>
          </p:nvPr>
        </p:nvSpPr>
        <p:spPr>
          <a:xfrm>
            <a:off x="7003175" y="1754154"/>
            <a:ext cx="4140000" cy="851885"/>
          </a:xfrm>
        </p:spPr>
        <p:txBody>
          <a:bodyPr/>
          <a:lstStyle/>
          <a:p>
            <a:r>
              <a:rPr lang="en-US" dirty="0" err="1">
                <a:ea typeface="+mn-lt"/>
                <a:cs typeface="+mn-lt"/>
              </a:rPr>
              <a:t>Hur</a:t>
            </a:r>
            <a:r>
              <a:rPr lang="en-US" dirty="0">
                <a:ea typeface="+mn-lt"/>
                <a:cs typeface="+mn-lt"/>
              </a:rPr>
              <a:t> </a:t>
            </a:r>
            <a:r>
              <a:rPr lang="en-US" dirty="0" err="1">
                <a:ea typeface="+mn-lt"/>
                <a:cs typeface="+mn-lt"/>
              </a:rPr>
              <a:t>kan</a:t>
            </a:r>
            <a:r>
              <a:rPr lang="en-US" dirty="0">
                <a:ea typeface="+mn-lt"/>
                <a:cs typeface="+mn-lt"/>
              </a:rPr>
              <a:t> vi </a:t>
            </a:r>
            <a:r>
              <a:rPr lang="en-US" dirty="0" err="1">
                <a:ea typeface="+mn-lt"/>
                <a:cs typeface="+mn-lt"/>
              </a:rPr>
              <a:t>förvärrra</a:t>
            </a:r>
            <a:r>
              <a:rPr lang="en-US" dirty="0">
                <a:ea typeface="+mn-lt"/>
                <a:cs typeface="+mn-lt"/>
              </a:rPr>
              <a:t> </a:t>
            </a:r>
            <a:r>
              <a:rPr lang="en-US" dirty="0">
                <a:solidFill>
                  <a:srgbClr val="FF0000"/>
                </a:solidFill>
                <a:ea typeface="+mn-lt"/>
                <a:cs typeface="+mn-lt"/>
              </a:rPr>
              <a:t>Marias</a:t>
            </a:r>
            <a:r>
              <a:rPr lang="en-US" dirty="0">
                <a:ea typeface="+mn-lt"/>
                <a:cs typeface="+mn-lt"/>
              </a:rPr>
              <a:t> </a:t>
            </a:r>
            <a:r>
              <a:rPr lang="en-US" dirty="0" err="1">
                <a:ea typeface="+mn-lt"/>
                <a:cs typeface="+mn-lt"/>
              </a:rPr>
              <a:t>arbetsmiljö</a:t>
            </a:r>
            <a:r>
              <a:rPr lang="en-US" dirty="0">
                <a:ea typeface="+mn-lt"/>
                <a:cs typeface="+mn-lt"/>
              </a:rPr>
              <a:t>?</a:t>
            </a:r>
            <a:endParaRPr lang="sv-SE" dirty="0"/>
          </a:p>
        </p:txBody>
      </p:sp>
    </p:spTree>
    <p:extLst>
      <p:ext uri="{BB962C8B-B14F-4D97-AF65-F5344CB8AC3E}">
        <p14:creationId xmlns:p14="http://schemas.microsoft.com/office/powerpoint/2010/main" val="356917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8E3F7861-7ACD-224F-A291-D712836BBAD4}"/>
              </a:ext>
            </a:extLst>
          </p:cNvPr>
          <p:cNvSpPr/>
          <p:nvPr/>
        </p:nvSpPr>
        <p:spPr>
          <a:xfrm>
            <a:off x="4876629" y="25400"/>
            <a:ext cx="914400" cy="82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itle 1">
            <a:extLst>
              <a:ext uri="{FF2B5EF4-FFF2-40B4-BE49-F238E27FC236}">
                <a16:creationId xmlns:a16="http://schemas.microsoft.com/office/drawing/2014/main" id="{CFB936D1-1FCF-48A6-BFB8-9532F1C24D32}"/>
              </a:ext>
            </a:extLst>
          </p:cNvPr>
          <p:cNvSpPr>
            <a:spLocks noGrp="1"/>
          </p:cNvSpPr>
          <p:nvPr>
            <p:ph type="title"/>
          </p:nvPr>
        </p:nvSpPr>
        <p:spPr>
          <a:xfrm>
            <a:off x="7003175" y="1754154"/>
            <a:ext cx="4140000" cy="867125"/>
          </a:xfrm>
        </p:spPr>
        <p:txBody>
          <a:bodyPr/>
          <a:lstStyle/>
          <a:p>
            <a:r>
              <a:rPr lang="en-US" dirty="0" err="1">
                <a:ea typeface="+mn-lt"/>
                <a:cs typeface="+mn-lt"/>
              </a:rPr>
              <a:t>Hur</a:t>
            </a:r>
            <a:r>
              <a:rPr lang="en-US" dirty="0">
                <a:ea typeface="+mn-lt"/>
                <a:cs typeface="+mn-lt"/>
              </a:rPr>
              <a:t> </a:t>
            </a:r>
            <a:r>
              <a:rPr lang="en-US" dirty="0" err="1">
                <a:ea typeface="+mn-lt"/>
                <a:cs typeface="+mn-lt"/>
              </a:rPr>
              <a:t>kan</a:t>
            </a:r>
            <a:r>
              <a:rPr lang="en-US" dirty="0">
                <a:ea typeface="+mn-lt"/>
                <a:cs typeface="+mn-lt"/>
              </a:rPr>
              <a:t> vi </a:t>
            </a:r>
            <a:r>
              <a:rPr lang="en-US" dirty="0" err="1">
                <a:ea typeface="+mn-lt"/>
                <a:cs typeface="+mn-lt"/>
              </a:rPr>
              <a:t>förbättra</a:t>
            </a:r>
            <a:r>
              <a:rPr lang="en-US" dirty="0">
                <a:ea typeface="+mn-lt"/>
                <a:cs typeface="+mn-lt"/>
              </a:rPr>
              <a:t> </a:t>
            </a:r>
            <a:r>
              <a:rPr lang="en-US" dirty="0">
                <a:solidFill>
                  <a:srgbClr val="FF0000"/>
                </a:solidFill>
                <a:ea typeface="+mn-lt"/>
                <a:cs typeface="+mn-lt"/>
              </a:rPr>
              <a:t>Marias</a:t>
            </a:r>
            <a:r>
              <a:rPr lang="en-US" dirty="0">
                <a:ea typeface="+mn-lt"/>
                <a:cs typeface="+mn-lt"/>
              </a:rPr>
              <a:t> </a:t>
            </a:r>
            <a:r>
              <a:rPr lang="en-US" dirty="0" err="1">
                <a:ea typeface="+mn-lt"/>
                <a:cs typeface="+mn-lt"/>
              </a:rPr>
              <a:t>arbetsmiljö</a:t>
            </a:r>
            <a:r>
              <a:rPr lang="en-US" dirty="0">
                <a:ea typeface="+mn-lt"/>
                <a:cs typeface="+mn-lt"/>
              </a:rPr>
              <a:t>?</a:t>
            </a:r>
            <a:endParaRPr lang="en-US" dirty="0"/>
          </a:p>
        </p:txBody>
      </p:sp>
      <p:sp>
        <p:nvSpPr>
          <p:cNvPr id="14" name="Content Placeholder 2">
            <a:extLst>
              <a:ext uri="{FF2B5EF4-FFF2-40B4-BE49-F238E27FC236}">
                <a16:creationId xmlns:a16="http://schemas.microsoft.com/office/drawing/2014/main" id="{63CB012D-A0B8-48CF-B0FE-5623D4CFD7EF}"/>
              </a:ext>
            </a:extLst>
          </p:cNvPr>
          <p:cNvSpPr>
            <a:spLocks noGrp="1"/>
          </p:cNvSpPr>
          <p:nvPr>
            <p:ph sz="half" idx="2"/>
          </p:nvPr>
        </p:nvSpPr>
        <p:spPr>
          <a:xfrm>
            <a:off x="7003175" y="2857500"/>
            <a:ext cx="4140000" cy="2866500"/>
          </a:xfrm>
        </p:spPr>
        <p:txBody>
          <a:bodyPr/>
          <a:lstStyle/>
          <a:p>
            <a:r>
              <a:rPr lang="en-US" err="1"/>
              <a:t>Vänd</a:t>
            </a:r>
            <a:r>
              <a:rPr lang="en-US"/>
              <a:t> </a:t>
            </a:r>
            <a:r>
              <a:rPr lang="en-US" err="1"/>
              <a:t>på</a:t>
            </a:r>
            <a:r>
              <a:rPr lang="en-US"/>
              <a:t> </a:t>
            </a:r>
            <a:r>
              <a:rPr lang="en-US" err="1"/>
              <a:t>alla</a:t>
            </a:r>
            <a:r>
              <a:rPr lang="en-US"/>
              <a:t> era </a:t>
            </a:r>
            <a:r>
              <a:rPr lang="sv-SE"/>
              <a:t>negativa</a:t>
            </a:r>
            <a:r>
              <a:rPr lang="en-US"/>
              <a:t> </a:t>
            </a:r>
            <a:r>
              <a:rPr lang="en-US" err="1"/>
              <a:t>idéer</a:t>
            </a:r>
            <a:r>
              <a:rPr lang="en-US"/>
              <a:t> till den </a:t>
            </a:r>
            <a:r>
              <a:rPr lang="en-US" err="1"/>
              <a:t>positiva</a:t>
            </a:r>
            <a:r>
              <a:rPr lang="en-US"/>
              <a:t> </a:t>
            </a:r>
            <a:r>
              <a:rPr lang="en-US" err="1"/>
              <a:t>motsatsen</a:t>
            </a:r>
            <a:endParaRPr lang="en-US"/>
          </a:p>
          <a:p>
            <a:r>
              <a:rPr lang="en-US"/>
              <a:t>5 </a:t>
            </a:r>
            <a:r>
              <a:rPr lang="en-US" err="1"/>
              <a:t>minuter</a:t>
            </a:r>
            <a:r>
              <a:rPr lang="en-US"/>
              <a:t> </a:t>
            </a:r>
          </a:p>
        </p:txBody>
      </p:sp>
      <p:pic>
        <p:nvPicPr>
          <p:cNvPr id="4" name="Platshållare för bild 3">
            <a:extLst>
              <a:ext uri="{FF2B5EF4-FFF2-40B4-BE49-F238E27FC236}">
                <a16:creationId xmlns:a16="http://schemas.microsoft.com/office/drawing/2014/main" id="{0B36ADB4-E4EC-BF4B-905B-179CFA1CFBB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8631" t="-34937" r="-19654" b="-41923"/>
          <a:stretch/>
        </p:blipFill>
        <p:spPr>
          <a:xfrm>
            <a:off x="345601" y="0"/>
            <a:ext cx="5750400" cy="6858000"/>
          </a:xfrm>
        </p:spPr>
      </p:pic>
    </p:spTree>
    <p:extLst>
      <p:ext uri="{BB962C8B-B14F-4D97-AF65-F5344CB8AC3E}">
        <p14:creationId xmlns:p14="http://schemas.microsoft.com/office/powerpoint/2010/main" val="329804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FB936D1-1FCF-48A6-BFB8-9532F1C24D32}"/>
              </a:ext>
            </a:extLst>
          </p:cNvPr>
          <p:cNvSpPr>
            <a:spLocks noGrp="1"/>
          </p:cNvSpPr>
          <p:nvPr>
            <p:ph type="title"/>
          </p:nvPr>
        </p:nvSpPr>
        <p:spPr/>
        <p:txBody>
          <a:bodyPr/>
          <a:lstStyle/>
          <a:p>
            <a:r>
              <a:rPr lang="en-US"/>
              <a:t>Dela med </a:t>
            </a:r>
            <a:r>
              <a:rPr lang="en-US" err="1"/>
              <a:t>gruppen</a:t>
            </a:r>
            <a:r>
              <a:rPr lang="en-US"/>
              <a:t>!</a:t>
            </a:r>
          </a:p>
        </p:txBody>
      </p:sp>
      <p:sp>
        <p:nvSpPr>
          <p:cNvPr id="14" name="Content Placeholder 2">
            <a:extLst>
              <a:ext uri="{FF2B5EF4-FFF2-40B4-BE49-F238E27FC236}">
                <a16:creationId xmlns:a16="http://schemas.microsoft.com/office/drawing/2014/main" id="{63CB012D-A0B8-48CF-B0FE-5623D4CFD7EF}"/>
              </a:ext>
            </a:extLst>
          </p:cNvPr>
          <p:cNvSpPr>
            <a:spLocks noGrp="1"/>
          </p:cNvSpPr>
          <p:nvPr>
            <p:ph type="body" sz="quarter" idx="13"/>
          </p:nvPr>
        </p:nvSpPr>
        <p:spPr>
          <a:xfrm>
            <a:off x="2496809" y="2482850"/>
            <a:ext cx="6815357" cy="3240000"/>
          </a:xfrm>
        </p:spPr>
        <p:txBody>
          <a:bodyPr/>
          <a:lstStyle/>
          <a:p>
            <a:r>
              <a:rPr lang="en-US"/>
              <a:t>Dela </a:t>
            </a:r>
            <a:r>
              <a:rPr lang="en-US" err="1"/>
              <a:t>en</a:t>
            </a:r>
            <a:r>
              <a:rPr lang="en-US"/>
              <a:t> </a:t>
            </a:r>
            <a:r>
              <a:rPr lang="en-US" err="1"/>
              <a:t>negativ</a:t>
            </a:r>
            <a:r>
              <a:rPr lang="en-US"/>
              <a:t> </a:t>
            </a:r>
            <a:r>
              <a:rPr lang="en-US" err="1"/>
              <a:t>och</a:t>
            </a:r>
            <a:r>
              <a:rPr lang="en-US"/>
              <a:t> </a:t>
            </a:r>
            <a:r>
              <a:rPr lang="en-US" err="1"/>
              <a:t>en</a:t>
            </a:r>
            <a:r>
              <a:rPr lang="en-US"/>
              <a:t> </a:t>
            </a:r>
            <a:r>
              <a:rPr lang="en-US" err="1"/>
              <a:t>positiv</a:t>
            </a:r>
            <a:r>
              <a:rPr lang="en-US"/>
              <a:t> </a:t>
            </a:r>
            <a:r>
              <a:rPr lang="en-US" err="1"/>
              <a:t>idé</a:t>
            </a:r>
            <a:r>
              <a:rPr lang="en-US"/>
              <a:t> </a:t>
            </a:r>
            <a:r>
              <a:rPr lang="en-US" err="1"/>
              <a:t>från</a:t>
            </a:r>
            <a:r>
              <a:rPr lang="en-US"/>
              <a:t> </a:t>
            </a:r>
            <a:r>
              <a:rPr lang="en-US" err="1"/>
              <a:t>övningen</a:t>
            </a:r>
            <a:r>
              <a:rPr lang="en-US"/>
              <a:t> med </a:t>
            </a:r>
            <a:r>
              <a:rPr lang="en-US" err="1"/>
              <a:t>hela</a:t>
            </a:r>
            <a:r>
              <a:rPr lang="en-US"/>
              <a:t> </a:t>
            </a:r>
            <a:r>
              <a:rPr lang="en-US" err="1"/>
              <a:t>gruppen</a:t>
            </a:r>
            <a:br>
              <a:rPr lang="en-US"/>
            </a:br>
            <a:endParaRPr lang="en-US"/>
          </a:p>
          <a:p>
            <a:endParaRPr lang="en-US"/>
          </a:p>
        </p:txBody>
      </p:sp>
    </p:spTree>
    <p:extLst>
      <p:ext uri="{BB962C8B-B14F-4D97-AF65-F5344CB8AC3E}">
        <p14:creationId xmlns:p14="http://schemas.microsoft.com/office/powerpoint/2010/main" val="127629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346B849-4B55-994F-9093-2AEBCAA2714C}"/>
              </a:ext>
            </a:extLst>
          </p:cNvPr>
          <p:cNvSpPr>
            <a:spLocks noGrp="1"/>
          </p:cNvSpPr>
          <p:nvPr>
            <p:ph type="title"/>
          </p:nvPr>
        </p:nvSpPr>
        <p:spPr/>
        <p:txBody>
          <a:bodyPr/>
          <a:lstStyle/>
          <a:p>
            <a:r>
              <a:rPr lang="sv-SE"/>
              <a:t>Nästa steg? </a:t>
            </a:r>
          </a:p>
        </p:txBody>
      </p:sp>
      <p:sp>
        <p:nvSpPr>
          <p:cNvPr id="2" name="Platshållare för text 1">
            <a:extLst>
              <a:ext uri="{FF2B5EF4-FFF2-40B4-BE49-F238E27FC236}">
                <a16:creationId xmlns:a16="http://schemas.microsoft.com/office/drawing/2014/main" id="{86CFE5DE-E51B-3247-8EED-70083357259A}"/>
              </a:ext>
            </a:extLst>
          </p:cNvPr>
          <p:cNvSpPr>
            <a:spLocks noGrp="1"/>
          </p:cNvSpPr>
          <p:nvPr>
            <p:ph sz="half" idx="2"/>
          </p:nvPr>
        </p:nvSpPr>
        <p:spPr/>
        <p:txBody>
          <a:bodyPr/>
          <a:lstStyle/>
          <a:p>
            <a:pPr marL="0" indent="0">
              <a:buNone/>
            </a:pPr>
            <a:r>
              <a:rPr lang="sv-SE"/>
              <a:t>Materialet från övningen kommer samlas in och analyseras, för att sen återkopplas till arbetsgruppen. </a:t>
            </a:r>
          </a:p>
          <a:p>
            <a:endParaRPr lang="sv-SE"/>
          </a:p>
        </p:txBody>
      </p:sp>
      <p:pic>
        <p:nvPicPr>
          <p:cNvPr id="8" name="Bildobjekt 7">
            <a:extLst>
              <a:ext uri="{FF2B5EF4-FFF2-40B4-BE49-F238E27FC236}">
                <a16:creationId xmlns:a16="http://schemas.microsoft.com/office/drawing/2014/main" id="{5A131F39-A8F3-4647-8613-DB285B790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975" y="1341438"/>
            <a:ext cx="4081900" cy="4081900"/>
          </a:xfrm>
          <a:prstGeom prst="rect">
            <a:avLst/>
          </a:prstGeom>
        </p:spPr>
      </p:pic>
    </p:spTree>
    <p:extLst>
      <p:ext uri="{BB962C8B-B14F-4D97-AF65-F5344CB8AC3E}">
        <p14:creationId xmlns:p14="http://schemas.microsoft.com/office/powerpoint/2010/main" val="110771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64C980-53B8-F347-9FE2-284D8C1AC6A1}"/>
              </a:ext>
            </a:extLst>
          </p:cNvPr>
          <p:cNvSpPr>
            <a:spLocks noGrp="1"/>
          </p:cNvSpPr>
          <p:nvPr>
            <p:ph type="title"/>
          </p:nvPr>
        </p:nvSpPr>
        <p:spPr/>
        <p:txBody>
          <a:bodyPr/>
          <a:lstStyle/>
          <a:p>
            <a:r>
              <a:rPr lang="sv-SE"/>
              <a:t>Reflektion</a:t>
            </a:r>
          </a:p>
        </p:txBody>
      </p:sp>
      <p:sp>
        <p:nvSpPr>
          <p:cNvPr id="3" name="Platshållare för text 2">
            <a:extLst>
              <a:ext uri="{FF2B5EF4-FFF2-40B4-BE49-F238E27FC236}">
                <a16:creationId xmlns:a16="http://schemas.microsoft.com/office/drawing/2014/main" id="{C721E903-6CBF-584C-BB96-8A37E39A1BE2}"/>
              </a:ext>
            </a:extLst>
          </p:cNvPr>
          <p:cNvSpPr>
            <a:spLocks noGrp="1"/>
          </p:cNvSpPr>
          <p:nvPr>
            <p:ph type="body" sz="quarter" idx="13"/>
          </p:nvPr>
        </p:nvSpPr>
        <p:spPr/>
        <p:txBody>
          <a:bodyPr/>
          <a:lstStyle/>
          <a:p>
            <a:r>
              <a:rPr lang="sv-SE"/>
              <a:t>Hur kändes det att göra övningarna?</a:t>
            </a:r>
          </a:p>
        </p:txBody>
      </p:sp>
    </p:spTree>
    <p:extLst>
      <p:ext uri="{BB962C8B-B14F-4D97-AF65-F5344CB8AC3E}">
        <p14:creationId xmlns:p14="http://schemas.microsoft.com/office/powerpoint/2010/main" val="2394582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5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D3DFD3F0-BC4F-5B4A-82B9-B5A4E74FA60A}"/>
              </a:ext>
            </a:extLst>
          </p:cNvPr>
          <p:cNvSpPr txBox="1"/>
          <p:nvPr/>
        </p:nvSpPr>
        <p:spPr>
          <a:xfrm>
            <a:off x="2687782" y="2644170"/>
            <a:ext cx="9068789" cy="1631216"/>
          </a:xfrm>
          <a:prstGeom prst="rect">
            <a:avLst/>
          </a:prstGeom>
          <a:noFill/>
        </p:spPr>
        <p:txBody>
          <a:bodyPr wrap="square" rtlCol="0">
            <a:spAutoFit/>
          </a:bodyPr>
          <a:lstStyle/>
          <a:p>
            <a:r>
              <a:rPr lang="sv-SE" sz="2800" b="1">
                <a:solidFill>
                  <a:schemeClr val="bg1"/>
                </a:solidFill>
              </a:rPr>
              <a:t>FÖRBEREDELSE</a:t>
            </a:r>
            <a:endParaRPr lang="sv-SE" sz="2400" b="1">
              <a:solidFill>
                <a:schemeClr val="bg1"/>
              </a:solidFill>
            </a:endParaRPr>
          </a:p>
          <a:p>
            <a:endParaRPr lang="sv-SE" sz="2400" b="1">
              <a:solidFill>
                <a:schemeClr val="bg1"/>
              </a:solidFill>
            </a:endParaRPr>
          </a:p>
          <a:p>
            <a:r>
              <a:rPr lang="sv-SE" sz="2400">
                <a:solidFill>
                  <a:schemeClr val="bg1"/>
                </a:solidFill>
              </a:rPr>
              <a:t>Innan du använder metoden måste du genomföra en </a:t>
            </a:r>
            <a:r>
              <a:rPr lang="sv-SE" sz="2400">
                <a:solidFill>
                  <a:schemeClr val="bg1"/>
                </a:solidFill>
                <a:hlinkClick r:id="rId3"/>
              </a:rPr>
              <a:t>undersökning av er arbetsmiljö.</a:t>
            </a:r>
            <a:endParaRPr lang="sv-SE" sz="2400">
              <a:solidFill>
                <a:schemeClr val="bg1"/>
              </a:solidFill>
            </a:endParaRPr>
          </a:p>
        </p:txBody>
      </p:sp>
    </p:spTree>
    <p:extLst>
      <p:ext uri="{BB962C8B-B14F-4D97-AF65-F5344CB8AC3E}">
        <p14:creationId xmlns:p14="http://schemas.microsoft.com/office/powerpoint/2010/main" val="42564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2EA2314-41C8-4A4B-8F60-774277FD80A4}"/>
              </a:ext>
            </a:extLst>
          </p:cNvPr>
          <p:cNvSpPr txBox="1"/>
          <p:nvPr/>
        </p:nvSpPr>
        <p:spPr>
          <a:xfrm>
            <a:off x="4511490" y="2100134"/>
            <a:ext cx="529291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i="1" dirty="0">
                <a:ea typeface="+mn-lt"/>
                <a:cs typeface="+mn-lt"/>
              </a:rPr>
              <a:t>Med denna </a:t>
            </a:r>
            <a:r>
              <a:rPr lang="sv-SE" sz="1600" i="1" dirty="0" err="1">
                <a:ea typeface="+mn-lt"/>
                <a:cs typeface="+mn-lt"/>
              </a:rPr>
              <a:t>slide</a:t>
            </a:r>
            <a:r>
              <a:rPr lang="sv-SE" sz="1600" i="1" dirty="0">
                <a:ea typeface="+mn-lt"/>
                <a:cs typeface="+mn-lt"/>
              </a:rPr>
              <a:t> introducerar du </a:t>
            </a:r>
            <a:r>
              <a:rPr lang="sv-SE" sz="1600" i="1" dirty="0" err="1">
                <a:ea typeface="+mn-lt"/>
                <a:cs typeface="+mn-lt"/>
              </a:rPr>
              <a:t>personan</a:t>
            </a:r>
            <a:r>
              <a:rPr lang="sv-SE" sz="1600" i="1" dirty="0">
                <a:ea typeface="+mn-lt"/>
                <a:cs typeface="+mn-lt"/>
              </a:rPr>
              <a:t> som koncept på din arbetsplats. Nedan skriver du på en beskrivning av </a:t>
            </a:r>
            <a:r>
              <a:rPr lang="sv-SE" sz="1600" i="1" dirty="0" err="1">
                <a:ea typeface="+mn-lt"/>
                <a:cs typeface="+mn-lt"/>
              </a:rPr>
              <a:t>personan</a:t>
            </a:r>
            <a:r>
              <a:rPr lang="sv-SE" sz="1600" i="1" dirty="0">
                <a:ea typeface="+mn-lt"/>
                <a:cs typeface="+mn-lt"/>
              </a:rPr>
              <a:t>. Justera</a:t>
            </a:r>
            <a:r>
              <a:rPr lang="sv-SE" sz="1600" i="1" dirty="0"/>
              <a:t> allt </a:t>
            </a:r>
            <a:r>
              <a:rPr lang="sv-SE" sz="1600" i="1" dirty="0" err="1"/>
              <a:t>rödmarkerat</a:t>
            </a:r>
            <a:r>
              <a:rPr lang="sv-SE" sz="1600" i="1" dirty="0"/>
              <a:t> så det passar med din arbetsgrupp, ta sedan bort den här kursiva texten.</a:t>
            </a:r>
            <a:endParaRPr lang="sv-SE" dirty="0"/>
          </a:p>
          <a:p>
            <a:endParaRPr lang="sv-SE" sz="1600" i="1" dirty="0"/>
          </a:p>
          <a:p>
            <a:r>
              <a:rPr lang="sv-SE" sz="1600" dirty="0">
                <a:solidFill>
                  <a:srgbClr val="FF0000"/>
                </a:solidFill>
              </a:rPr>
              <a:t>Det här är Maria. Hon arbetar här i kommunen som undersköterska inom hemtjänsten. Hon bor i X och trivs bra </a:t>
            </a:r>
            <a:r>
              <a:rPr lang="sv-SE" sz="1600" dirty="0">
                <a:solidFill>
                  <a:srgbClr val="FF0000"/>
                </a:solidFill>
                <a:ea typeface="+mn-lt"/>
                <a:cs typeface="+mn-lt"/>
              </a:rPr>
              <a:t>med sin sambo och sina två barn.</a:t>
            </a:r>
            <a:endParaRPr lang="sv-SE" sz="1600" dirty="0">
              <a:solidFill>
                <a:srgbClr val="FF0000"/>
              </a:solidFill>
              <a:cs typeface="Arial"/>
            </a:endParaRPr>
          </a:p>
          <a:p>
            <a:endParaRPr lang="sv-SE" sz="1600" dirty="0">
              <a:solidFill>
                <a:srgbClr val="FF0000"/>
              </a:solidFill>
              <a:cs typeface="Arial"/>
            </a:endParaRPr>
          </a:p>
          <a:p>
            <a:r>
              <a:rPr lang="sv-SE" sz="1600" dirty="0">
                <a:solidFill>
                  <a:srgbClr val="FF0000"/>
                </a:solidFill>
              </a:rPr>
              <a:t>Att arbeta med människor är något </a:t>
            </a:r>
            <a:r>
              <a:rPr lang="sv-SE" sz="1600" dirty="0">
                <a:solidFill>
                  <a:srgbClr val="FF0000"/>
                </a:solidFill>
                <a:ea typeface="+mn-lt"/>
                <a:cs typeface="+mn-lt"/>
              </a:rPr>
              <a:t>Maria</a:t>
            </a:r>
            <a:r>
              <a:rPr lang="sv-SE" sz="1600" dirty="0">
                <a:solidFill>
                  <a:srgbClr val="FF0000"/>
                </a:solidFill>
              </a:rPr>
              <a:t> alltid velat göra, vilket är anledningen till att hon sökte sig till </a:t>
            </a:r>
            <a:r>
              <a:rPr lang="sv-SE" sz="1600" dirty="0">
                <a:solidFill>
                  <a:srgbClr val="FF0000"/>
                </a:solidFill>
                <a:ea typeface="+mn-lt"/>
                <a:cs typeface="+mn-lt"/>
              </a:rPr>
              <a:t>vården</a:t>
            </a:r>
            <a:r>
              <a:rPr lang="sv-SE" sz="1600" dirty="0">
                <a:solidFill>
                  <a:srgbClr val="FF0000"/>
                </a:solidFill>
              </a:rPr>
              <a:t>. Även om hon har funderat på att testa andra jobb har hon till slut valt att stanna kvar, eftersom hon trivs rätt bra här. Att veta att hon hjälper andra människor känns bra, vilket gör att hon trivs med sina arbetsuppgifter. </a:t>
            </a:r>
            <a:endParaRPr lang="sv-SE" sz="1600" dirty="0">
              <a:solidFill>
                <a:srgbClr val="FF0000"/>
              </a:solidFill>
              <a:cs typeface="Arial"/>
            </a:endParaRPr>
          </a:p>
          <a:p>
            <a:endParaRPr lang="en-US" sz="1600" dirty="0"/>
          </a:p>
        </p:txBody>
      </p:sp>
      <p:pic>
        <p:nvPicPr>
          <p:cNvPr id="5" name="Bildobjekt 4" descr="En bild som visar text, leksak, vektorgrafik&#10;&#10;Automatiskt genererad beskrivning">
            <a:extLst>
              <a:ext uri="{FF2B5EF4-FFF2-40B4-BE49-F238E27FC236}">
                <a16:creationId xmlns:a16="http://schemas.microsoft.com/office/drawing/2014/main" id="{9F9E7DBB-83C1-4FF0-8F40-261126D14122}"/>
              </a:ext>
            </a:extLst>
          </p:cNvPr>
          <p:cNvPicPr>
            <a:picLocks noChangeAspect="1"/>
          </p:cNvPicPr>
          <p:nvPr/>
        </p:nvPicPr>
        <p:blipFill rotWithShape="1">
          <a:blip r:embed="rId3">
            <a:extLst>
              <a:ext uri="{28A0092B-C50C-407E-A947-70E740481C1C}">
                <a14:useLocalDpi xmlns:a14="http://schemas.microsoft.com/office/drawing/2010/main" val="0"/>
              </a:ext>
            </a:extLst>
          </a:blip>
          <a:srcRect l="2708" t="-5108" r="15019" b="29527"/>
          <a:stretch/>
        </p:blipFill>
        <p:spPr>
          <a:xfrm>
            <a:off x="977462" y="771268"/>
            <a:ext cx="2175642" cy="2657732"/>
          </a:xfrm>
          <a:prstGeom prst="rect">
            <a:avLst/>
          </a:prstGeom>
          <a:ln>
            <a:solidFill>
              <a:schemeClr val="accent1"/>
            </a:solidFill>
          </a:ln>
        </p:spPr>
      </p:pic>
      <p:sp>
        <p:nvSpPr>
          <p:cNvPr id="12" name="textruta 11">
            <a:extLst>
              <a:ext uri="{FF2B5EF4-FFF2-40B4-BE49-F238E27FC236}">
                <a16:creationId xmlns:a16="http://schemas.microsoft.com/office/drawing/2014/main" id="{064E25F9-4167-434F-A834-54CABC55C4B3}"/>
              </a:ext>
            </a:extLst>
          </p:cNvPr>
          <p:cNvSpPr txBox="1"/>
          <p:nvPr/>
        </p:nvSpPr>
        <p:spPr>
          <a:xfrm>
            <a:off x="4511490" y="1332465"/>
            <a:ext cx="53868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b="1">
                <a:ea typeface="+mn-lt"/>
                <a:cs typeface="+mn-lt"/>
              </a:rPr>
              <a:t>Introduktion av </a:t>
            </a:r>
            <a:r>
              <a:rPr lang="sv-SE" sz="3200" b="1">
                <a:solidFill>
                  <a:srgbClr val="FF0000"/>
                </a:solidFill>
                <a:ea typeface="+mn-lt"/>
                <a:cs typeface="+mn-lt"/>
              </a:rPr>
              <a:t>Maria</a:t>
            </a:r>
            <a:endParaRPr lang="sv-SE" sz="3200" b="1">
              <a:ea typeface="+mn-lt"/>
              <a:cs typeface="+mn-lt"/>
            </a:endParaRPr>
          </a:p>
        </p:txBody>
      </p:sp>
      <p:sp>
        <p:nvSpPr>
          <p:cNvPr id="3" name="textruta 2">
            <a:extLst>
              <a:ext uri="{FF2B5EF4-FFF2-40B4-BE49-F238E27FC236}">
                <a16:creationId xmlns:a16="http://schemas.microsoft.com/office/drawing/2014/main" id="{6490FF09-5486-384E-98A6-D991A9559F55}"/>
              </a:ext>
            </a:extLst>
          </p:cNvPr>
          <p:cNvSpPr txBox="1"/>
          <p:nvPr/>
        </p:nvSpPr>
        <p:spPr>
          <a:xfrm>
            <a:off x="12862560" y="3767328"/>
            <a:ext cx="184731" cy="369332"/>
          </a:xfrm>
          <a:prstGeom prst="rect">
            <a:avLst/>
          </a:prstGeom>
          <a:noFill/>
        </p:spPr>
        <p:txBody>
          <a:bodyPr wrap="none" rtlCol="0">
            <a:spAutoFit/>
          </a:bodyPr>
          <a:lstStyle/>
          <a:p>
            <a:endParaRPr lang="sv-SE"/>
          </a:p>
        </p:txBody>
      </p:sp>
      <p:sp>
        <p:nvSpPr>
          <p:cNvPr id="6" name="textruta 5">
            <a:extLst>
              <a:ext uri="{FF2B5EF4-FFF2-40B4-BE49-F238E27FC236}">
                <a16:creationId xmlns:a16="http://schemas.microsoft.com/office/drawing/2014/main" id="{23625A6C-C189-A440-A689-9C303AFEE21D}"/>
              </a:ext>
            </a:extLst>
          </p:cNvPr>
          <p:cNvSpPr txBox="1"/>
          <p:nvPr/>
        </p:nvSpPr>
        <p:spPr>
          <a:xfrm>
            <a:off x="977462" y="3608618"/>
            <a:ext cx="3387034" cy="19856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600" b="1" err="1"/>
              <a:t>Namn</a:t>
            </a:r>
            <a:r>
              <a:rPr lang="en-US" sz="1600" b="1"/>
              <a:t>: </a:t>
            </a:r>
            <a:r>
              <a:rPr lang="en-US" sz="1600" dirty="0">
                <a:solidFill>
                  <a:srgbClr val="FF0000"/>
                </a:solidFill>
              </a:rPr>
              <a:t>Maria</a:t>
            </a:r>
            <a:r>
              <a:rPr lang="en-US" sz="1600" b="1"/>
              <a:t> </a:t>
            </a:r>
          </a:p>
          <a:p>
            <a:pPr>
              <a:lnSpc>
                <a:spcPct val="200000"/>
              </a:lnSpc>
            </a:pPr>
            <a:r>
              <a:rPr lang="en-US" sz="1600" b="1" err="1"/>
              <a:t>Ålder</a:t>
            </a:r>
            <a:r>
              <a:rPr lang="en-US" sz="1600" b="1"/>
              <a:t>: </a:t>
            </a:r>
            <a:r>
              <a:rPr lang="en-US" sz="1600"/>
              <a:t>XX</a:t>
            </a:r>
          </a:p>
          <a:p>
            <a:pPr>
              <a:lnSpc>
                <a:spcPct val="200000"/>
              </a:lnSpc>
            </a:pPr>
            <a:r>
              <a:rPr lang="en-US" sz="1600" b="1" err="1"/>
              <a:t>Familj</a:t>
            </a:r>
            <a:r>
              <a:rPr lang="en-US" sz="1600" b="1"/>
              <a:t>: </a:t>
            </a:r>
            <a:r>
              <a:rPr lang="en-US" sz="1600"/>
              <a:t>XX</a:t>
            </a:r>
          </a:p>
          <a:p>
            <a:pPr>
              <a:lnSpc>
                <a:spcPct val="200000"/>
              </a:lnSpc>
            </a:pPr>
            <a:r>
              <a:rPr lang="en-US" sz="1600" b="1" err="1"/>
              <a:t>Yrke</a:t>
            </a:r>
            <a:r>
              <a:rPr lang="en-US" sz="1600" b="1"/>
              <a:t>: </a:t>
            </a:r>
            <a:r>
              <a:rPr lang="en-US" sz="1600"/>
              <a:t>XX</a:t>
            </a:r>
          </a:p>
        </p:txBody>
      </p:sp>
    </p:spTree>
    <p:extLst>
      <p:ext uri="{BB962C8B-B14F-4D97-AF65-F5344CB8AC3E}">
        <p14:creationId xmlns:p14="http://schemas.microsoft.com/office/powerpoint/2010/main" val="410188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007BEBA4-D96C-4C87-8F32-82FAE6F2E5DE}"/>
              </a:ext>
            </a:extLst>
          </p:cNvPr>
          <p:cNvSpPr txBox="1"/>
          <p:nvPr/>
        </p:nvSpPr>
        <p:spPr>
          <a:xfrm>
            <a:off x="4511490" y="2035517"/>
            <a:ext cx="6200775" cy="1754326"/>
          </a:xfrm>
          <a:prstGeom prst="rect">
            <a:avLst/>
          </a:prstGeom>
          <a:noFill/>
        </p:spPr>
        <p:txBody>
          <a:bodyPr wrap="square" rtlCol="0">
            <a:spAutoFit/>
          </a:bodyPr>
          <a:lstStyle/>
          <a:p>
            <a:r>
              <a:rPr lang="sv-SE" i="1"/>
              <a:t>Här skriver du sammanställningen du gjort av dina medarbetares nulägesbild av deras arbetsmiljö i en löpande text. Texten ska formuleras utifrån </a:t>
            </a:r>
            <a:r>
              <a:rPr lang="sv-SE" i="1" err="1"/>
              <a:t>personans</a:t>
            </a:r>
            <a:r>
              <a:rPr lang="sv-SE" i="1"/>
              <a:t> perspektiv, alltså ”Just nu tycker &lt;</a:t>
            </a:r>
            <a:r>
              <a:rPr lang="sv-SE" i="1" err="1"/>
              <a:t>personans</a:t>
            </a:r>
            <a:r>
              <a:rPr lang="sv-SE" i="1"/>
              <a:t> namn&gt; att arbetsmiljön är….” </a:t>
            </a:r>
          </a:p>
          <a:p>
            <a:endParaRPr lang="sv-SE"/>
          </a:p>
        </p:txBody>
      </p:sp>
      <p:sp>
        <p:nvSpPr>
          <p:cNvPr id="10" name="textruta 9">
            <a:extLst>
              <a:ext uri="{FF2B5EF4-FFF2-40B4-BE49-F238E27FC236}">
                <a16:creationId xmlns:a16="http://schemas.microsoft.com/office/drawing/2014/main" id="{39216F73-6459-C14B-8B50-64CF71F9E711}"/>
              </a:ext>
            </a:extLst>
          </p:cNvPr>
          <p:cNvSpPr txBox="1"/>
          <p:nvPr/>
        </p:nvSpPr>
        <p:spPr>
          <a:xfrm>
            <a:off x="4511490" y="734718"/>
            <a:ext cx="611833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b="1">
                <a:ea typeface="+mn-lt"/>
                <a:cs typeface="+mn-lt"/>
              </a:rPr>
              <a:t>Såhär upplever </a:t>
            </a:r>
            <a:r>
              <a:rPr lang="sv-SE" sz="3200" b="1">
                <a:solidFill>
                  <a:srgbClr val="FF0000"/>
                </a:solidFill>
                <a:ea typeface="+mn-lt"/>
                <a:cs typeface="+mn-lt"/>
              </a:rPr>
              <a:t>Maria </a:t>
            </a:r>
            <a:r>
              <a:rPr lang="sv-SE" sz="3200" b="1">
                <a:ea typeface="+mn-lt"/>
                <a:cs typeface="+mn-lt"/>
              </a:rPr>
              <a:t>arbetsmiljön nu</a:t>
            </a:r>
          </a:p>
        </p:txBody>
      </p:sp>
      <p:pic>
        <p:nvPicPr>
          <p:cNvPr id="11" name="Bildobjekt 10" descr="En bild som visar text, leksak, vektorgrafik&#10;&#10;Automatiskt genererad beskrivning">
            <a:extLst>
              <a:ext uri="{FF2B5EF4-FFF2-40B4-BE49-F238E27FC236}">
                <a16:creationId xmlns:a16="http://schemas.microsoft.com/office/drawing/2014/main" id="{57813CBA-F72B-DB41-BF9C-FE8765A001FF}"/>
              </a:ext>
            </a:extLst>
          </p:cNvPr>
          <p:cNvPicPr>
            <a:picLocks noChangeAspect="1"/>
          </p:cNvPicPr>
          <p:nvPr/>
        </p:nvPicPr>
        <p:blipFill rotWithShape="1">
          <a:blip r:embed="rId3">
            <a:extLst>
              <a:ext uri="{28A0092B-C50C-407E-A947-70E740481C1C}">
                <a14:useLocalDpi xmlns:a14="http://schemas.microsoft.com/office/drawing/2010/main" val="0"/>
              </a:ext>
            </a:extLst>
          </a:blip>
          <a:srcRect l="2708" t="-5108" r="15019" b="29527"/>
          <a:stretch/>
        </p:blipFill>
        <p:spPr>
          <a:xfrm>
            <a:off x="977462" y="771268"/>
            <a:ext cx="2175642" cy="2657732"/>
          </a:xfrm>
          <a:prstGeom prst="rect">
            <a:avLst/>
          </a:prstGeom>
          <a:ln>
            <a:solidFill>
              <a:schemeClr val="accent1"/>
            </a:solidFill>
          </a:ln>
        </p:spPr>
      </p:pic>
    </p:spTree>
    <p:extLst>
      <p:ext uri="{BB962C8B-B14F-4D97-AF65-F5344CB8AC3E}">
        <p14:creationId xmlns:p14="http://schemas.microsoft.com/office/powerpoint/2010/main" val="46183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D23817DE-A32F-6F49-9207-AE9CD3B72F20}"/>
              </a:ext>
            </a:extLst>
          </p:cNvPr>
          <p:cNvSpPr txBox="1"/>
          <p:nvPr/>
        </p:nvSpPr>
        <p:spPr>
          <a:xfrm>
            <a:off x="-235303" y="2384198"/>
            <a:ext cx="12192000" cy="1569660"/>
          </a:xfrm>
          <a:prstGeom prst="rect">
            <a:avLst/>
          </a:prstGeom>
          <a:noFill/>
        </p:spPr>
        <p:txBody>
          <a:bodyPr wrap="square" rtlCol="0">
            <a:spAutoFit/>
          </a:bodyPr>
          <a:lstStyle/>
          <a:p>
            <a:pPr marL="0" marR="0" lvl="0" indent="0" algn="ctr" defTabSz="914344" rtl="0" eaLnBrk="1" fontAlgn="auto" latinLnBrk="0" hangingPunct="1">
              <a:lnSpc>
                <a:spcPct val="100000"/>
              </a:lnSpc>
              <a:spcBef>
                <a:spcPts val="0"/>
              </a:spcBef>
              <a:spcAft>
                <a:spcPts val="0"/>
              </a:spcAft>
              <a:buClrTx/>
              <a:buSzTx/>
              <a:buFontTx/>
              <a:buNone/>
              <a:tabLst/>
              <a:defRPr/>
            </a:pPr>
            <a:r>
              <a:rPr kumimoji="0" lang="sv-SE" sz="9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		M	A		R		R  </a:t>
            </a:r>
          </a:p>
        </p:txBody>
      </p:sp>
      <p:cxnSp>
        <p:nvCxnSpPr>
          <p:cNvPr id="5" name="Rak koppling 6">
            <a:extLst>
              <a:ext uri="{FF2B5EF4-FFF2-40B4-BE49-F238E27FC236}">
                <a16:creationId xmlns:a16="http://schemas.microsoft.com/office/drawing/2014/main" id="{5645607B-0178-454B-8569-B4DD1116FE29}"/>
              </a:ext>
            </a:extLst>
          </p:cNvPr>
          <p:cNvCxnSpPr>
            <a:cxnSpLocks/>
          </p:cNvCxnSpPr>
          <p:nvPr/>
        </p:nvCxnSpPr>
        <p:spPr>
          <a:xfrm>
            <a:off x="5860697" y="3780146"/>
            <a:ext cx="0" cy="5162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ruta 5">
            <a:extLst>
              <a:ext uri="{FF2B5EF4-FFF2-40B4-BE49-F238E27FC236}">
                <a16:creationId xmlns:a16="http://schemas.microsoft.com/office/drawing/2014/main" id="{D0FD2AAF-1639-CB45-ABB8-D2BE0D33ACC5}"/>
              </a:ext>
            </a:extLst>
          </p:cNvPr>
          <p:cNvSpPr txBox="1"/>
          <p:nvPr/>
        </p:nvSpPr>
        <p:spPr>
          <a:xfrm>
            <a:off x="1103007" y="4453619"/>
            <a:ext cx="2100752" cy="369332"/>
          </a:xfrm>
          <a:prstGeom prst="rect">
            <a:avLst/>
          </a:prstGeom>
          <a:noFill/>
        </p:spPr>
        <p:txBody>
          <a:bodyPr wrap="square" rtlCol="0">
            <a:spAutoFit/>
          </a:bodyPr>
          <a:lstStyle/>
          <a:p>
            <a:pPr algn="ctr"/>
            <a:r>
              <a:rPr lang="sv-SE" b="1">
                <a:latin typeface="Arial" panose="020B0604020202020204" pitchFamily="34" charset="0"/>
                <a:cs typeface="Arial" panose="020B0604020202020204" pitchFamily="34" charset="0"/>
              </a:rPr>
              <a:t>Syfte</a:t>
            </a:r>
          </a:p>
        </p:txBody>
      </p:sp>
      <p:sp>
        <p:nvSpPr>
          <p:cNvPr id="7" name="textruta 6">
            <a:extLst>
              <a:ext uri="{FF2B5EF4-FFF2-40B4-BE49-F238E27FC236}">
                <a16:creationId xmlns:a16="http://schemas.microsoft.com/office/drawing/2014/main" id="{36D05A40-F9A1-9142-8837-0661B65DCF98}"/>
              </a:ext>
            </a:extLst>
          </p:cNvPr>
          <p:cNvSpPr txBox="1"/>
          <p:nvPr/>
        </p:nvSpPr>
        <p:spPr>
          <a:xfrm>
            <a:off x="3087628" y="561568"/>
            <a:ext cx="2064067" cy="369332"/>
          </a:xfrm>
          <a:prstGeom prst="rect">
            <a:avLst/>
          </a:prstGeom>
          <a:noFill/>
        </p:spPr>
        <p:txBody>
          <a:bodyPr wrap="square" rtlCol="0">
            <a:spAutoFit/>
          </a:bodyPr>
          <a:lstStyle/>
          <a:p>
            <a:pPr algn="ctr"/>
            <a:r>
              <a:rPr lang="sv-SE" b="1">
                <a:latin typeface="Arial" panose="020B0604020202020204" pitchFamily="34" charset="0"/>
                <a:cs typeface="Arial" panose="020B0604020202020204" pitchFamily="34" charset="0"/>
              </a:rPr>
              <a:t>Mål</a:t>
            </a:r>
          </a:p>
        </p:txBody>
      </p:sp>
      <p:sp>
        <p:nvSpPr>
          <p:cNvPr id="8" name="textruta 7">
            <a:extLst>
              <a:ext uri="{FF2B5EF4-FFF2-40B4-BE49-F238E27FC236}">
                <a16:creationId xmlns:a16="http://schemas.microsoft.com/office/drawing/2014/main" id="{A26786B2-6ABF-4C44-BFAD-E5BD82731163}"/>
              </a:ext>
            </a:extLst>
          </p:cNvPr>
          <p:cNvSpPr txBox="1"/>
          <p:nvPr/>
        </p:nvSpPr>
        <p:spPr>
          <a:xfrm>
            <a:off x="4810321" y="4453619"/>
            <a:ext cx="2100752" cy="369332"/>
          </a:xfrm>
          <a:prstGeom prst="rect">
            <a:avLst/>
          </a:prstGeom>
          <a:noFill/>
        </p:spPr>
        <p:txBody>
          <a:bodyPr wrap="square" rtlCol="0">
            <a:spAutoFit/>
          </a:bodyPr>
          <a:lstStyle/>
          <a:p>
            <a:pPr algn="ctr"/>
            <a:r>
              <a:rPr lang="sv-SE" b="1">
                <a:latin typeface="Arial" panose="020B0604020202020204" pitchFamily="34" charset="0"/>
                <a:cs typeface="Arial" panose="020B0604020202020204" pitchFamily="34" charset="0"/>
              </a:rPr>
              <a:t>Agenda</a:t>
            </a:r>
          </a:p>
        </p:txBody>
      </p:sp>
      <p:sp>
        <p:nvSpPr>
          <p:cNvPr id="9" name="textruta 8">
            <a:extLst>
              <a:ext uri="{FF2B5EF4-FFF2-40B4-BE49-F238E27FC236}">
                <a16:creationId xmlns:a16="http://schemas.microsoft.com/office/drawing/2014/main" id="{8EDBDCEF-7183-0D49-9801-4E48F4145234}"/>
              </a:ext>
            </a:extLst>
          </p:cNvPr>
          <p:cNvSpPr txBox="1"/>
          <p:nvPr/>
        </p:nvSpPr>
        <p:spPr>
          <a:xfrm>
            <a:off x="5889435" y="582746"/>
            <a:ext cx="3393111" cy="369332"/>
          </a:xfrm>
          <a:prstGeom prst="rect">
            <a:avLst/>
          </a:prstGeom>
          <a:noFill/>
        </p:spPr>
        <p:txBody>
          <a:bodyPr wrap="square" rtlCol="0">
            <a:spAutoFit/>
          </a:bodyPr>
          <a:lstStyle/>
          <a:p>
            <a:pPr algn="ctr"/>
            <a:r>
              <a:rPr lang="sv-SE" b="1">
                <a:latin typeface="Arial" panose="020B0604020202020204" pitchFamily="34" charset="0"/>
                <a:cs typeface="Arial" panose="020B0604020202020204" pitchFamily="34" charset="0"/>
              </a:rPr>
              <a:t>Roller</a:t>
            </a:r>
          </a:p>
        </p:txBody>
      </p:sp>
      <p:sp>
        <p:nvSpPr>
          <p:cNvPr id="10" name="textruta 9">
            <a:extLst>
              <a:ext uri="{FF2B5EF4-FFF2-40B4-BE49-F238E27FC236}">
                <a16:creationId xmlns:a16="http://schemas.microsoft.com/office/drawing/2014/main" id="{7DAE3948-F142-964E-BBBB-B3FA6C94D204}"/>
              </a:ext>
            </a:extLst>
          </p:cNvPr>
          <p:cNvSpPr txBox="1"/>
          <p:nvPr/>
        </p:nvSpPr>
        <p:spPr>
          <a:xfrm>
            <a:off x="8411293" y="4453619"/>
            <a:ext cx="2298434" cy="369332"/>
          </a:xfrm>
          <a:prstGeom prst="rect">
            <a:avLst/>
          </a:prstGeom>
          <a:noFill/>
        </p:spPr>
        <p:txBody>
          <a:bodyPr wrap="square" rtlCol="0">
            <a:spAutoFit/>
          </a:bodyPr>
          <a:lstStyle/>
          <a:p>
            <a:pPr algn="ctr"/>
            <a:r>
              <a:rPr lang="sv-SE" b="1">
                <a:latin typeface="Arial" panose="020B0604020202020204" pitchFamily="34" charset="0"/>
                <a:cs typeface="Arial" panose="020B0604020202020204" pitchFamily="34" charset="0"/>
              </a:rPr>
              <a:t>Regler</a:t>
            </a:r>
          </a:p>
        </p:txBody>
      </p:sp>
      <p:cxnSp>
        <p:nvCxnSpPr>
          <p:cNvPr id="11" name="Rak koppling 6">
            <a:extLst>
              <a:ext uri="{FF2B5EF4-FFF2-40B4-BE49-F238E27FC236}">
                <a16:creationId xmlns:a16="http://schemas.microsoft.com/office/drawing/2014/main" id="{AF2AA52E-3E51-9E49-8993-AC64465EBD60}"/>
              </a:ext>
            </a:extLst>
          </p:cNvPr>
          <p:cNvCxnSpPr>
            <a:cxnSpLocks/>
          </p:cNvCxnSpPr>
          <p:nvPr/>
        </p:nvCxnSpPr>
        <p:spPr>
          <a:xfrm>
            <a:off x="2153383" y="3780146"/>
            <a:ext cx="0" cy="5162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ak koppling 6">
            <a:extLst>
              <a:ext uri="{FF2B5EF4-FFF2-40B4-BE49-F238E27FC236}">
                <a16:creationId xmlns:a16="http://schemas.microsoft.com/office/drawing/2014/main" id="{31752D74-5DE6-0649-9052-236F24382070}"/>
              </a:ext>
            </a:extLst>
          </p:cNvPr>
          <p:cNvCxnSpPr>
            <a:cxnSpLocks/>
          </p:cNvCxnSpPr>
          <p:nvPr/>
        </p:nvCxnSpPr>
        <p:spPr>
          <a:xfrm>
            <a:off x="9560510" y="3780146"/>
            <a:ext cx="0" cy="5162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ak koppling 6">
            <a:extLst>
              <a:ext uri="{FF2B5EF4-FFF2-40B4-BE49-F238E27FC236}">
                <a16:creationId xmlns:a16="http://schemas.microsoft.com/office/drawing/2014/main" id="{B1524BAB-D6FB-254E-9115-E8141FA8CCB1}"/>
              </a:ext>
            </a:extLst>
          </p:cNvPr>
          <p:cNvCxnSpPr>
            <a:cxnSpLocks/>
          </p:cNvCxnSpPr>
          <p:nvPr/>
        </p:nvCxnSpPr>
        <p:spPr>
          <a:xfrm>
            <a:off x="7635245" y="1989136"/>
            <a:ext cx="0" cy="6109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3BA286DA-498A-A545-A4F8-70DCCC10B16A}"/>
              </a:ext>
            </a:extLst>
          </p:cNvPr>
          <p:cNvSpPr txBox="1"/>
          <p:nvPr/>
        </p:nvSpPr>
        <p:spPr>
          <a:xfrm>
            <a:off x="944566" y="4879396"/>
            <a:ext cx="2944682" cy="523220"/>
          </a:xfrm>
          <a:prstGeom prst="rect">
            <a:avLst/>
          </a:prstGeom>
          <a:noFill/>
        </p:spPr>
        <p:txBody>
          <a:bodyPr wrap="square" rtlCol="0">
            <a:spAutoFit/>
          </a:bodyPr>
          <a:lstStyle/>
          <a:p>
            <a:r>
              <a:rPr lang="sv-SE" sz="1400"/>
              <a:t>Att ha en dialog om arbetsmiljön på ett annorlunda sätt.</a:t>
            </a:r>
            <a:endParaRPr lang="sv-SE" sz="1400">
              <a:cs typeface="Arial"/>
            </a:endParaRPr>
          </a:p>
        </p:txBody>
      </p:sp>
      <p:sp>
        <p:nvSpPr>
          <p:cNvPr id="15" name="Rektangel 14">
            <a:extLst>
              <a:ext uri="{FF2B5EF4-FFF2-40B4-BE49-F238E27FC236}">
                <a16:creationId xmlns:a16="http://schemas.microsoft.com/office/drawing/2014/main" id="{42FC26EC-6332-8144-ACCA-35240B4D5789}"/>
              </a:ext>
            </a:extLst>
          </p:cNvPr>
          <p:cNvSpPr/>
          <p:nvPr/>
        </p:nvSpPr>
        <p:spPr>
          <a:xfrm>
            <a:off x="4177717" y="4879396"/>
            <a:ext cx="3523377" cy="738664"/>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sv-SE" sz="1400"/>
              <a:t>Intro</a:t>
            </a:r>
          </a:p>
          <a:p>
            <a:pPr marL="285750" indent="-285750">
              <a:buFont typeface="Arial" panose="020B0604020202020204" pitchFamily="34" charset="0"/>
              <a:buChar char="•"/>
            </a:pPr>
            <a:r>
              <a:rPr lang="sv-SE" sz="1400"/>
              <a:t>Övning ”Tvärtom-metoden”</a:t>
            </a:r>
          </a:p>
          <a:p>
            <a:pPr marL="285750" indent="-285750">
              <a:buFont typeface="Arial" panose="020B0604020202020204" pitchFamily="34" charset="0"/>
              <a:buChar char="•"/>
            </a:pPr>
            <a:r>
              <a:rPr lang="sv-SE" sz="1400"/>
              <a:t>Reflektera</a:t>
            </a:r>
          </a:p>
        </p:txBody>
      </p:sp>
      <p:sp>
        <p:nvSpPr>
          <p:cNvPr id="16" name="Rektangel 15">
            <a:extLst>
              <a:ext uri="{FF2B5EF4-FFF2-40B4-BE49-F238E27FC236}">
                <a16:creationId xmlns:a16="http://schemas.microsoft.com/office/drawing/2014/main" id="{7FAD9093-BC6D-8045-A6CE-FF046D52E021}"/>
              </a:ext>
            </a:extLst>
          </p:cNvPr>
          <p:cNvSpPr/>
          <p:nvPr/>
        </p:nvSpPr>
        <p:spPr>
          <a:xfrm>
            <a:off x="7635245" y="4879396"/>
            <a:ext cx="3937487" cy="52322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sv-SE" sz="1400"/>
              <a:t>Det kommer inte letas syndabockar!</a:t>
            </a:r>
          </a:p>
          <a:p>
            <a:pPr marL="285750" indent="-285750">
              <a:buFont typeface="Arial" panose="020B0604020202020204" pitchFamily="34" charset="0"/>
              <a:buChar char="•"/>
            </a:pPr>
            <a:r>
              <a:rPr lang="sv-SE" sz="1400"/>
              <a:t>Det finns inga rätt eller fel.</a:t>
            </a:r>
          </a:p>
        </p:txBody>
      </p:sp>
      <p:cxnSp>
        <p:nvCxnSpPr>
          <p:cNvPr id="17" name="Rak koppling 6">
            <a:extLst>
              <a:ext uri="{FF2B5EF4-FFF2-40B4-BE49-F238E27FC236}">
                <a16:creationId xmlns:a16="http://schemas.microsoft.com/office/drawing/2014/main" id="{32DB2AB7-AC2E-4F4E-908F-13E6459ACBDF}"/>
              </a:ext>
            </a:extLst>
          </p:cNvPr>
          <p:cNvCxnSpPr>
            <a:cxnSpLocks/>
          </p:cNvCxnSpPr>
          <p:nvPr/>
        </p:nvCxnSpPr>
        <p:spPr>
          <a:xfrm>
            <a:off x="4096653" y="1937921"/>
            <a:ext cx="1" cy="6622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8CAD4950-B974-F845-A42B-11F563623337}"/>
              </a:ext>
            </a:extLst>
          </p:cNvPr>
          <p:cNvSpPr txBox="1"/>
          <p:nvPr/>
        </p:nvSpPr>
        <p:spPr>
          <a:xfrm>
            <a:off x="6192881" y="983814"/>
            <a:ext cx="3393111" cy="138499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sv-SE" sz="1400" b="1"/>
              <a:t>Deltagare: </a:t>
            </a:r>
            <a:r>
              <a:rPr lang="sv-SE" sz="1400"/>
              <a:t>Delar sina tankar och erfarenheter. Var öppen och ärlig.</a:t>
            </a:r>
          </a:p>
          <a:p>
            <a:pPr marL="285750" indent="-285750">
              <a:buFont typeface="Arial" panose="020B0604020202020204" pitchFamily="34" charset="0"/>
              <a:buChar char="•"/>
            </a:pPr>
            <a:r>
              <a:rPr lang="sv-SE" sz="1400" b="1"/>
              <a:t>Metodledare: </a:t>
            </a:r>
            <a:r>
              <a:rPr lang="sv-SE" sz="1400"/>
              <a:t>Leder övningarna med ett öppet sinne. </a:t>
            </a:r>
          </a:p>
          <a:p>
            <a:pPr marL="285750" indent="-285750">
              <a:buFont typeface="Arial" panose="020B0604020202020204" pitchFamily="34" charset="0"/>
              <a:buChar char="•"/>
            </a:pPr>
            <a:endParaRPr lang="sv-SE" sz="1400"/>
          </a:p>
          <a:p>
            <a:endParaRPr lang="sv-SE" sz="1400"/>
          </a:p>
        </p:txBody>
      </p:sp>
      <p:sp>
        <p:nvSpPr>
          <p:cNvPr id="19" name="textruta 18">
            <a:extLst>
              <a:ext uri="{FF2B5EF4-FFF2-40B4-BE49-F238E27FC236}">
                <a16:creationId xmlns:a16="http://schemas.microsoft.com/office/drawing/2014/main" id="{FFE79B3D-5007-D84B-BFAE-F5FC90F41E4D}"/>
              </a:ext>
            </a:extLst>
          </p:cNvPr>
          <p:cNvSpPr txBox="1"/>
          <p:nvPr/>
        </p:nvSpPr>
        <p:spPr>
          <a:xfrm>
            <a:off x="2606008" y="1003075"/>
            <a:ext cx="3175096" cy="738664"/>
          </a:xfrm>
          <a:prstGeom prst="rect">
            <a:avLst/>
          </a:prstGeom>
          <a:noFill/>
        </p:spPr>
        <p:txBody>
          <a:bodyPr wrap="square" rtlCol="0">
            <a:spAutoFit/>
          </a:bodyPr>
          <a:lstStyle/>
          <a:p>
            <a:r>
              <a:rPr lang="sv-SE" sz="1400"/>
              <a:t>Målet är att identifiera utmaningar </a:t>
            </a:r>
            <a:br>
              <a:rPr lang="sv-SE" sz="1400"/>
            </a:br>
            <a:r>
              <a:rPr lang="sv-SE" sz="1400"/>
              <a:t>att arbeta vidare med för att förbättra arbetsmiljön.	</a:t>
            </a:r>
            <a:endParaRPr lang="sv-SE" sz="1400">
              <a:cs typeface="Arial"/>
            </a:endParaRPr>
          </a:p>
        </p:txBody>
      </p:sp>
    </p:spTree>
    <p:extLst>
      <p:ext uri="{BB962C8B-B14F-4D97-AF65-F5344CB8AC3E}">
        <p14:creationId xmlns:p14="http://schemas.microsoft.com/office/powerpoint/2010/main" val="160126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ubrik 19">
            <a:extLst>
              <a:ext uri="{FF2B5EF4-FFF2-40B4-BE49-F238E27FC236}">
                <a16:creationId xmlns:a16="http://schemas.microsoft.com/office/drawing/2014/main" id="{9BD2A0A5-368A-B542-9859-8E3710CF42B6}"/>
              </a:ext>
            </a:extLst>
          </p:cNvPr>
          <p:cNvSpPr>
            <a:spLocks noGrp="1"/>
          </p:cNvSpPr>
          <p:nvPr>
            <p:ph type="title"/>
          </p:nvPr>
        </p:nvSpPr>
        <p:spPr>
          <a:xfrm>
            <a:off x="2496809" y="1678295"/>
            <a:ext cx="7200000" cy="530979"/>
          </a:xfrm>
        </p:spPr>
        <p:txBody>
          <a:bodyPr/>
          <a:lstStyle/>
          <a:p>
            <a:r>
              <a:rPr lang="sv-SE"/>
              <a:t>Vad och varför en persona?</a:t>
            </a:r>
          </a:p>
        </p:txBody>
      </p:sp>
      <p:sp>
        <p:nvSpPr>
          <p:cNvPr id="4" name="Platshållare för text 3">
            <a:extLst>
              <a:ext uri="{FF2B5EF4-FFF2-40B4-BE49-F238E27FC236}">
                <a16:creationId xmlns:a16="http://schemas.microsoft.com/office/drawing/2014/main" id="{E8BC6EF6-CB4D-624C-A74A-EA6A5051442E}"/>
              </a:ext>
            </a:extLst>
          </p:cNvPr>
          <p:cNvSpPr>
            <a:spLocks noGrp="1"/>
          </p:cNvSpPr>
          <p:nvPr>
            <p:ph type="body" sz="quarter" idx="13"/>
          </p:nvPr>
        </p:nvSpPr>
        <p:spPr>
          <a:xfrm>
            <a:off x="2496809" y="2524585"/>
            <a:ext cx="7633753" cy="2741153"/>
          </a:xfrm>
        </p:spPr>
        <p:txBody>
          <a:bodyPr vert="horz" lIns="91440" tIns="45720" rIns="91440" bIns="45720" rtlCol="0" anchor="t">
            <a:noAutofit/>
          </a:bodyPr>
          <a:lstStyle/>
          <a:p>
            <a:pPr marL="0" indent="0">
              <a:buNone/>
            </a:pPr>
            <a:r>
              <a:rPr lang="sv-SE"/>
              <a:t>En persona är en fiktiv person som är baserad på era samlade åsikter och en bild av nuvarande arbetsmiljö. </a:t>
            </a:r>
            <a:endParaRPr lang="sv-SE">
              <a:cs typeface="Arial"/>
            </a:endParaRPr>
          </a:p>
          <a:p>
            <a:pPr marL="0" indent="0">
              <a:buNone/>
            </a:pPr>
            <a:r>
              <a:rPr lang="sv-SE"/>
              <a:t>Det</a:t>
            </a:r>
            <a:r>
              <a:rPr lang="sv-SE">
                <a:ea typeface="+mn-lt"/>
                <a:cs typeface="+mn-lt"/>
              </a:rPr>
              <a:t> är lättare att relatera till en enskild person än en hel opersonlig grupp. Det blir också enklare att uttrycka känsliga åsikter utifrån en persona i stället för utifrån sig själv.</a:t>
            </a:r>
            <a:br>
              <a:rPr lang="sv-SE"/>
            </a:br>
            <a:endParaRPr lang="sv-SE">
              <a:cs typeface="Arial"/>
            </a:endParaRPr>
          </a:p>
          <a:p>
            <a:pPr marL="0" indent="0">
              <a:buNone/>
            </a:pPr>
            <a:br>
              <a:rPr lang="sv-SE"/>
            </a:br>
            <a:endParaRPr lang="sv-SE"/>
          </a:p>
          <a:p>
            <a:pPr marL="0" indent="0">
              <a:buNone/>
            </a:pPr>
            <a:endParaRPr lang="sv-SE">
              <a:cs typeface="Arial"/>
            </a:endParaRPr>
          </a:p>
          <a:p>
            <a:pPr marL="251460" indent="-251460"/>
            <a:endParaRPr lang="sv-SE">
              <a:cs typeface="Arial"/>
            </a:endParaRPr>
          </a:p>
        </p:txBody>
      </p:sp>
      <p:sp>
        <p:nvSpPr>
          <p:cNvPr id="25" name="Rubrik 1">
            <a:extLst>
              <a:ext uri="{FF2B5EF4-FFF2-40B4-BE49-F238E27FC236}">
                <a16:creationId xmlns:a16="http://schemas.microsoft.com/office/drawing/2014/main" id="{F367E9D5-8D70-FF44-85E3-41B2ED0C2C74}"/>
              </a:ext>
            </a:extLst>
          </p:cNvPr>
          <p:cNvSpPr txBox="1">
            <a:spLocks/>
          </p:cNvSpPr>
          <p:nvPr/>
        </p:nvSpPr>
        <p:spPr>
          <a:xfrm>
            <a:off x="1391595" y="508049"/>
            <a:ext cx="7200000" cy="317941"/>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endParaRPr lang="sv-SE" sz="2000"/>
          </a:p>
        </p:txBody>
      </p:sp>
      <p:sp>
        <p:nvSpPr>
          <p:cNvPr id="26" name="Rektangel 25">
            <a:extLst>
              <a:ext uri="{FF2B5EF4-FFF2-40B4-BE49-F238E27FC236}">
                <a16:creationId xmlns:a16="http://schemas.microsoft.com/office/drawing/2014/main" id="{B1E7B65C-B225-EA48-B419-087C63DAA81F}"/>
              </a:ext>
            </a:extLst>
          </p:cNvPr>
          <p:cNvSpPr/>
          <p:nvPr/>
        </p:nvSpPr>
        <p:spPr>
          <a:xfrm>
            <a:off x="2" y="0"/>
            <a:ext cx="3455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7"/>
          </a:p>
        </p:txBody>
      </p:sp>
    </p:spTree>
    <p:extLst>
      <p:ext uri="{BB962C8B-B14F-4D97-AF65-F5344CB8AC3E}">
        <p14:creationId xmlns:p14="http://schemas.microsoft.com/office/powerpoint/2010/main" val="412276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89011"/>
          </a:schemeClr>
        </a:solid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2EA2314-41C8-4A4B-8F60-774277FD80A4}"/>
              </a:ext>
            </a:extLst>
          </p:cNvPr>
          <p:cNvSpPr txBox="1"/>
          <p:nvPr/>
        </p:nvSpPr>
        <p:spPr>
          <a:xfrm>
            <a:off x="4511490" y="2243834"/>
            <a:ext cx="529291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i="1" dirty="0"/>
              <a:t>Med denna </a:t>
            </a:r>
            <a:r>
              <a:rPr lang="sv-SE" sz="1600" i="1" dirty="0" err="1"/>
              <a:t>slide</a:t>
            </a:r>
            <a:r>
              <a:rPr lang="sv-SE" sz="1600" i="1" dirty="0"/>
              <a:t> introducerar du </a:t>
            </a:r>
            <a:r>
              <a:rPr lang="sv-SE" sz="1600" i="1" dirty="0" err="1"/>
              <a:t>personan</a:t>
            </a:r>
            <a:r>
              <a:rPr lang="sv-SE" sz="1600" i="1" dirty="0"/>
              <a:t> som koncept på din arbetsplats. Justera allt </a:t>
            </a:r>
            <a:r>
              <a:rPr lang="sv-SE" sz="1600" i="1" dirty="0" err="1"/>
              <a:t>rödmarkerat</a:t>
            </a:r>
            <a:r>
              <a:rPr lang="sv-SE" sz="1600" i="1" dirty="0"/>
              <a:t> så det passar in i din arbetsgrupp, ta sedan bort den kursiva texten.</a:t>
            </a:r>
            <a:endParaRPr lang="sv-SE" dirty="0"/>
          </a:p>
          <a:p>
            <a:r>
              <a:rPr lang="sv-SE" sz="1600" dirty="0">
                <a:solidFill>
                  <a:srgbClr val="FF0000"/>
                </a:solidFill>
              </a:rPr>
              <a:t>Det här är Maria. Hon arbetar här I kommunen som undersköterska I hemtjänsten. Hon bor i X och trivs bra </a:t>
            </a:r>
            <a:r>
              <a:rPr lang="sv-SE" sz="1600" dirty="0">
                <a:solidFill>
                  <a:srgbClr val="FF0000"/>
                </a:solidFill>
                <a:ea typeface="+mn-lt"/>
                <a:cs typeface="+mn-lt"/>
              </a:rPr>
              <a:t>med sin sambo och sina två barn.</a:t>
            </a:r>
            <a:endParaRPr lang="sv-SE" sz="1600" dirty="0">
              <a:solidFill>
                <a:srgbClr val="FF0000"/>
              </a:solidFill>
              <a:cs typeface="Arial"/>
            </a:endParaRPr>
          </a:p>
          <a:p>
            <a:endParaRPr lang="sv-SE" sz="1600" dirty="0">
              <a:solidFill>
                <a:srgbClr val="FF0000"/>
              </a:solidFill>
              <a:cs typeface="Arial"/>
            </a:endParaRPr>
          </a:p>
          <a:p>
            <a:r>
              <a:rPr lang="sv-SE" sz="1600" dirty="0">
                <a:solidFill>
                  <a:srgbClr val="FF0000"/>
                </a:solidFill>
              </a:rPr>
              <a:t>Att arbeta med människor är något </a:t>
            </a:r>
            <a:r>
              <a:rPr lang="sv-SE" sz="1600" dirty="0">
                <a:solidFill>
                  <a:srgbClr val="FF0000"/>
                </a:solidFill>
                <a:ea typeface="+mn-lt"/>
                <a:cs typeface="+mn-lt"/>
              </a:rPr>
              <a:t>Maria</a:t>
            </a:r>
            <a:r>
              <a:rPr lang="sv-SE" sz="1600" dirty="0">
                <a:solidFill>
                  <a:srgbClr val="FF0000"/>
                </a:solidFill>
              </a:rPr>
              <a:t> alltid velat göra, vilket är anledningen till att hon sökte sig till </a:t>
            </a:r>
            <a:r>
              <a:rPr lang="sv-SE" sz="1600" dirty="0">
                <a:solidFill>
                  <a:srgbClr val="FF0000"/>
                </a:solidFill>
                <a:ea typeface="+mn-lt"/>
                <a:cs typeface="+mn-lt"/>
              </a:rPr>
              <a:t>vården</a:t>
            </a:r>
            <a:r>
              <a:rPr lang="sv-SE" sz="1600" dirty="0">
                <a:solidFill>
                  <a:srgbClr val="FF0000"/>
                </a:solidFill>
              </a:rPr>
              <a:t>. Även om hon har funderat på att testa andra jobb har hon till slut valt att stanna kvar, eftersom hon trivs rätt bra här. Att veta att hon hjälper andra människor känns bra, vilket gör att hon trivs med sina arbetsuppgifter. </a:t>
            </a:r>
            <a:endParaRPr lang="sv-SE" sz="1600" dirty="0">
              <a:solidFill>
                <a:srgbClr val="FF0000"/>
              </a:solidFill>
              <a:cs typeface="Arial"/>
            </a:endParaRPr>
          </a:p>
          <a:p>
            <a:endParaRPr lang="en-US" sz="1600" dirty="0"/>
          </a:p>
        </p:txBody>
      </p:sp>
      <p:sp>
        <p:nvSpPr>
          <p:cNvPr id="12" name="textruta 11">
            <a:extLst>
              <a:ext uri="{FF2B5EF4-FFF2-40B4-BE49-F238E27FC236}">
                <a16:creationId xmlns:a16="http://schemas.microsoft.com/office/drawing/2014/main" id="{064E25F9-4167-434F-A834-54CABC55C4B3}"/>
              </a:ext>
            </a:extLst>
          </p:cNvPr>
          <p:cNvSpPr txBox="1"/>
          <p:nvPr/>
        </p:nvSpPr>
        <p:spPr>
          <a:xfrm>
            <a:off x="4511490" y="1332465"/>
            <a:ext cx="53868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b="1">
                <a:ea typeface="+mn-lt"/>
                <a:cs typeface="+mn-lt"/>
              </a:rPr>
              <a:t>Vem är </a:t>
            </a:r>
            <a:r>
              <a:rPr lang="sv-SE" sz="3200" b="1">
                <a:solidFill>
                  <a:srgbClr val="FF0000"/>
                </a:solidFill>
                <a:ea typeface="+mn-lt"/>
                <a:cs typeface="+mn-lt"/>
              </a:rPr>
              <a:t>Maria?</a:t>
            </a:r>
            <a:endParaRPr lang="sv-SE" sz="3200" b="1">
              <a:ea typeface="+mn-lt"/>
              <a:cs typeface="+mn-lt"/>
            </a:endParaRPr>
          </a:p>
        </p:txBody>
      </p:sp>
      <p:sp>
        <p:nvSpPr>
          <p:cNvPr id="3" name="textruta 2">
            <a:extLst>
              <a:ext uri="{FF2B5EF4-FFF2-40B4-BE49-F238E27FC236}">
                <a16:creationId xmlns:a16="http://schemas.microsoft.com/office/drawing/2014/main" id="{6490FF09-5486-384E-98A6-D991A9559F55}"/>
              </a:ext>
            </a:extLst>
          </p:cNvPr>
          <p:cNvSpPr txBox="1"/>
          <p:nvPr/>
        </p:nvSpPr>
        <p:spPr>
          <a:xfrm>
            <a:off x="12862560" y="3767328"/>
            <a:ext cx="184731" cy="369332"/>
          </a:xfrm>
          <a:prstGeom prst="rect">
            <a:avLst/>
          </a:prstGeom>
          <a:noFill/>
        </p:spPr>
        <p:txBody>
          <a:bodyPr wrap="none" rtlCol="0">
            <a:spAutoFit/>
          </a:bodyPr>
          <a:lstStyle/>
          <a:p>
            <a:endParaRPr lang="sv-SE"/>
          </a:p>
        </p:txBody>
      </p:sp>
      <p:sp>
        <p:nvSpPr>
          <p:cNvPr id="11" name="Rektangel 10">
            <a:extLst>
              <a:ext uri="{FF2B5EF4-FFF2-40B4-BE49-F238E27FC236}">
                <a16:creationId xmlns:a16="http://schemas.microsoft.com/office/drawing/2014/main" id="{A77631A6-869C-2944-960D-60CEC58910A3}"/>
              </a:ext>
            </a:extLst>
          </p:cNvPr>
          <p:cNvSpPr/>
          <p:nvPr/>
        </p:nvSpPr>
        <p:spPr>
          <a:xfrm rot="20451149">
            <a:off x="2712511" y="2752448"/>
            <a:ext cx="8177891" cy="999744"/>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sv-SE" dirty="0"/>
              <a:t>Skapa en persona enligt instruktionerna ovan och ersätt denna bild.</a:t>
            </a:r>
          </a:p>
        </p:txBody>
      </p:sp>
      <p:pic>
        <p:nvPicPr>
          <p:cNvPr id="13" name="Bildobjekt 12" descr="En bild som visar text, leksak, vektorgrafik&#10;&#10;Automatiskt genererad beskrivning">
            <a:extLst>
              <a:ext uri="{FF2B5EF4-FFF2-40B4-BE49-F238E27FC236}">
                <a16:creationId xmlns:a16="http://schemas.microsoft.com/office/drawing/2014/main" id="{C7C46461-659E-3F4A-A1AB-700338D58B03}"/>
              </a:ext>
            </a:extLst>
          </p:cNvPr>
          <p:cNvPicPr>
            <a:picLocks noChangeAspect="1"/>
          </p:cNvPicPr>
          <p:nvPr/>
        </p:nvPicPr>
        <p:blipFill rotWithShape="1">
          <a:blip r:embed="rId3">
            <a:extLst>
              <a:ext uri="{28A0092B-C50C-407E-A947-70E740481C1C}">
                <a14:useLocalDpi xmlns:a14="http://schemas.microsoft.com/office/drawing/2010/main" val="0"/>
              </a:ext>
            </a:extLst>
          </a:blip>
          <a:srcRect l="2708" t="-5108" r="15019" b="29527"/>
          <a:stretch/>
        </p:blipFill>
        <p:spPr>
          <a:xfrm>
            <a:off x="977462" y="771268"/>
            <a:ext cx="2175642" cy="2657732"/>
          </a:xfrm>
          <a:prstGeom prst="rect">
            <a:avLst/>
          </a:prstGeom>
          <a:ln>
            <a:solidFill>
              <a:schemeClr val="accent1"/>
            </a:solidFill>
          </a:ln>
        </p:spPr>
      </p:pic>
      <p:sp>
        <p:nvSpPr>
          <p:cNvPr id="14" name="textruta 13">
            <a:extLst>
              <a:ext uri="{FF2B5EF4-FFF2-40B4-BE49-F238E27FC236}">
                <a16:creationId xmlns:a16="http://schemas.microsoft.com/office/drawing/2014/main" id="{4B651895-F153-8B45-B1DD-4D581FA5416B}"/>
              </a:ext>
            </a:extLst>
          </p:cNvPr>
          <p:cNvSpPr txBox="1"/>
          <p:nvPr/>
        </p:nvSpPr>
        <p:spPr>
          <a:xfrm>
            <a:off x="977462" y="3608618"/>
            <a:ext cx="3387034" cy="24781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600" b="1" err="1"/>
              <a:t>Namn</a:t>
            </a:r>
            <a:r>
              <a:rPr lang="en-US" sz="1600" b="1"/>
              <a:t>: </a:t>
            </a:r>
            <a:r>
              <a:rPr lang="en-US" sz="1600" dirty="0">
                <a:solidFill>
                  <a:srgbClr val="FF0000"/>
                </a:solidFill>
              </a:rPr>
              <a:t>Maria</a:t>
            </a:r>
            <a:r>
              <a:rPr lang="en-US" sz="1600" b="1"/>
              <a:t> </a:t>
            </a:r>
          </a:p>
          <a:p>
            <a:pPr>
              <a:lnSpc>
                <a:spcPct val="200000"/>
              </a:lnSpc>
            </a:pPr>
            <a:r>
              <a:rPr lang="en-US" sz="1600" b="1" err="1"/>
              <a:t>Ålder</a:t>
            </a:r>
            <a:r>
              <a:rPr lang="en-US" sz="1600" b="1"/>
              <a:t>: </a:t>
            </a:r>
            <a:r>
              <a:rPr lang="en-US" sz="1600"/>
              <a:t>XX</a:t>
            </a:r>
          </a:p>
          <a:p>
            <a:pPr>
              <a:lnSpc>
                <a:spcPct val="200000"/>
              </a:lnSpc>
            </a:pPr>
            <a:r>
              <a:rPr lang="en-US" sz="1600" b="1" err="1"/>
              <a:t>Familj</a:t>
            </a:r>
            <a:r>
              <a:rPr lang="en-US" sz="1600" b="1"/>
              <a:t>: </a:t>
            </a:r>
            <a:r>
              <a:rPr lang="en-US" sz="1600"/>
              <a:t>XX</a:t>
            </a:r>
          </a:p>
          <a:p>
            <a:pPr>
              <a:lnSpc>
                <a:spcPct val="200000"/>
              </a:lnSpc>
            </a:pPr>
            <a:r>
              <a:rPr lang="en-US" sz="1600" b="1" err="1"/>
              <a:t>Utbildning</a:t>
            </a:r>
            <a:r>
              <a:rPr lang="en-US" sz="1600" b="1"/>
              <a:t>: </a:t>
            </a:r>
            <a:r>
              <a:rPr lang="en-US" sz="1600"/>
              <a:t>XX</a:t>
            </a:r>
            <a:r>
              <a:rPr lang="en-US" sz="1600" b="1"/>
              <a:t> </a:t>
            </a:r>
          </a:p>
          <a:p>
            <a:pPr>
              <a:lnSpc>
                <a:spcPct val="200000"/>
              </a:lnSpc>
            </a:pPr>
            <a:r>
              <a:rPr lang="en-US" sz="1600" b="1" err="1"/>
              <a:t>Yrke</a:t>
            </a:r>
            <a:r>
              <a:rPr lang="en-US" sz="1600" b="1"/>
              <a:t>: </a:t>
            </a:r>
            <a:r>
              <a:rPr lang="en-US" sz="1600"/>
              <a:t>XX</a:t>
            </a:r>
          </a:p>
        </p:txBody>
      </p:sp>
    </p:spTree>
    <p:extLst>
      <p:ext uri="{BB962C8B-B14F-4D97-AF65-F5344CB8AC3E}">
        <p14:creationId xmlns:p14="http://schemas.microsoft.com/office/powerpoint/2010/main" val="200000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88931"/>
          </a:schemeClr>
        </a:solidFill>
        <a:effectLst/>
      </p:bgPr>
    </p:bg>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88015580-B0A1-AD4A-B095-36C43A318EB8}"/>
              </a:ext>
            </a:extLst>
          </p:cNvPr>
          <p:cNvSpPr txBox="1"/>
          <p:nvPr/>
        </p:nvSpPr>
        <p:spPr>
          <a:xfrm>
            <a:off x="4511490" y="2035517"/>
            <a:ext cx="6200775" cy="1754326"/>
          </a:xfrm>
          <a:prstGeom prst="rect">
            <a:avLst/>
          </a:prstGeom>
          <a:noFill/>
        </p:spPr>
        <p:txBody>
          <a:bodyPr wrap="square" rtlCol="0">
            <a:spAutoFit/>
          </a:bodyPr>
          <a:lstStyle/>
          <a:p>
            <a:r>
              <a:rPr lang="sv-SE" i="1"/>
              <a:t>Här skriver du sammanställningen du gjort av dina medarbetares nulägesbild av deras arbetsmiljö i en löpande text. Texten ska formuleras utifrån </a:t>
            </a:r>
            <a:r>
              <a:rPr lang="sv-SE" i="1" err="1"/>
              <a:t>personans</a:t>
            </a:r>
            <a:r>
              <a:rPr lang="sv-SE" i="1"/>
              <a:t> perspektiv, alltså ”Just nu tycker &lt;</a:t>
            </a:r>
            <a:r>
              <a:rPr lang="sv-SE" i="1" err="1"/>
              <a:t>personans</a:t>
            </a:r>
            <a:r>
              <a:rPr lang="sv-SE" i="1"/>
              <a:t> namn&gt; att arbetsmiljön är….” </a:t>
            </a:r>
          </a:p>
          <a:p>
            <a:endParaRPr lang="sv-SE"/>
          </a:p>
        </p:txBody>
      </p:sp>
      <p:sp>
        <p:nvSpPr>
          <p:cNvPr id="14" name="textruta 13">
            <a:extLst>
              <a:ext uri="{FF2B5EF4-FFF2-40B4-BE49-F238E27FC236}">
                <a16:creationId xmlns:a16="http://schemas.microsoft.com/office/drawing/2014/main" id="{56A742E8-B3B2-2746-98F5-825F0C27EC9D}"/>
              </a:ext>
            </a:extLst>
          </p:cNvPr>
          <p:cNvSpPr txBox="1"/>
          <p:nvPr/>
        </p:nvSpPr>
        <p:spPr>
          <a:xfrm>
            <a:off x="4511490" y="734718"/>
            <a:ext cx="611833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b="1">
                <a:ea typeface="+mn-lt"/>
                <a:cs typeface="+mn-lt"/>
              </a:rPr>
              <a:t>Såhär upplever </a:t>
            </a:r>
            <a:r>
              <a:rPr lang="sv-SE" sz="3200" b="1">
                <a:solidFill>
                  <a:srgbClr val="FF0000"/>
                </a:solidFill>
                <a:ea typeface="+mn-lt"/>
                <a:cs typeface="+mn-lt"/>
              </a:rPr>
              <a:t>Maria </a:t>
            </a:r>
            <a:r>
              <a:rPr lang="sv-SE" sz="3200" b="1">
                <a:ea typeface="+mn-lt"/>
                <a:cs typeface="+mn-lt"/>
              </a:rPr>
              <a:t>arbetsmiljön nu</a:t>
            </a:r>
          </a:p>
        </p:txBody>
      </p:sp>
      <p:pic>
        <p:nvPicPr>
          <p:cNvPr id="15" name="Bildobjekt 14" descr="En bild som visar text, leksak, vektorgrafik&#10;&#10;Automatiskt genererad beskrivning">
            <a:extLst>
              <a:ext uri="{FF2B5EF4-FFF2-40B4-BE49-F238E27FC236}">
                <a16:creationId xmlns:a16="http://schemas.microsoft.com/office/drawing/2014/main" id="{EBE544DE-BB08-CC47-994D-CF033A12CE32}"/>
              </a:ext>
            </a:extLst>
          </p:cNvPr>
          <p:cNvPicPr>
            <a:picLocks noChangeAspect="1"/>
          </p:cNvPicPr>
          <p:nvPr/>
        </p:nvPicPr>
        <p:blipFill rotWithShape="1">
          <a:blip r:embed="rId3">
            <a:extLst>
              <a:ext uri="{28A0092B-C50C-407E-A947-70E740481C1C}">
                <a14:useLocalDpi xmlns:a14="http://schemas.microsoft.com/office/drawing/2010/main" val="0"/>
              </a:ext>
            </a:extLst>
          </a:blip>
          <a:srcRect l="2708" t="-5108" r="15019" b="29527"/>
          <a:stretch/>
        </p:blipFill>
        <p:spPr>
          <a:xfrm>
            <a:off x="977462" y="771268"/>
            <a:ext cx="2175642" cy="2657732"/>
          </a:xfrm>
          <a:prstGeom prst="rect">
            <a:avLst/>
          </a:prstGeom>
          <a:ln>
            <a:solidFill>
              <a:schemeClr val="accent1"/>
            </a:solidFill>
          </a:ln>
        </p:spPr>
      </p:pic>
      <p:sp>
        <p:nvSpPr>
          <p:cNvPr id="16" name="Rektangel 15">
            <a:extLst>
              <a:ext uri="{FF2B5EF4-FFF2-40B4-BE49-F238E27FC236}">
                <a16:creationId xmlns:a16="http://schemas.microsoft.com/office/drawing/2014/main" id="{A55771EF-A5AD-6043-9C73-B213AEA395D6}"/>
              </a:ext>
            </a:extLst>
          </p:cNvPr>
          <p:cNvSpPr/>
          <p:nvPr/>
        </p:nvSpPr>
        <p:spPr>
          <a:xfrm rot="20451149">
            <a:off x="2712511" y="2752448"/>
            <a:ext cx="8177891" cy="999744"/>
          </a:xfrm>
          <a:prstGeom prst="rect">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sv-SE" dirty="0"/>
              <a:t>Skapa en persona enligt instruktionerna ovan och ersätt denna bild.</a:t>
            </a:r>
          </a:p>
        </p:txBody>
      </p:sp>
    </p:spTree>
    <p:extLst>
      <p:ext uri="{BB962C8B-B14F-4D97-AF65-F5344CB8AC3E}">
        <p14:creationId xmlns:p14="http://schemas.microsoft.com/office/powerpoint/2010/main" val="45767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FA9224-4C02-DD41-8639-EFF45DE9E4F7}"/>
              </a:ext>
            </a:extLst>
          </p:cNvPr>
          <p:cNvSpPr>
            <a:spLocks noGrp="1"/>
          </p:cNvSpPr>
          <p:nvPr>
            <p:ph type="ctrTitle"/>
          </p:nvPr>
        </p:nvSpPr>
        <p:spPr/>
        <p:txBody>
          <a:bodyPr/>
          <a:lstStyle/>
          <a:p>
            <a:r>
              <a:rPr lang="sv-SE" sz="5400"/>
              <a:t>Tvärtom-metoden</a:t>
            </a:r>
          </a:p>
        </p:txBody>
      </p:sp>
    </p:spTree>
    <p:extLst>
      <p:ext uri="{BB962C8B-B14F-4D97-AF65-F5344CB8AC3E}">
        <p14:creationId xmlns:p14="http://schemas.microsoft.com/office/powerpoint/2010/main" val="1906600513"/>
      </p:ext>
    </p:extLst>
  </p:cSld>
  <p:clrMapOvr>
    <a:masterClrMapping/>
  </p:clrMapOvr>
</p:sld>
</file>

<file path=ppt/theme/theme1.xml><?xml version="1.0" encoding="utf-8"?>
<a:theme xmlns:a="http://schemas.openxmlformats.org/drawingml/2006/main" name="Experio WorkLab">
  <a:themeElements>
    <a:clrScheme name="WorkLab">
      <a:dk1>
        <a:srgbClr val="000000"/>
      </a:dk1>
      <a:lt1>
        <a:srgbClr val="FFFFFF"/>
      </a:lt1>
      <a:dk2>
        <a:srgbClr val="6F6E68"/>
      </a:dk2>
      <a:lt2>
        <a:srgbClr val="E7E6E6"/>
      </a:lt2>
      <a:accent1>
        <a:srgbClr val="003A70"/>
      </a:accent1>
      <a:accent2>
        <a:srgbClr val="A3224C"/>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5" id="{C6009F73-233A-F641-BF09-10C3ADA2B7D7}" vid="{14887D05-87D8-5D48-84DA-BC359C2FEC30}"/>
    </a:ext>
  </a:extLst>
</a:theme>
</file>

<file path=ppt/theme/theme2.xml><?xml version="1.0" encoding="utf-8"?>
<a:theme xmlns:a="http://schemas.openxmlformats.org/drawingml/2006/main" name="Experio WorkLab rosa">
  <a:themeElements>
    <a:clrScheme name="WorkLab">
      <a:dk1>
        <a:srgbClr val="000000"/>
      </a:dk1>
      <a:lt1>
        <a:srgbClr val="FFFFFF"/>
      </a:lt1>
      <a:dk2>
        <a:srgbClr val="6F6E68"/>
      </a:dk2>
      <a:lt2>
        <a:srgbClr val="E7E6E6"/>
      </a:lt2>
      <a:accent1>
        <a:srgbClr val="003A70"/>
      </a:accent1>
      <a:accent2>
        <a:srgbClr val="A3224C"/>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5" id="{C6009F73-233A-F641-BF09-10C3ADA2B7D7}" vid="{EB785B27-89BA-E846-8F44-87DB03835CFC}"/>
    </a:ext>
  </a:extLst>
</a:theme>
</file>

<file path=ppt/theme/theme3.xml><?xml version="1.0" encoding="utf-8"?>
<a:theme xmlns:a="http://schemas.openxmlformats.org/drawingml/2006/main" name="Stor rubrik">
  <a:themeElements>
    <a:clrScheme name="WorkLab">
      <a:dk1>
        <a:srgbClr val="000000"/>
      </a:dk1>
      <a:lt1>
        <a:srgbClr val="FFFFFF"/>
      </a:lt1>
      <a:dk2>
        <a:srgbClr val="6F6E68"/>
      </a:dk2>
      <a:lt2>
        <a:srgbClr val="E7E6E6"/>
      </a:lt2>
      <a:accent1>
        <a:srgbClr val="003A70"/>
      </a:accent1>
      <a:accent2>
        <a:srgbClr val="A3224C"/>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5" id="{C6009F73-233A-F641-BF09-10C3ADA2B7D7}" vid="{850CCEF6-A786-9C44-8708-F12DF1809AE4}"/>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601E5381732DB4F929A481C5DAE024A" ma:contentTypeVersion="12" ma:contentTypeDescription="Skapa ett nytt dokument." ma:contentTypeScope="" ma:versionID="51689326c600a0dd24b556a394f20b30">
  <xsd:schema xmlns:xsd="http://www.w3.org/2001/XMLSchema" xmlns:xs="http://www.w3.org/2001/XMLSchema" xmlns:p="http://schemas.microsoft.com/office/2006/metadata/properties" xmlns:ns2="23e6ee55-ec2c-4220-b5f1-aaeb9aba1ed0" xmlns:ns3="f2f178b9-3f81-47a7-bff5-91ac61b688c0" targetNamespace="http://schemas.microsoft.com/office/2006/metadata/properties" ma:root="true" ma:fieldsID="70c3484d8160fb667988756b5cc5c0a1" ns2:_="" ns3:_="">
    <xsd:import namespace="23e6ee55-ec2c-4220-b5f1-aaeb9aba1ed0"/>
    <xsd:import namespace="f2f178b9-3f81-47a7-bff5-91ac61b688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e6ee55-ec2c-4220-b5f1-aaeb9aba1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f178b9-3f81-47a7-bff5-91ac61b688c0"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9E6337-309C-4F55-BE78-687B8B8FBF56}">
  <ds:schemaRefs>
    <ds:schemaRef ds:uri="http://schemas.microsoft.com/sharepoint/v3/contenttype/forms"/>
  </ds:schemaRefs>
</ds:datastoreItem>
</file>

<file path=customXml/itemProps2.xml><?xml version="1.0" encoding="utf-8"?>
<ds:datastoreItem xmlns:ds="http://schemas.openxmlformats.org/officeDocument/2006/customXml" ds:itemID="{A2E72D11-01D3-459F-BED2-90FBDB3F7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e6ee55-ec2c-4220-b5f1-aaeb9aba1ed0"/>
    <ds:schemaRef ds:uri="f2f178b9-3f81-47a7-bff5-91ac61b68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3EA67F-AE2C-48DB-9A86-4D057480D1B0}">
  <ds:schemaRef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f2f178b9-3f81-47a7-bff5-91ac61b688c0"/>
    <ds:schemaRef ds:uri="23e6ee55-ec2c-4220-b5f1-aaeb9aba1ed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Experio WorkLab</Template>
  <TotalTime>1346</TotalTime>
  <Words>1442</Words>
  <Application>Microsoft Office PowerPoint</Application>
  <PresentationFormat>Bredbild</PresentationFormat>
  <Paragraphs>118</Paragraphs>
  <Slides>16</Slides>
  <Notes>13</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16</vt:i4>
      </vt:variant>
    </vt:vector>
  </HeadingPairs>
  <TitlesOfParts>
    <vt:vector size="22" baseType="lpstr">
      <vt:lpstr>Arial</vt:lpstr>
      <vt:lpstr>Calibri</vt:lpstr>
      <vt:lpstr>Courier New</vt:lpstr>
      <vt:lpstr>Experio WorkLab</vt:lpstr>
      <vt:lpstr>Experio WorkLab rosa</vt:lpstr>
      <vt:lpstr>Stor rubrik</vt:lpstr>
      <vt:lpstr>Persona</vt:lpstr>
      <vt:lpstr>PowerPoint-presentation</vt:lpstr>
      <vt:lpstr>PowerPoint-presentation</vt:lpstr>
      <vt:lpstr>PowerPoint-presentation</vt:lpstr>
      <vt:lpstr>PowerPoint-presentation</vt:lpstr>
      <vt:lpstr>Vad och varför en persona?</vt:lpstr>
      <vt:lpstr>PowerPoint-presentation</vt:lpstr>
      <vt:lpstr>PowerPoint-presentation</vt:lpstr>
      <vt:lpstr>Tvärtom-metoden</vt:lpstr>
      <vt:lpstr>Övning: Tvärtom-metoden</vt:lpstr>
      <vt:lpstr>Hur kan vi förvärrra Marias arbetsmiljö?</vt:lpstr>
      <vt:lpstr>Hur kan vi förbättra Marias arbetsmiljö?</vt:lpstr>
      <vt:lpstr>Dela med gruppen!</vt:lpstr>
      <vt:lpstr>Nästa steg? </vt:lpstr>
      <vt:lpstr>Reflektion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Båten</dc:title>
  <dc:creator>Cajza Stålheim</dc:creator>
  <cp:lastModifiedBy>Anna Lindgren</cp:lastModifiedBy>
  <cp:revision>5</cp:revision>
  <dcterms:created xsi:type="dcterms:W3CDTF">2021-10-15T09:08:40Z</dcterms:created>
  <dcterms:modified xsi:type="dcterms:W3CDTF">2022-05-06T06:18:01Z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0x010100B601E5381732DB4F929A481C5DAE024A</vt:lpwstr>
  </property>
  <property fmtid="{D5CDD505-2E9C-101B-9397-08002B2CF9AE}" pid="3" name="Order">
    <vt:r8>7800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