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39"/>
  </p:notesMasterIdLst>
  <p:sldIdLst>
    <p:sldId id="256" r:id="rId7"/>
    <p:sldId id="257" r:id="rId8"/>
    <p:sldId id="261" r:id="rId9"/>
    <p:sldId id="8241" r:id="rId10"/>
    <p:sldId id="2147479714" r:id="rId11"/>
    <p:sldId id="262" r:id="rId12"/>
    <p:sldId id="2147479715" r:id="rId13"/>
    <p:sldId id="266" r:id="rId14"/>
    <p:sldId id="275" r:id="rId15"/>
    <p:sldId id="269" r:id="rId16"/>
    <p:sldId id="276" r:id="rId17"/>
    <p:sldId id="274" r:id="rId18"/>
    <p:sldId id="260" r:id="rId19"/>
    <p:sldId id="258" r:id="rId20"/>
    <p:sldId id="259" r:id="rId21"/>
    <p:sldId id="2147479735" r:id="rId22"/>
    <p:sldId id="2147479736" r:id="rId23"/>
    <p:sldId id="2147479737" r:id="rId24"/>
    <p:sldId id="2147479738" r:id="rId25"/>
    <p:sldId id="2147479739" r:id="rId26"/>
    <p:sldId id="2147479740" r:id="rId27"/>
    <p:sldId id="2147479741" r:id="rId28"/>
    <p:sldId id="2147479716" r:id="rId29"/>
    <p:sldId id="2147479718" r:id="rId30"/>
    <p:sldId id="2147479719" r:id="rId31"/>
    <p:sldId id="2147479732" r:id="rId32"/>
    <p:sldId id="2147479733" r:id="rId33"/>
    <p:sldId id="263" r:id="rId34"/>
    <p:sldId id="264" r:id="rId35"/>
    <p:sldId id="265" r:id="rId36"/>
    <p:sldId id="2147479734" r:id="rId37"/>
    <p:sldId id="270"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ABF01-2B5B-4DBF-BCF2-0DBC6535D478}" v="11" dt="2025-04-03T11:30:11.223"/>
    <p1510:client id="{510E3398-0F13-4B2A-A12E-FDEAD7610A9A}" v="8" dt="2025-04-03T10:03:12.015"/>
    <p1510:client id="{657C3376-A9B5-45D2-9086-C2B74642EA48}" v="43" dt="2025-04-03T10:26:07.324"/>
    <p1510:client id="{703DDA27-E175-477E-B420-7BDB18D71143}" v="1" dt="2025-04-03T10:55:22.437"/>
    <p1510:client id="{DA404F30-D134-4C6B-9342-8CE3282BD45E}" v="6" dt="2025-04-03T09:37:18.418"/>
    <p1510:client id="{DDAA8714-DEBB-41A8-9DF9-DEDA16472029}" v="33" dt="2025-04-03T09:54:05.325"/>
    <p1510:client id="{EA1FDE9D-D736-4F97-923D-EDE9CB10ABC6}" v="198" dt="2025-04-03T09:31:05.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2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Inringningsmönster</a:t>
            </a:r>
            <a:r>
              <a:rPr lang="sv-SE" baseline="0"/>
              <a:t> 2023, 2024 och 2025</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Blad1!$A$2</c:f>
              <c:strCache>
                <c:ptCount val="1"/>
                <c:pt idx="0">
                  <c:v>2023</c:v>
                </c:pt>
              </c:strCache>
            </c:strRef>
          </c:tx>
          <c:spPr>
            <a:ln w="28575" cap="rnd">
              <a:solidFill>
                <a:schemeClr val="accent1"/>
              </a:solidFill>
              <a:round/>
            </a:ln>
            <a:effectLst/>
          </c:spPr>
          <c:marker>
            <c:symbol val="none"/>
          </c:marker>
          <c:cat>
            <c:strRef>
              <c:f>Blad1!$B$1:$M$1</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Blad1!$B$2:$M$2</c:f>
              <c:numCache>
                <c:formatCode>General</c:formatCode>
                <c:ptCount val="12"/>
                <c:pt idx="0">
                  <c:v>48279</c:v>
                </c:pt>
                <c:pt idx="1">
                  <c:v>44897</c:v>
                </c:pt>
                <c:pt idx="2">
                  <c:v>52226</c:v>
                </c:pt>
                <c:pt idx="3">
                  <c:v>45194</c:v>
                </c:pt>
                <c:pt idx="4">
                  <c:v>50481</c:v>
                </c:pt>
                <c:pt idx="5">
                  <c:v>42155</c:v>
                </c:pt>
                <c:pt idx="6">
                  <c:v>38067</c:v>
                </c:pt>
                <c:pt idx="7">
                  <c:v>47914</c:v>
                </c:pt>
                <c:pt idx="8">
                  <c:v>44935</c:v>
                </c:pt>
                <c:pt idx="9">
                  <c:v>46822</c:v>
                </c:pt>
                <c:pt idx="10">
                  <c:v>45639</c:v>
                </c:pt>
                <c:pt idx="11">
                  <c:v>36630</c:v>
                </c:pt>
              </c:numCache>
            </c:numRef>
          </c:val>
          <c:smooth val="0"/>
          <c:extLst>
            <c:ext xmlns:c16="http://schemas.microsoft.com/office/drawing/2014/chart" uri="{C3380CC4-5D6E-409C-BE32-E72D297353CC}">
              <c16:uniqueId val="{00000000-EDE0-4BBD-80DF-B17753B23531}"/>
            </c:ext>
          </c:extLst>
        </c:ser>
        <c:ser>
          <c:idx val="1"/>
          <c:order val="1"/>
          <c:tx>
            <c:strRef>
              <c:f>Blad1!$A$3</c:f>
              <c:strCache>
                <c:ptCount val="1"/>
                <c:pt idx="0">
                  <c:v>2024</c:v>
                </c:pt>
              </c:strCache>
            </c:strRef>
          </c:tx>
          <c:spPr>
            <a:ln w="28575" cap="rnd">
              <a:solidFill>
                <a:schemeClr val="accent2"/>
              </a:solidFill>
              <a:round/>
            </a:ln>
            <a:effectLst/>
          </c:spPr>
          <c:marker>
            <c:symbol val="none"/>
          </c:marker>
          <c:cat>
            <c:strRef>
              <c:f>Blad1!$B$1:$M$1</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Blad1!$B$3:$M$3</c:f>
              <c:numCache>
                <c:formatCode>General</c:formatCode>
                <c:ptCount val="12"/>
                <c:pt idx="0">
                  <c:v>46391</c:v>
                </c:pt>
                <c:pt idx="1">
                  <c:v>44042</c:v>
                </c:pt>
                <c:pt idx="2">
                  <c:v>48388</c:v>
                </c:pt>
                <c:pt idx="3">
                  <c:v>52992</c:v>
                </c:pt>
                <c:pt idx="4">
                  <c:v>50226</c:v>
                </c:pt>
                <c:pt idx="5">
                  <c:v>42048</c:v>
                </c:pt>
                <c:pt idx="6">
                  <c:v>44894</c:v>
                </c:pt>
                <c:pt idx="7">
                  <c:v>47530</c:v>
                </c:pt>
                <c:pt idx="8">
                  <c:v>50783</c:v>
                </c:pt>
                <c:pt idx="9">
                  <c:v>56040</c:v>
                </c:pt>
                <c:pt idx="10">
                  <c:v>51048</c:v>
                </c:pt>
                <c:pt idx="11">
                  <c:v>40903</c:v>
                </c:pt>
              </c:numCache>
            </c:numRef>
          </c:val>
          <c:smooth val="0"/>
          <c:extLst>
            <c:ext xmlns:c16="http://schemas.microsoft.com/office/drawing/2014/chart" uri="{C3380CC4-5D6E-409C-BE32-E72D297353CC}">
              <c16:uniqueId val="{00000001-EDE0-4BBD-80DF-B17753B23531}"/>
            </c:ext>
          </c:extLst>
        </c:ser>
        <c:ser>
          <c:idx val="2"/>
          <c:order val="2"/>
          <c:tx>
            <c:strRef>
              <c:f>Blad1!$A$4</c:f>
              <c:strCache>
                <c:ptCount val="1"/>
                <c:pt idx="0">
                  <c:v>2025</c:v>
                </c:pt>
              </c:strCache>
            </c:strRef>
          </c:tx>
          <c:spPr>
            <a:ln w="28575" cap="rnd">
              <a:solidFill>
                <a:schemeClr val="accent3"/>
              </a:solidFill>
              <a:round/>
            </a:ln>
            <a:effectLst/>
          </c:spPr>
          <c:marker>
            <c:symbol val="none"/>
          </c:marker>
          <c:cat>
            <c:strRef>
              <c:f>Blad1!$B$1:$M$1</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Blad1!$B$4:$M$4</c:f>
              <c:numCache>
                <c:formatCode>General</c:formatCode>
                <c:ptCount val="12"/>
                <c:pt idx="0">
                  <c:v>48608</c:v>
                </c:pt>
                <c:pt idx="1">
                  <c:v>45632</c:v>
                </c:pt>
              </c:numCache>
            </c:numRef>
          </c:val>
          <c:smooth val="0"/>
          <c:extLst>
            <c:ext xmlns:c16="http://schemas.microsoft.com/office/drawing/2014/chart" uri="{C3380CC4-5D6E-409C-BE32-E72D297353CC}">
              <c16:uniqueId val="{00000002-EDE0-4BBD-80DF-B17753B23531}"/>
            </c:ext>
          </c:extLst>
        </c:ser>
        <c:dLbls>
          <c:showLegendKey val="0"/>
          <c:showVal val="0"/>
          <c:showCatName val="0"/>
          <c:showSerName val="0"/>
          <c:showPercent val="0"/>
          <c:showBubbleSize val="0"/>
        </c:dLbls>
        <c:smooth val="0"/>
        <c:axId val="327141600"/>
        <c:axId val="327140640"/>
      </c:lineChart>
      <c:catAx>
        <c:axId val="32714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7140640"/>
        <c:crosses val="autoZero"/>
        <c:auto val="1"/>
        <c:lblAlgn val="ctr"/>
        <c:lblOffset val="100"/>
        <c:noMultiLvlLbl val="0"/>
      </c:catAx>
      <c:valAx>
        <c:axId val="327140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714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9A923-49DC-4E13-8925-962A83EE6864}" type="datetimeFigureOut">
              <a:t>2025-04-08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09381-E7AE-406D-A92B-419B6848AE66}" type="slidenum">
              <a:t>‹#›</a:t>
            </a:fld>
            <a:endParaRPr lang="sv-SE"/>
          </a:p>
        </p:txBody>
      </p:sp>
    </p:spTree>
    <p:extLst>
      <p:ext uri="{BB962C8B-B14F-4D97-AF65-F5344CB8AC3E}">
        <p14:creationId xmlns:p14="http://schemas.microsoft.com/office/powerpoint/2010/main" val="82979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A81A9E-2D17-4F59-9DB6-74821ACE9DF8}" type="slidenum">
              <a:rPr lang="sv-SE" smtClean="0"/>
              <a:t>4</a:t>
            </a:fld>
            <a:endParaRPr lang="sv-SE"/>
          </a:p>
        </p:txBody>
      </p:sp>
    </p:spTree>
    <p:extLst>
      <p:ext uri="{BB962C8B-B14F-4D97-AF65-F5344CB8AC3E}">
        <p14:creationId xmlns:p14="http://schemas.microsoft.com/office/powerpoint/2010/main" val="3994856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7567C46-EE5F-4BB9-B1B3-E80731AB06C1}" type="slidenum">
              <a:rPr lang="sv-SE" smtClean="0"/>
              <a:t>5</a:t>
            </a:fld>
            <a:endParaRPr lang="sv-SE"/>
          </a:p>
        </p:txBody>
      </p:sp>
    </p:spTree>
    <p:extLst>
      <p:ext uri="{BB962C8B-B14F-4D97-AF65-F5344CB8AC3E}">
        <p14:creationId xmlns:p14="http://schemas.microsoft.com/office/powerpoint/2010/main" val="161388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1AD1F35-6AA6-478B-8ABF-804928FEC410}" type="slidenum">
              <a:rPr lang="sv-SE" smtClean="0"/>
              <a:t>6</a:t>
            </a:fld>
            <a:endParaRPr lang="sv-SE"/>
          </a:p>
        </p:txBody>
      </p:sp>
    </p:spTree>
    <p:extLst>
      <p:ext uri="{BB962C8B-B14F-4D97-AF65-F5344CB8AC3E}">
        <p14:creationId xmlns:p14="http://schemas.microsoft.com/office/powerpoint/2010/main" val="146619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1AD1F35-6AA6-478B-8ABF-804928FEC410}" type="slidenum">
              <a:rPr lang="sv-SE" smtClean="0"/>
              <a:t>7</a:t>
            </a:fld>
            <a:endParaRPr lang="sv-SE"/>
          </a:p>
        </p:txBody>
      </p:sp>
    </p:spTree>
    <p:extLst>
      <p:ext uri="{BB962C8B-B14F-4D97-AF65-F5344CB8AC3E}">
        <p14:creationId xmlns:p14="http://schemas.microsoft.com/office/powerpoint/2010/main" val="35205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1AD1F35-6AA6-478B-8ABF-804928FEC410}" type="slidenum">
              <a:rPr lang="sv-SE" smtClean="0"/>
              <a:t>8</a:t>
            </a:fld>
            <a:endParaRPr lang="sv-SE"/>
          </a:p>
        </p:txBody>
      </p:sp>
    </p:spTree>
    <p:extLst>
      <p:ext uri="{BB962C8B-B14F-4D97-AF65-F5344CB8AC3E}">
        <p14:creationId xmlns:p14="http://schemas.microsoft.com/office/powerpoint/2010/main" val="1558397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0D718E4-6DB3-45BD-B9AE-46DA96AE553B}" type="slidenum">
              <a:rPr lang="sv-SE" smtClean="0"/>
              <a:t>9</a:t>
            </a:fld>
            <a:endParaRPr lang="sv-SE"/>
          </a:p>
        </p:txBody>
      </p:sp>
    </p:spTree>
    <p:extLst>
      <p:ext uri="{BB962C8B-B14F-4D97-AF65-F5344CB8AC3E}">
        <p14:creationId xmlns:p14="http://schemas.microsoft.com/office/powerpoint/2010/main" val="277678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0D718E4-6DB3-45BD-B9AE-46DA96AE553B}" type="slidenum">
              <a:rPr lang="sv-SE" smtClean="0"/>
              <a:t>10</a:t>
            </a:fld>
            <a:endParaRPr lang="sv-SE"/>
          </a:p>
        </p:txBody>
      </p:sp>
    </p:spTree>
    <p:extLst>
      <p:ext uri="{BB962C8B-B14F-4D97-AF65-F5344CB8AC3E}">
        <p14:creationId xmlns:p14="http://schemas.microsoft.com/office/powerpoint/2010/main" val="377358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0D718E4-6DB3-45BD-B9AE-46DA96AE553B}" type="slidenum">
              <a:rPr lang="sv-SE" smtClean="0"/>
              <a:t>12</a:t>
            </a:fld>
            <a:endParaRPr lang="sv-SE"/>
          </a:p>
        </p:txBody>
      </p:sp>
    </p:spTree>
    <p:extLst>
      <p:ext uri="{BB962C8B-B14F-4D97-AF65-F5344CB8AC3E}">
        <p14:creationId xmlns:p14="http://schemas.microsoft.com/office/powerpoint/2010/main" val="873192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2025-04-08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2025-04-08</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2025-04-08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2025-04-08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2025-04-08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2025-04-08</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2025-04-08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2025-04-08</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2025-04-08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2025-04-08</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2025-04-08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2025-04-08</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2025-04-08</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2025-04-08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2025-04-08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2025-04-08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2025-04-08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2025-04-08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2025-04-08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2025-04-08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2025-04-08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2025-04-08</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2025-04-08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2025-04-08</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2025-04-08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2025-04-08</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2025-04-08</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2025-04-08</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2025-04-08</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2025-04-08</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regionvarmland.se/vardgivarwebben/samverkan-avtal-och-vardval/nara-vard-i-varmland"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regionvarmland.se/regionvarmland/nyhetsarkiv/region-varmland/2025-03-17-lisa-och-mia-pluggar-till-sjukskoterska-pa-distans"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intranat.regionvarmland.se/nyheter/obligatoriska-arkiv/regiongemensamma-nyheter/2025-03-18-kontrollera-utgangsdatum-pa-ditt-e-tjanstekort" TargetMode="External"/><Relationship Id="rId5" Type="http://schemas.openxmlformats.org/officeDocument/2006/relationships/hyperlink" Target="https://www.regionvarmland.se/regionvarmland/nyhetsarkiv/region-varmland/2025-03-10-varens-vaccination-mot-covid-19" TargetMode="External"/><Relationship Id="rId4" Type="http://schemas.openxmlformats.org/officeDocument/2006/relationships/hyperlink" Target="https://www.regionvarmland.se/bm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1177.se/Varmland/sa-fungerar-varden/varden-i-varmland/din-guide-till-varden-i-varmland/"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regionvarmland.se/regionvarmland/jobb-utbildning--forskning/jobba-med-oss/fakta-om-vara-medarbetar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255643" y="2493628"/>
            <a:ext cx="6440709" cy="1311128"/>
          </a:xfrm>
        </p:spPr>
        <p:txBody>
          <a:bodyPr/>
          <a:lstStyle/>
          <a:p>
            <a:r>
              <a:rPr lang="sv-SE"/>
              <a:t>Vårdvalsråd vårdcentral</a:t>
            </a:r>
          </a:p>
        </p:txBody>
      </p:sp>
      <p:sp>
        <p:nvSpPr>
          <p:cNvPr id="3" name="Underrubrik 2">
            <a:extLst>
              <a:ext uri="{FF2B5EF4-FFF2-40B4-BE49-F238E27FC236}">
                <a16:creationId xmlns:a16="http://schemas.microsoft.com/office/drawing/2014/main" id="{057E94A7-75EC-44CE-9410-C23957DC3D43}"/>
              </a:ext>
            </a:extLst>
          </p:cNvPr>
          <p:cNvSpPr>
            <a:spLocks noGrp="1"/>
          </p:cNvSpPr>
          <p:nvPr>
            <p:ph type="subTitle" idx="1"/>
          </p:nvPr>
        </p:nvSpPr>
        <p:spPr/>
        <p:txBody>
          <a:bodyPr/>
          <a:lstStyle/>
          <a:p>
            <a:r>
              <a:rPr lang="sv-SE"/>
              <a:t>2025-04-03</a:t>
            </a:r>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E40C-94DD-6F49-23AB-1A262621862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CB0CA7B-B8FB-ED17-182D-EBABF4EDA564}"/>
              </a:ext>
            </a:extLst>
          </p:cNvPr>
          <p:cNvSpPr>
            <a:spLocks noGrp="1"/>
          </p:cNvSpPr>
          <p:nvPr>
            <p:ph type="title"/>
          </p:nvPr>
        </p:nvSpPr>
        <p:spPr/>
        <p:txBody>
          <a:bodyPr/>
          <a:lstStyle/>
          <a:p>
            <a:r>
              <a:rPr lang="sv-SE"/>
              <a:t>Krisstöd särskild händelse</a:t>
            </a:r>
          </a:p>
        </p:txBody>
      </p:sp>
      <p:sp>
        <p:nvSpPr>
          <p:cNvPr id="3" name="Platshållare för text 2">
            <a:extLst>
              <a:ext uri="{FF2B5EF4-FFF2-40B4-BE49-F238E27FC236}">
                <a16:creationId xmlns:a16="http://schemas.microsoft.com/office/drawing/2014/main" id="{705BFAE5-101E-F556-A166-3BD87A080A27}"/>
              </a:ext>
            </a:extLst>
          </p:cNvPr>
          <p:cNvSpPr>
            <a:spLocks noGrp="1"/>
          </p:cNvSpPr>
          <p:nvPr>
            <p:ph type="body" sz="quarter" idx="13"/>
          </p:nvPr>
        </p:nvSpPr>
        <p:spPr/>
        <p:txBody>
          <a:bodyPr vert="horz" lIns="91440" tIns="45720" rIns="91440" bIns="45720" rtlCol="0" anchor="t">
            <a:noAutofit/>
          </a:bodyPr>
          <a:lstStyle/>
          <a:p>
            <a:pPr marL="251460" indent="-251460"/>
            <a:r>
              <a:rPr lang="sv-SE" sz="2000"/>
              <a:t>Alla regioner ska ha beredskap för att kunna erbjuda krisstöd till individer till följd av en händelse.</a:t>
            </a:r>
            <a:endParaRPr lang="sv-SE"/>
          </a:p>
          <a:p>
            <a:pPr marL="251460" indent="-251460"/>
            <a:r>
              <a:rPr lang="sv-SE" sz="2000"/>
              <a:t>En ny krisstödsorganisation kommer nu att upprättas för att omarbeta hur vi arbetar regionalt med arbetet. Det görs för att få en tydlig samverkan mellan krisstödsstaben som finns i Karlstad  och de lokala krisstödsgrupperna i Torsby och Arvika</a:t>
            </a:r>
            <a:endParaRPr lang="sv-SE" sz="2000">
              <a:cs typeface="Arial"/>
            </a:endParaRPr>
          </a:p>
          <a:p>
            <a:pPr marL="251460" indent="-251460"/>
            <a:r>
              <a:rPr lang="sv-SE" sz="2000"/>
              <a:t>Ett antal rekommendationer är föreslagna och arbete fortsä</a:t>
            </a:r>
            <a:r>
              <a:rPr lang="sv-SE" sz="2000">
                <a:solidFill>
                  <a:srgbClr val="000000"/>
                </a:solidFill>
              </a:rPr>
              <a:t>tter nu. Arbetet drivs vidare av beredskapsenheten.</a:t>
            </a:r>
            <a:endParaRPr lang="sv-SE" sz="2000">
              <a:solidFill>
                <a:srgbClr val="000000"/>
              </a:solidFill>
              <a:cs typeface="Arial"/>
            </a:endParaRPr>
          </a:p>
          <a:p>
            <a:pPr marL="251460" indent="-251460"/>
            <a:endParaRPr lang="sv-SE" sz="2000">
              <a:cs typeface="Arial"/>
            </a:endParaRPr>
          </a:p>
          <a:p>
            <a:pPr marL="251460" indent="-251460"/>
            <a:endParaRPr lang="sv-SE" sz="2000">
              <a:cs typeface="Arial"/>
            </a:endParaRPr>
          </a:p>
        </p:txBody>
      </p:sp>
      <p:sp>
        <p:nvSpPr>
          <p:cNvPr id="4" name="textruta 3">
            <a:extLst>
              <a:ext uri="{FF2B5EF4-FFF2-40B4-BE49-F238E27FC236}">
                <a16:creationId xmlns:a16="http://schemas.microsoft.com/office/drawing/2014/main" id="{9FF8F953-4DCC-2662-6A8E-00AC3F38A302}"/>
              </a:ext>
            </a:extLst>
          </p:cNvPr>
          <p:cNvSpPr txBox="1"/>
          <p:nvPr/>
        </p:nvSpPr>
        <p:spPr>
          <a:xfrm rot="21153510">
            <a:off x="924878" y="926644"/>
            <a:ext cx="3862239" cy="461665"/>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400" b="1">
                <a:solidFill>
                  <a:srgbClr val="F8AB10"/>
                </a:solidFill>
                <a:latin typeface="Ink Free" panose="03080402000500000000" pitchFamily="66" charset="0"/>
              </a:rPr>
              <a:t>Beslut</a:t>
            </a:r>
          </a:p>
        </p:txBody>
      </p:sp>
    </p:spTree>
    <p:extLst>
      <p:ext uri="{BB962C8B-B14F-4D97-AF65-F5344CB8AC3E}">
        <p14:creationId xmlns:p14="http://schemas.microsoft.com/office/powerpoint/2010/main" val="141155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BD8FFE-5C31-B5F3-A974-044804B75DCD}"/>
              </a:ext>
            </a:extLst>
          </p:cNvPr>
          <p:cNvSpPr>
            <a:spLocks noGrp="1"/>
          </p:cNvSpPr>
          <p:nvPr>
            <p:ph type="title"/>
          </p:nvPr>
        </p:nvSpPr>
        <p:spPr/>
        <p:txBody>
          <a:bodyPr/>
          <a:lstStyle/>
          <a:p>
            <a:r>
              <a:rPr lang="sv-SE"/>
              <a:t>HPV vaccination för män</a:t>
            </a:r>
          </a:p>
        </p:txBody>
      </p:sp>
      <p:sp>
        <p:nvSpPr>
          <p:cNvPr id="3" name="Platshållare för text 2">
            <a:extLst>
              <a:ext uri="{FF2B5EF4-FFF2-40B4-BE49-F238E27FC236}">
                <a16:creationId xmlns:a16="http://schemas.microsoft.com/office/drawing/2014/main" id="{F9FD2AC1-DAD3-4847-5355-2522E954CA6F}"/>
              </a:ext>
            </a:extLst>
          </p:cNvPr>
          <p:cNvSpPr>
            <a:spLocks noGrp="1"/>
          </p:cNvSpPr>
          <p:nvPr>
            <p:ph type="body" sz="quarter" idx="13"/>
          </p:nvPr>
        </p:nvSpPr>
        <p:spPr/>
        <p:txBody>
          <a:bodyPr vert="horz" lIns="91440" tIns="45720" rIns="91440" bIns="45720" rtlCol="0" anchor="t">
            <a:noAutofit/>
          </a:bodyPr>
          <a:lstStyle/>
          <a:p>
            <a:pPr marL="251460" indent="-251460"/>
            <a:r>
              <a:rPr lang="sv-SE" sz="1800"/>
              <a:t>Folkhälsomyndigheten har utökat sina rekommendationer.</a:t>
            </a:r>
            <a:endParaRPr lang="sv-SE"/>
          </a:p>
          <a:p>
            <a:pPr marL="251460" indent="-251460"/>
            <a:r>
              <a:rPr lang="sv-SE" sz="1800"/>
              <a:t>De grupper som rekommenderas vaccination mot HPV har utökats till att omfatta alla upp till och med 26 års ålder mot HPV, både män och kvinnor, med särskilt fokus på män som har sex med män, transpersoner och personer som lever med hiv. Detta i syfte att minska förekomsten av HPV-orsakad cancer. </a:t>
            </a:r>
            <a:endParaRPr lang="sv-SE" sz="1800">
              <a:cs typeface="Arial"/>
            </a:endParaRPr>
          </a:p>
          <a:p>
            <a:pPr marL="251460" indent="-251460"/>
            <a:r>
              <a:rPr lang="sv-SE" sz="1800"/>
              <a:t>Region Värmland kommer att följa Folkhälsomyndighetens rekommendationer. Förvaltningen</a:t>
            </a:r>
            <a:r>
              <a:rPr lang="sv-SE" sz="1800">
                <a:ea typeface="+mn-lt"/>
                <a:cs typeface="+mn-lt"/>
              </a:rPr>
              <a:t> föreslår att HPV ska vara kostnadsfritt. </a:t>
            </a:r>
          </a:p>
          <a:p>
            <a:pPr marL="251460" indent="-251460"/>
            <a:r>
              <a:rPr lang="sv-SE" sz="1800">
                <a:ea typeface="+mn-lt"/>
                <a:cs typeface="+mn-lt"/>
              </a:rPr>
              <a:t>Frågan beslutas på hälso- och sjukvårdsnämnden den 6 maj.</a:t>
            </a:r>
            <a:endParaRPr lang="sv-SE" sz="1800">
              <a:cs typeface="Arial"/>
            </a:endParaRPr>
          </a:p>
        </p:txBody>
      </p:sp>
      <p:sp>
        <p:nvSpPr>
          <p:cNvPr id="4" name="textruta 3">
            <a:extLst>
              <a:ext uri="{FF2B5EF4-FFF2-40B4-BE49-F238E27FC236}">
                <a16:creationId xmlns:a16="http://schemas.microsoft.com/office/drawing/2014/main" id="{07B50093-7783-D83A-904E-6CF841FE198F}"/>
              </a:ext>
            </a:extLst>
          </p:cNvPr>
          <p:cNvSpPr txBox="1"/>
          <p:nvPr/>
        </p:nvSpPr>
        <p:spPr>
          <a:xfrm rot="21153510">
            <a:off x="827736" y="828223"/>
            <a:ext cx="3710335" cy="461665"/>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400" b="1">
                <a:solidFill>
                  <a:srgbClr val="F8AB10"/>
                </a:solidFill>
                <a:latin typeface="Ink Free" panose="03080402000500000000" pitchFamily="66" charset="0"/>
              </a:rPr>
              <a:t>Beslut – vidare till nämnd</a:t>
            </a:r>
          </a:p>
        </p:txBody>
      </p:sp>
    </p:spTree>
    <p:extLst>
      <p:ext uri="{BB962C8B-B14F-4D97-AF65-F5344CB8AC3E}">
        <p14:creationId xmlns:p14="http://schemas.microsoft.com/office/powerpoint/2010/main" val="358669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CE28D-05F2-4D91-9A6A-2AC715ED76B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4AC6BE1-93AB-870D-51D4-CCEC19FD5587}"/>
              </a:ext>
            </a:extLst>
          </p:cNvPr>
          <p:cNvSpPr>
            <a:spLocks noGrp="1"/>
          </p:cNvSpPr>
          <p:nvPr>
            <p:ph type="title"/>
          </p:nvPr>
        </p:nvSpPr>
        <p:spPr/>
        <p:txBody>
          <a:bodyPr/>
          <a:lstStyle/>
          <a:p>
            <a:r>
              <a:rPr lang="sv-SE"/>
              <a:t>Nära vård – västra Värmland</a:t>
            </a:r>
          </a:p>
        </p:txBody>
      </p:sp>
      <p:sp>
        <p:nvSpPr>
          <p:cNvPr id="3" name="Platshållare för text 2">
            <a:extLst>
              <a:ext uri="{FF2B5EF4-FFF2-40B4-BE49-F238E27FC236}">
                <a16:creationId xmlns:a16="http://schemas.microsoft.com/office/drawing/2014/main" id="{A4F5637C-883A-F57F-A1AD-EA60E17B0BA1}"/>
              </a:ext>
            </a:extLst>
          </p:cNvPr>
          <p:cNvSpPr>
            <a:spLocks noGrp="1"/>
          </p:cNvSpPr>
          <p:nvPr>
            <p:ph type="body" sz="quarter" idx="13"/>
          </p:nvPr>
        </p:nvSpPr>
        <p:spPr/>
        <p:txBody>
          <a:bodyPr/>
          <a:lstStyle/>
          <a:p>
            <a:pPr algn="l"/>
            <a:r>
              <a:rPr lang="sv-SE" sz="1800" b="0" i="0"/>
              <a:t>Fungerar nära vård på riktigt? Det ska ett test som genomförs under året i västra Värmland ge svar på. </a:t>
            </a:r>
          </a:p>
          <a:p>
            <a:pPr algn="l"/>
            <a:r>
              <a:rPr lang="sv-SE" sz="1800" b="1" i="0"/>
              <a:t>Fyra fokuspersoner kommer under testperioden </a:t>
            </a:r>
            <a:r>
              <a:rPr lang="sv-SE" sz="1800" b="0" i="0"/>
              <a:t>att få stöd, hjälp och omsorg helt utifrån sina behov, oavsett vilken huvudman som står bakom. Målet är ett bättre omhändertagande och att tydliggöra de hinder som uppstår mellan och inom våra organisationer när vi samordnar insatser.</a:t>
            </a:r>
          </a:p>
          <a:p>
            <a:pPr algn="l"/>
            <a:r>
              <a:rPr lang="sv-SE" sz="1800" b="0" i="0"/>
              <a:t>Mer information på </a:t>
            </a:r>
            <a:r>
              <a:rPr lang="sv-SE" sz="1800" b="0" i="0" u="sng">
                <a:solidFill>
                  <a:srgbClr val="005EB8"/>
                </a:solidFill>
                <a:effectLst/>
                <a:latin typeface="+mj-lt"/>
                <a:hlinkClick r:id="rId3"/>
              </a:rPr>
              <a:t>regionvarmland.se/</a:t>
            </a:r>
            <a:r>
              <a:rPr lang="sv-SE" sz="1800" b="0" i="0" u="sng" err="1">
                <a:solidFill>
                  <a:srgbClr val="005EB8"/>
                </a:solidFill>
                <a:effectLst/>
                <a:latin typeface="+mj-lt"/>
                <a:hlinkClick r:id="rId3"/>
              </a:rPr>
              <a:t>naravard</a:t>
            </a:r>
            <a:endParaRPr lang="sv-SE" sz="1800" b="0" i="0" u="sng">
              <a:solidFill>
                <a:srgbClr val="005EB8"/>
              </a:solidFill>
              <a:effectLst/>
              <a:latin typeface="+mj-lt"/>
            </a:endParaRPr>
          </a:p>
          <a:p>
            <a:r>
              <a:rPr lang="sv-SE" sz="1800" b="0" i="0"/>
              <a:t>Mia Mossberg är processledare. Tjänsten är samfinansierad av ​ Region Värmland och kommunerna Arvika, Eda, Säffle och Årjäng i västra Värmland. </a:t>
            </a:r>
          </a:p>
        </p:txBody>
      </p:sp>
      <p:pic>
        <p:nvPicPr>
          <p:cNvPr id="2050" name="Picture 2">
            <a:extLst>
              <a:ext uri="{FF2B5EF4-FFF2-40B4-BE49-F238E27FC236}">
                <a16:creationId xmlns:a16="http://schemas.microsoft.com/office/drawing/2014/main" id="{36281E27-0DED-ED20-0D79-3E93C0237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1160" y="141284"/>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72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9A995F3-B4B2-FD46-CD52-3794B556AFA0}"/>
              </a:ext>
            </a:extLst>
          </p:cNvPr>
          <p:cNvSpPr>
            <a:spLocks noGrp="1"/>
          </p:cNvSpPr>
          <p:nvPr>
            <p:ph type="ctrTitle"/>
          </p:nvPr>
        </p:nvSpPr>
        <p:spPr/>
        <p:txBody>
          <a:bodyPr/>
          <a:lstStyle/>
          <a:p>
            <a:r>
              <a:rPr lang="sv-SE"/>
              <a:t>Rutiner</a:t>
            </a:r>
          </a:p>
        </p:txBody>
      </p:sp>
      <p:sp>
        <p:nvSpPr>
          <p:cNvPr id="5" name="Underrubrik 4">
            <a:extLst>
              <a:ext uri="{FF2B5EF4-FFF2-40B4-BE49-F238E27FC236}">
                <a16:creationId xmlns:a16="http://schemas.microsoft.com/office/drawing/2014/main" id="{1E8EEEB5-4318-0A79-C8EE-FF18FA1027FD}"/>
              </a:ext>
            </a:extLst>
          </p:cNvPr>
          <p:cNvSpPr>
            <a:spLocks noGrp="1"/>
          </p:cNvSpPr>
          <p:nvPr>
            <p:ph type="subTitle" idx="1"/>
          </p:nvPr>
        </p:nvSpPr>
        <p:spPr/>
        <p:txBody>
          <a:bodyPr/>
          <a:lstStyle/>
          <a:p>
            <a:r>
              <a:rPr lang="sv-SE"/>
              <a:t>Eric Le Brasseur</a:t>
            </a:r>
          </a:p>
          <a:p>
            <a:r>
              <a:rPr lang="sv-SE"/>
              <a:t>Vårdvalsråd vårdcentral 2025-04-03</a:t>
            </a:r>
          </a:p>
        </p:txBody>
      </p:sp>
    </p:spTree>
    <p:extLst>
      <p:ext uri="{BB962C8B-B14F-4D97-AF65-F5344CB8AC3E}">
        <p14:creationId xmlns:p14="http://schemas.microsoft.com/office/powerpoint/2010/main" val="189800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1966D88-C296-7C83-0904-974172FFBE8D}"/>
              </a:ext>
            </a:extLst>
          </p:cNvPr>
          <p:cNvPicPr>
            <a:picLocks noChangeAspect="1"/>
          </p:cNvPicPr>
          <p:nvPr/>
        </p:nvPicPr>
        <p:blipFill>
          <a:blip r:embed="rId2"/>
          <a:stretch>
            <a:fillRect/>
          </a:stretch>
        </p:blipFill>
        <p:spPr>
          <a:xfrm>
            <a:off x="2871787" y="114300"/>
            <a:ext cx="6448425" cy="6629400"/>
          </a:xfrm>
          <a:prstGeom prst="rect">
            <a:avLst/>
          </a:prstGeom>
        </p:spPr>
      </p:pic>
    </p:spTree>
    <p:extLst>
      <p:ext uri="{BB962C8B-B14F-4D97-AF65-F5344CB8AC3E}">
        <p14:creationId xmlns:p14="http://schemas.microsoft.com/office/powerpoint/2010/main" val="3905247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8632597-8F05-DD7F-EEBB-9E804CDCD7D7}"/>
              </a:ext>
            </a:extLst>
          </p:cNvPr>
          <p:cNvSpPr>
            <a:spLocks noGrp="1"/>
          </p:cNvSpPr>
          <p:nvPr>
            <p:ph type="title"/>
          </p:nvPr>
        </p:nvSpPr>
        <p:spPr/>
        <p:txBody>
          <a:bodyPr/>
          <a:lstStyle/>
          <a:p>
            <a:r>
              <a:rPr lang="sv-SE"/>
              <a:t>Uppdaterade rutiner på väg</a:t>
            </a:r>
          </a:p>
        </p:txBody>
      </p:sp>
      <p:sp>
        <p:nvSpPr>
          <p:cNvPr id="4" name="Platshållare för text 3">
            <a:extLst>
              <a:ext uri="{FF2B5EF4-FFF2-40B4-BE49-F238E27FC236}">
                <a16:creationId xmlns:a16="http://schemas.microsoft.com/office/drawing/2014/main" id="{39F0CACC-19EE-A5BE-CF27-430A044A8E53}"/>
              </a:ext>
            </a:extLst>
          </p:cNvPr>
          <p:cNvSpPr>
            <a:spLocks noGrp="1"/>
          </p:cNvSpPr>
          <p:nvPr>
            <p:ph type="body" sz="quarter" idx="13"/>
          </p:nvPr>
        </p:nvSpPr>
        <p:spPr/>
        <p:txBody>
          <a:bodyPr vert="horz" lIns="91440" tIns="45720" rIns="91440" bIns="45720" rtlCol="0" anchor="t">
            <a:noAutofit/>
          </a:bodyPr>
          <a:lstStyle/>
          <a:p>
            <a:pPr marL="251460" indent="-251460"/>
            <a:r>
              <a:rPr lang="sv-SE" b="0" i="0">
                <a:solidFill>
                  <a:srgbClr val="3D3D3D"/>
                </a:solidFill>
                <a:effectLst/>
                <a:latin typeface="Arial"/>
                <a:cs typeface="Arial"/>
              </a:rPr>
              <a:t>RUT-15936 Rekvirering och hantering av </a:t>
            </a:r>
            <a:r>
              <a:rPr lang="sv-SE" b="0" i="0" err="1">
                <a:solidFill>
                  <a:srgbClr val="3D3D3D"/>
                </a:solidFill>
                <a:effectLst/>
                <a:latin typeface="Arial"/>
                <a:cs typeface="Arial"/>
              </a:rPr>
              <a:t>zoledronsyra</a:t>
            </a:r>
            <a:r>
              <a:rPr lang="sv-SE" b="0" i="0">
                <a:solidFill>
                  <a:srgbClr val="3D3D3D"/>
                </a:solidFill>
                <a:effectLst/>
                <a:latin typeface="Arial"/>
                <a:cs typeface="Arial"/>
              </a:rPr>
              <a:t> respektive </a:t>
            </a:r>
            <a:r>
              <a:rPr lang="sv-SE" b="0" i="0" err="1">
                <a:solidFill>
                  <a:srgbClr val="3D3D3D"/>
                </a:solidFill>
                <a:effectLst/>
                <a:latin typeface="Arial"/>
                <a:cs typeface="Arial"/>
              </a:rPr>
              <a:t>denosumab</a:t>
            </a:r>
            <a:r>
              <a:rPr lang="sv-SE" b="0" i="0">
                <a:solidFill>
                  <a:srgbClr val="3D3D3D"/>
                </a:solidFill>
                <a:effectLst/>
                <a:latin typeface="Arial"/>
                <a:cs typeface="Arial"/>
              </a:rPr>
              <a:t> vid osteoporos och frakturprevention</a:t>
            </a:r>
            <a:endParaRPr lang="sv-SE">
              <a:latin typeface="Arial"/>
              <a:cs typeface="Arial"/>
            </a:endParaRPr>
          </a:p>
          <a:p>
            <a:pPr marL="251460" indent="-251460"/>
            <a:r>
              <a:rPr lang="sv-SE" b="0" i="0">
                <a:solidFill>
                  <a:srgbClr val="3D3D3D"/>
                </a:solidFill>
                <a:effectLst/>
                <a:latin typeface="Arial"/>
                <a:cs typeface="Arial"/>
              </a:rPr>
              <a:t>RUT-11553 Rekvirering och hantering av intravenöst järn</a:t>
            </a:r>
          </a:p>
          <a:p>
            <a:pPr marL="251460" indent="-251460"/>
            <a:r>
              <a:rPr lang="sv-SE" b="0" i="0">
                <a:solidFill>
                  <a:srgbClr val="3D3D3D"/>
                </a:solidFill>
                <a:effectLst/>
                <a:latin typeface="Arial"/>
                <a:cs typeface="Arial"/>
              </a:rPr>
              <a:t>RUT-15385 </a:t>
            </a:r>
            <a:r>
              <a:rPr lang="sv-SE" b="0" i="0" err="1">
                <a:solidFill>
                  <a:srgbClr val="3D3D3D"/>
                </a:solidFill>
                <a:effectLst/>
                <a:latin typeface="Arial"/>
                <a:cs typeface="Arial"/>
              </a:rPr>
              <a:t>GnRH</a:t>
            </a:r>
            <a:r>
              <a:rPr lang="sv-SE" b="0" i="0">
                <a:solidFill>
                  <a:srgbClr val="3D3D3D"/>
                </a:solidFill>
                <a:effectLst/>
                <a:latin typeface="Arial"/>
                <a:cs typeface="Arial"/>
              </a:rPr>
              <a:t>-analogbehandling vid prostatacancer (behandlingsansvar)</a:t>
            </a:r>
          </a:p>
          <a:p>
            <a:pPr marL="251460" indent="-251460"/>
            <a:endParaRPr lang="sv-SE" b="0" i="0">
              <a:solidFill>
                <a:srgbClr val="3D3D3D"/>
              </a:solidFill>
              <a:effectLst/>
              <a:latin typeface="Gotham"/>
            </a:endParaRPr>
          </a:p>
          <a:p>
            <a:pPr marL="251460" indent="-251460"/>
            <a:endParaRPr lang="sv-SE" b="0" i="0">
              <a:solidFill>
                <a:srgbClr val="3D3D3D"/>
              </a:solidFill>
              <a:effectLst/>
              <a:latin typeface="Gotham"/>
            </a:endParaRPr>
          </a:p>
          <a:p>
            <a:pPr marL="251460" indent="-251460"/>
            <a:endParaRPr lang="sv-SE" b="0" i="0">
              <a:solidFill>
                <a:srgbClr val="3D3D3D"/>
              </a:solidFill>
              <a:effectLst/>
              <a:latin typeface="Gotham"/>
            </a:endParaRPr>
          </a:p>
          <a:p>
            <a:pPr marL="251460" indent="-251460"/>
            <a:endParaRPr lang="sv-SE">
              <a:solidFill>
                <a:srgbClr val="3D3D3D"/>
              </a:solidFill>
              <a:latin typeface="Gotham"/>
            </a:endParaRPr>
          </a:p>
          <a:p>
            <a:pPr marL="251460" indent="-251460"/>
            <a:endParaRPr lang="sv-SE">
              <a:cs typeface="Arial"/>
            </a:endParaRPr>
          </a:p>
        </p:txBody>
      </p:sp>
    </p:spTree>
    <p:extLst>
      <p:ext uri="{BB962C8B-B14F-4D97-AF65-F5344CB8AC3E}">
        <p14:creationId xmlns:p14="http://schemas.microsoft.com/office/powerpoint/2010/main" val="3920406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63E47-E8F2-589D-D53E-B09809EF26D0}"/>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AADFFC7C-ED2A-4073-E682-906CB78BAB77}"/>
              </a:ext>
            </a:extLst>
          </p:cNvPr>
          <p:cNvSpPr>
            <a:spLocks noGrp="1"/>
          </p:cNvSpPr>
          <p:nvPr>
            <p:ph type="title"/>
          </p:nvPr>
        </p:nvSpPr>
        <p:spPr/>
        <p:txBody>
          <a:bodyPr/>
          <a:lstStyle/>
          <a:p>
            <a:r>
              <a:rPr lang="sv-SE"/>
              <a:t>Uppdaterade rutiner på väg</a:t>
            </a:r>
          </a:p>
        </p:txBody>
      </p:sp>
      <p:sp>
        <p:nvSpPr>
          <p:cNvPr id="4" name="Platshållare för text 3">
            <a:extLst>
              <a:ext uri="{FF2B5EF4-FFF2-40B4-BE49-F238E27FC236}">
                <a16:creationId xmlns:a16="http://schemas.microsoft.com/office/drawing/2014/main" id="{B8D1E127-5B15-5651-B8C9-F4CB2872E8B8}"/>
              </a:ext>
            </a:extLst>
          </p:cNvPr>
          <p:cNvSpPr>
            <a:spLocks noGrp="1"/>
          </p:cNvSpPr>
          <p:nvPr>
            <p:ph type="body" sz="quarter" idx="13"/>
          </p:nvPr>
        </p:nvSpPr>
        <p:spPr/>
        <p:txBody>
          <a:bodyPr vert="horz" lIns="91440" tIns="45720" rIns="91440" bIns="45720" rtlCol="0" anchor="t">
            <a:noAutofit/>
          </a:bodyPr>
          <a:lstStyle/>
          <a:p>
            <a:pPr marL="0" indent="0">
              <a:buNone/>
            </a:pPr>
            <a:r>
              <a:rPr lang="sv-SE">
                <a:solidFill>
                  <a:srgbClr val="3D3D3D"/>
                </a:solidFill>
              </a:rPr>
              <a:t>RUT-21027-v.8.20 </a:t>
            </a:r>
            <a:r>
              <a:rPr lang="sv-SE" err="1">
                <a:solidFill>
                  <a:srgbClr val="3D3D3D"/>
                </a:solidFill>
              </a:rPr>
              <a:t>Anafylaxi</a:t>
            </a:r>
            <a:r>
              <a:rPr lang="sv-SE">
                <a:solidFill>
                  <a:srgbClr val="3D3D3D"/>
                </a:solidFill>
              </a:rPr>
              <a:t> och allergisk reaktion i öppenvård</a:t>
            </a:r>
            <a:endParaRPr lang="sv-SE">
              <a:cs typeface="Arial"/>
            </a:endParaRPr>
          </a:p>
          <a:p>
            <a:pPr marL="0" indent="0">
              <a:buNone/>
            </a:pPr>
            <a:r>
              <a:rPr lang="sv-SE">
                <a:solidFill>
                  <a:srgbClr val="3D3D3D"/>
                </a:solidFill>
              </a:rPr>
              <a:t>Enligt</a:t>
            </a:r>
            <a:r>
              <a:rPr lang="sv-SE">
                <a:solidFill>
                  <a:srgbClr val="3D3D3D"/>
                </a:solidFill>
                <a:latin typeface="Arial"/>
                <a:cs typeface="Arial"/>
              </a:rPr>
              <a:t> SFFA:</a:t>
            </a:r>
            <a:endParaRPr lang="sv-SE">
              <a:cs typeface="Arial"/>
            </a:endParaRPr>
          </a:p>
          <a:p>
            <a:pPr marL="251460" indent="-251460"/>
            <a:r>
              <a:rPr lang="sv-SE">
                <a:solidFill>
                  <a:srgbClr val="3D3D3D"/>
                </a:solidFill>
                <a:ea typeface="+mn-lt"/>
                <a:cs typeface="+mn-lt"/>
              </a:rPr>
              <a:t>Den tidigare använda svårighetsgraderingen av </a:t>
            </a:r>
            <a:r>
              <a:rPr lang="sv-SE" err="1">
                <a:solidFill>
                  <a:srgbClr val="3D3D3D"/>
                </a:solidFill>
                <a:ea typeface="+mn-lt"/>
                <a:cs typeface="+mn-lt"/>
              </a:rPr>
              <a:t>anafylaxi</a:t>
            </a:r>
            <a:r>
              <a:rPr lang="sv-SE">
                <a:solidFill>
                  <a:srgbClr val="3D3D3D"/>
                </a:solidFill>
                <a:ea typeface="+mn-lt"/>
                <a:cs typeface="+mn-lt"/>
              </a:rPr>
              <a:t> har utgått då det inte underlättar diagnos eller styrker indikation för adrenalin</a:t>
            </a:r>
            <a:endParaRPr lang="sv-SE">
              <a:cs typeface="Arial"/>
            </a:endParaRPr>
          </a:p>
          <a:p>
            <a:pPr marL="251460" indent="-251460"/>
            <a:r>
              <a:rPr lang="sv-SE">
                <a:solidFill>
                  <a:srgbClr val="3D3D3D"/>
                </a:solidFill>
                <a:ea typeface="+mn-lt"/>
                <a:cs typeface="+mn-lt"/>
              </a:rPr>
              <a:t>Rutinmässig steroidbehandling vid akut </a:t>
            </a:r>
            <a:r>
              <a:rPr lang="sv-SE" err="1">
                <a:solidFill>
                  <a:srgbClr val="3D3D3D"/>
                </a:solidFill>
                <a:ea typeface="+mn-lt"/>
                <a:cs typeface="+mn-lt"/>
              </a:rPr>
              <a:t>anafylaxi</a:t>
            </a:r>
            <a:r>
              <a:rPr lang="sv-SE">
                <a:solidFill>
                  <a:srgbClr val="3D3D3D"/>
                </a:solidFill>
                <a:ea typeface="+mn-lt"/>
                <a:cs typeface="+mn-lt"/>
              </a:rPr>
              <a:t> rekommenderas inte</a:t>
            </a:r>
            <a:endParaRPr lang="sv-SE">
              <a:cs typeface="Arial"/>
            </a:endParaRPr>
          </a:p>
          <a:p>
            <a:pPr marL="251460" indent="-251460"/>
            <a:endParaRPr lang="sv-SE" b="0" i="0">
              <a:solidFill>
                <a:srgbClr val="3D3D3D"/>
              </a:solidFill>
              <a:effectLst/>
              <a:latin typeface="Gotham"/>
            </a:endParaRPr>
          </a:p>
          <a:p>
            <a:pPr marL="251460" indent="-251460"/>
            <a:endParaRPr lang="sv-SE">
              <a:solidFill>
                <a:srgbClr val="3D3D3D"/>
              </a:solidFill>
              <a:latin typeface="Gotham"/>
            </a:endParaRPr>
          </a:p>
          <a:p>
            <a:pPr marL="251460" indent="-251460"/>
            <a:endParaRPr lang="sv-SE">
              <a:solidFill>
                <a:srgbClr val="3D3D3D"/>
              </a:solidFill>
              <a:latin typeface="Gotham"/>
              <a:cs typeface="Arial"/>
            </a:endParaRPr>
          </a:p>
          <a:p>
            <a:pPr marL="251460" indent="-251460"/>
            <a:endParaRPr lang="sv-SE">
              <a:solidFill>
                <a:srgbClr val="3D3D3D"/>
              </a:solidFill>
              <a:latin typeface="Gotham"/>
              <a:cs typeface="Arial"/>
            </a:endParaRPr>
          </a:p>
          <a:p>
            <a:pPr marL="251460" indent="-251460"/>
            <a:endParaRPr lang="sv-SE">
              <a:solidFill>
                <a:srgbClr val="3D3D3D"/>
              </a:solidFill>
              <a:latin typeface="Gotham"/>
              <a:cs typeface="Arial"/>
            </a:endParaRPr>
          </a:p>
          <a:p>
            <a:pPr marL="251460" indent="-251460"/>
            <a:endParaRPr lang="sv-SE">
              <a:cs typeface="Arial"/>
            </a:endParaRPr>
          </a:p>
        </p:txBody>
      </p:sp>
    </p:spTree>
    <p:extLst>
      <p:ext uri="{BB962C8B-B14F-4D97-AF65-F5344CB8AC3E}">
        <p14:creationId xmlns:p14="http://schemas.microsoft.com/office/powerpoint/2010/main" val="140638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532BB-5D92-538A-E972-296522DF0877}"/>
              </a:ext>
            </a:extLst>
          </p:cNvPr>
          <p:cNvSpPr>
            <a:spLocks noGrp="1"/>
          </p:cNvSpPr>
          <p:nvPr>
            <p:ph type="ctrTitle"/>
          </p:nvPr>
        </p:nvSpPr>
        <p:spPr/>
        <p:txBody>
          <a:bodyPr/>
          <a:lstStyle/>
          <a:p>
            <a:r>
              <a:rPr lang="sv-SE"/>
              <a:t>Tillgänglighet</a:t>
            </a:r>
          </a:p>
        </p:txBody>
      </p:sp>
      <p:sp>
        <p:nvSpPr>
          <p:cNvPr id="3" name="Underrubrik 2">
            <a:extLst>
              <a:ext uri="{FF2B5EF4-FFF2-40B4-BE49-F238E27FC236}">
                <a16:creationId xmlns:a16="http://schemas.microsoft.com/office/drawing/2014/main" id="{E27B89AB-FE3C-2C8E-BEE7-44CD7393A2D9}"/>
              </a:ext>
            </a:extLst>
          </p:cNvPr>
          <p:cNvSpPr>
            <a:spLocks noGrp="1"/>
          </p:cNvSpPr>
          <p:nvPr>
            <p:ph type="subTitle" idx="1"/>
          </p:nvPr>
        </p:nvSpPr>
        <p:spPr/>
        <p:txBody>
          <a:bodyPr/>
          <a:lstStyle/>
          <a:p>
            <a:r>
              <a:rPr lang="sv-SE"/>
              <a:t>Vårdvalsråd 2025-04-03</a:t>
            </a:r>
          </a:p>
        </p:txBody>
      </p:sp>
    </p:spTree>
    <p:extLst>
      <p:ext uri="{BB962C8B-B14F-4D97-AF65-F5344CB8AC3E}">
        <p14:creationId xmlns:p14="http://schemas.microsoft.com/office/powerpoint/2010/main" val="3693831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tshållare för innehåll 2">
            <a:extLst>
              <a:ext uri="{FF2B5EF4-FFF2-40B4-BE49-F238E27FC236}">
                <a16:creationId xmlns:a16="http://schemas.microsoft.com/office/drawing/2014/main" id="{842EAA38-8D50-989A-64DB-1CF45CBD03E3}"/>
              </a:ext>
            </a:extLst>
          </p:cNvPr>
          <p:cNvGraphicFramePr>
            <a:graphicFrameLocks noGrp="1"/>
          </p:cNvGraphicFramePr>
          <p:nvPr>
            <p:ph sz="half" idx="14"/>
          </p:nvPr>
        </p:nvGraphicFramePr>
        <p:xfrm>
          <a:off x="1800225" y="1135063"/>
          <a:ext cx="8639175" cy="45894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178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74161CFF-E6C2-6898-2C5B-88ADE3EEA063}"/>
              </a:ext>
            </a:extLst>
          </p:cNvPr>
          <p:cNvPicPr>
            <a:picLocks noGrp="1" noChangeAspect="1"/>
          </p:cNvPicPr>
          <p:nvPr>
            <p:ph sz="half" idx="14"/>
          </p:nvPr>
        </p:nvPicPr>
        <p:blipFill>
          <a:blip r:embed="rId2"/>
          <a:stretch>
            <a:fillRect/>
          </a:stretch>
        </p:blipFill>
        <p:spPr>
          <a:xfrm>
            <a:off x="1556670" y="793816"/>
            <a:ext cx="4067175" cy="657225"/>
          </a:xfrm>
        </p:spPr>
      </p:pic>
      <p:pic>
        <p:nvPicPr>
          <p:cNvPr id="6" name="Bildobjekt 5">
            <a:extLst>
              <a:ext uri="{FF2B5EF4-FFF2-40B4-BE49-F238E27FC236}">
                <a16:creationId xmlns:a16="http://schemas.microsoft.com/office/drawing/2014/main" id="{69A76634-0276-CF55-61D1-AC29255795DC}"/>
              </a:ext>
            </a:extLst>
          </p:cNvPr>
          <p:cNvPicPr>
            <a:picLocks noChangeAspect="1"/>
          </p:cNvPicPr>
          <p:nvPr/>
        </p:nvPicPr>
        <p:blipFill>
          <a:blip r:embed="rId3"/>
          <a:stretch>
            <a:fillRect/>
          </a:stretch>
        </p:blipFill>
        <p:spPr>
          <a:xfrm>
            <a:off x="8991280" y="708358"/>
            <a:ext cx="2517056" cy="575017"/>
          </a:xfrm>
          <a:prstGeom prst="rect">
            <a:avLst/>
          </a:prstGeom>
        </p:spPr>
      </p:pic>
      <p:pic>
        <p:nvPicPr>
          <p:cNvPr id="8" name="Bildobjekt 7">
            <a:extLst>
              <a:ext uri="{FF2B5EF4-FFF2-40B4-BE49-F238E27FC236}">
                <a16:creationId xmlns:a16="http://schemas.microsoft.com/office/drawing/2014/main" id="{9B0ADDFE-EAA3-F21B-CF9E-8CAFA12E66C8}"/>
              </a:ext>
            </a:extLst>
          </p:cNvPr>
          <p:cNvPicPr>
            <a:picLocks noChangeAspect="1"/>
          </p:cNvPicPr>
          <p:nvPr/>
        </p:nvPicPr>
        <p:blipFill>
          <a:blip r:embed="rId4"/>
          <a:stretch>
            <a:fillRect/>
          </a:stretch>
        </p:blipFill>
        <p:spPr>
          <a:xfrm>
            <a:off x="477121" y="1504930"/>
            <a:ext cx="11031215" cy="4522304"/>
          </a:xfrm>
          <a:prstGeom prst="rect">
            <a:avLst/>
          </a:prstGeom>
        </p:spPr>
      </p:pic>
    </p:spTree>
    <p:extLst>
      <p:ext uri="{BB962C8B-B14F-4D97-AF65-F5344CB8AC3E}">
        <p14:creationId xmlns:p14="http://schemas.microsoft.com/office/powerpoint/2010/main" val="396570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A7ECEF-ADFA-A69E-0879-3BB67C876030}"/>
              </a:ext>
            </a:extLst>
          </p:cNvPr>
          <p:cNvSpPr>
            <a:spLocks noGrp="1"/>
          </p:cNvSpPr>
          <p:nvPr>
            <p:ph type="title"/>
          </p:nvPr>
        </p:nvSpPr>
        <p:spPr>
          <a:xfrm>
            <a:off x="2496809" y="208520"/>
            <a:ext cx="7200000" cy="1325563"/>
          </a:xfrm>
        </p:spPr>
        <p:txBody>
          <a:bodyPr/>
          <a:lstStyle/>
          <a:p>
            <a:r>
              <a:rPr lang="sv-SE"/>
              <a:t>Dagens punkter</a:t>
            </a:r>
          </a:p>
        </p:txBody>
      </p:sp>
      <p:sp>
        <p:nvSpPr>
          <p:cNvPr id="3" name="Platshållare för text 2">
            <a:extLst>
              <a:ext uri="{FF2B5EF4-FFF2-40B4-BE49-F238E27FC236}">
                <a16:creationId xmlns:a16="http://schemas.microsoft.com/office/drawing/2014/main" id="{59394C46-7167-B868-D169-13BBD9A31E02}"/>
              </a:ext>
            </a:extLst>
          </p:cNvPr>
          <p:cNvSpPr>
            <a:spLocks noGrp="1"/>
          </p:cNvSpPr>
          <p:nvPr>
            <p:ph type="body" sz="quarter" idx="13"/>
          </p:nvPr>
        </p:nvSpPr>
        <p:spPr>
          <a:xfrm>
            <a:off x="2496809" y="1534082"/>
            <a:ext cx="7200000" cy="5323917"/>
          </a:xfrm>
        </p:spPr>
        <p:txBody>
          <a:bodyPr/>
          <a:lstStyle/>
          <a:p>
            <a:r>
              <a:rPr lang="sv-SE" sz="2000"/>
              <a:t>Inledning, Petra Lundgren områdeschef</a:t>
            </a:r>
          </a:p>
          <a:p>
            <a:r>
              <a:rPr lang="sv-SE" sz="2000"/>
              <a:t>Allmänmedicinska frågor, Eric Le Brasseur AKO</a:t>
            </a:r>
          </a:p>
          <a:p>
            <a:r>
              <a:rPr lang="sv-SE" sz="2000"/>
              <a:t>Paus av 1177 direkt, Nina Blomgren områdeschef</a:t>
            </a:r>
          </a:p>
          <a:p>
            <a:r>
              <a:rPr lang="sv-SE" sz="2000"/>
              <a:t>Tillgänglighet, Anna Egardsson utvecklingsledare</a:t>
            </a:r>
          </a:p>
          <a:p>
            <a:r>
              <a:rPr lang="sv-SE" sz="2000"/>
              <a:t>Paus</a:t>
            </a:r>
          </a:p>
          <a:p>
            <a:r>
              <a:rPr lang="sv-SE" sz="2000"/>
              <a:t>Nära vård, Kristin Thörnqvist ledningsstrateg</a:t>
            </a:r>
          </a:p>
          <a:p>
            <a:r>
              <a:rPr lang="sv-SE" sz="2000"/>
              <a:t>Övriga frågor, Lena Lindberg Schlegel, utvecklingsledare</a:t>
            </a:r>
          </a:p>
          <a:p>
            <a:r>
              <a:rPr lang="sv-SE" sz="2000"/>
              <a:t>IT-säkerhet, rollen granskare  Monica Ask informationssäkerhetssamordnare</a:t>
            </a:r>
          </a:p>
          <a:p>
            <a:r>
              <a:rPr lang="sv-SE" sz="2000"/>
              <a:t>Initiera dialog PNA-instrument, Vanja Kvarnström projektledare IT</a:t>
            </a:r>
          </a:p>
          <a:p>
            <a:endParaRPr lang="sv-SE"/>
          </a:p>
          <a:p>
            <a:endParaRPr lang="sv-SE"/>
          </a:p>
        </p:txBody>
      </p:sp>
    </p:spTree>
    <p:extLst>
      <p:ext uri="{BB962C8B-B14F-4D97-AF65-F5344CB8AC3E}">
        <p14:creationId xmlns:p14="http://schemas.microsoft.com/office/powerpoint/2010/main" val="2250391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77D2EF5-E1D9-8921-AAAC-E1ACE2F4459A}"/>
              </a:ext>
            </a:extLst>
          </p:cNvPr>
          <p:cNvSpPr>
            <a:spLocks noGrp="1"/>
          </p:cNvSpPr>
          <p:nvPr>
            <p:ph type="title"/>
          </p:nvPr>
        </p:nvSpPr>
        <p:spPr>
          <a:xfrm>
            <a:off x="7003175" y="972000"/>
            <a:ext cx="4140000" cy="1325563"/>
          </a:xfrm>
        </p:spPr>
        <p:txBody>
          <a:bodyPr/>
          <a:lstStyle/>
          <a:p>
            <a:r>
              <a:rPr lang="en-US" err="1"/>
              <a:t>Filtrera</a:t>
            </a:r>
            <a:r>
              <a:rPr lang="en-US"/>
              <a:t> </a:t>
            </a:r>
            <a:r>
              <a:rPr lang="en-US" err="1"/>
              <a:t>på</a:t>
            </a:r>
            <a:r>
              <a:rPr lang="en-US"/>
              <a:t> din </a:t>
            </a:r>
            <a:r>
              <a:rPr lang="en-US" err="1"/>
              <a:t>enhet</a:t>
            </a:r>
            <a:r>
              <a:rPr lang="en-US"/>
              <a:t> </a:t>
            </a:r>
            <a:r>
              <a:rPr lang="en-US" err="1"/>
              <a:t>och</a:t>
            </a:r>
            <a:r>
              <a:rPr lang="en-US"/>
              <a:t> </a:t>
            </a:r>
            <a:r>
              <a:rPr lang="en-US" err="1"/>
              <a:t>vilken</a:t>
            </a:r>
            <a:r>
              <a:rPr lang="en-US"/>
              <a:t> </a:t>
            </a:r>
            <a:r>
              <a:rPr lang="en-US" err="1"/>
              <a:t>tidsperiod</a:t>
            </a:r>
            <a:r>
              <a:rPr lang="en-US"/>
              <a:t> du </a:t>
            </a:r>
            <a:r>
              <a:rPr lang="en-US" err="1"/>
              <a:t>vill</a:t>
            </a:r>
            <a:endParaRPr lang="en-US"/>
          </a:p>
        </p:txBody>
      </p:sp>
      <p:pic>
        <p:nvPicPr>
          <p:cNvPr id="6" name="Platshållare för innehåll 5">
            <a:extLst>
              <a:ext uri="{FF2B5EF4-FFF2-40B4-BE49-F238E27FC236}">
                <a16:creationId xmlns:a16="http://schemas.microsoft.com/office/drawing/2014/main" id="{DE4A0CF7-9848-BDE9-DEC5-FCEE097242B0}"/>
              </a:ext>
            </a:extLst>
          </p:cNvPr>
          <p:cNvPicPr>
            <a:picLocks noGrp="1" noChangeAspect="1"/>
          </p:cNvPicPr>
          <p:nvPr>
            <p:ph sz="half" idx="2"/>
          </p:nvPr>
        </p:nvPicPr>
        <p:blipFill>
          <a:blip r:embed="rId2"/>
          <a:stretch>
            <a:fillRect/>
          </a:stretch>
        </p:blipFill>
        <p:spPr>
          <a:xfrm>
            <a:off x="7655529" y="3433635"/>
            <a:ext cx="2982517" cy="1325563"/>
          </a:xfrm>
        </p:spPr>
      </p:pic>
      <p:pic>
        <p:nvPicPr>
          <p:cNvPr id="4" name="Platshållare för innehåll 3">
            <a:extLst>
              <a:ext uri="{FF2B5EF4-FFF2-40B4-BE49-F238E27FC236}">
                <a16:creationId xmlns:a16="http://schemas.microsoft.com/office/drawing/2014/main" id="{455F123B-F1B2-803E-A26C-8DAA9B5CDE79}"/>
              </a:ext>
            </a:extLst>
          </p:cNvPr>
          <p:cNvPicPr>
            <a:picLocks noGrp="1" noChangeAspect="1"/>
          </p:cNvPicPr>
          <p:nvPr>
            <p:ph type="pic" sz="quarter" idx="13"/>
          </p:nvPr>
        </p:nvPicPr>
        <p:blipFill>
          <a:blip r:embed="rId3"/>
          <a:srcRect t="9652" b="17550"/>
          <a:stretch/>
        </p:blipFill>
        <p:spPr>
          <a:xfrm>
            <a:off x="345601" y="10"/>
            <a:ext cx="5750400" cy="6857990"/>
          </a:xfrm>
          <a:noFill/>
        </p:spPr>
      </p:pic>
    </p:spTree>
    <p:extLst>
      <p:ext uri="{BB962C8B-B14F-4D97-AF65-F5344CB8AC3E}">
        <p14:creationId xmlns:p14="http://schemas.microsoft.com/office/powerpoint/2010/main" val="1239034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03CCFD22-E789-60F2-6466-AB49EEE33336}"/>
              </a:ext>
            </a:extLst>
          </p:cNvPr>
          <p:cNvPicPr>
            <a:picLocks noGrp="1" noChangeAspect="1"/>
          </p:cNvPicPr>
          <p:nvPr>
            <p:ph sz="half" idx="14"/>
          </p:nvPr>
        </p:nvPicPr>
        <p:blipFill>
          <a:blip r:embed="rId2"/>
          <a:stretch>
            <a:fillRect/>
          </a:stretch>
        </p:blipFill>
        <p:spPr>
          <a:xfrm>
            <a:off x="2287197" y="1135063"/>
            <a:ext cx="7665230" cy="4589462"/>
          </a:xfrm>
        </p:spPr>
      </p:pic>
    </p:spTree>
    <p:extLst>
      <p:ext uri="{BB962C8B-B14F-4D97-AF65-F5344CB8AC3E}">
        <p14:creationId xmlns:p14="http://schemas.microsoft.com/office/powerpoint/2010/main" val="2676043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714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255644" y="2494800"/>
            <a:ext cx="5599074" cy="1311128"/>
          </a:xfrm>
        </p:spPr>
        <p:txBody>
          <a:bodyPr anchor="b">
            <a:normAutofit fontScale="90000"/>
          </a:bodyPr>
          <a:lstStyle/>
          <a:p>
            <a:r>
              <a:rPr lang="sv-SE" dirty="0"/>
              <a:t>Aktuellt om listning från 1 juli 2022</a:t>
            </a:r>
          </a:p>
        </p:txBody>
      </p:sp>
      <p:sp>
        <p:nvSpPr>
          <p:cNvPr id="23" name="Subtitle 2">
            <a:extLst>
              <a:ext uri="{FF2B5EF4-FFF2-40B4-BE49-F238E27FC236}">
                <a16:creationId xmlns:a16="http://schemas.microsoft.com/office/drawing/2014/main" id="{AD786E88-94B0-A2C0-0184-676348A9E2A8}"/>
              </a:ext>
            </a:extLst>
          </p:cNvPr>
          <p:cNvSpPr>
            <a:spLocks noGrp="1"/>
          </p:cNvSpPr>
          <p:nvPr>
            <p:ph type="subTitle" idx="1"/>
          </p:nvPr>
        </p:nvSpPr>
        <p:spPr>
          <a:xfrm>
            <a:off x="4255645" y="3804757"/>
            <a:ext cx="5599074" cy="645902"/>
          </a:xfrm>
        </p:spPr>
        <p:txBody>
          <a:bodyPr/>
          <a:lstStyle/>
          <a:p>
            <a:r>
              <a:rPr lang="en-US" err="1"/>
              <a:t>Vårdvalsenheten</a:t>
            </a:r>
            <a:r>
              <a:rPr lang="en-US"/>
              <a:t> Lena Lindberg Schlegel, </a:t>
            </a:r>
            <a:r>
              <a:rPr lang="en-US" err="1"/>
              <a:t>utvecklingsledare</a:t>
            </a:r>
            <a:endParaRPr lang="en-US"/>
          </a:p>
        </p:txBody>
      </p:sp>
    </p:spTree>
    <p:extLst>
      <p:ext uri="{BB962C8B-B14F-4D97-AF65-F5344CB8AC3E}">
        <p14:creationId xmlns:p14="http://schemas.microsoft.com/office/powerpoint/2010/main" val="1238872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FDCA8F-9B30-60EC-E467-5CE4A354B139}"/>
              </a:ext>
            </a:extLst>
          </p:cNvPr>
          <p:cNvSpPr>
            <a:spLocks noGrp="1"/>
          </p:cNvSpPr>
          <p:nvPr>
            <p:ph type="title"/>
          </p:nvPr>
        </p:nvSpPr>
        <p:spPr/>
        <p:txBody>
          <a:bodyPr/>
          <a:lstStyle/>
          <a:p>
            <a:r>
              <a:rPr lang="sv-SE"/>
              <a:t>Valfriheten kvarstår</a:t>
            </a:r>
          </a:p>
        </p:txBody>
      </p:sp>
      <p:sp>
        <p:nvSpPr>
          <p:cNvPr id="3" name="Platshållare för text 2">
            <a:extLst>
              <a:ext uri="{FF2B5EF4-FFF2-40B4-BE49-F238E27FC236}">
                <a16:creationId xmlns:a16="http://schemas.microsoft.com/office/drawing/2014/main" id="{ED3F70DF-388D-BC6E-029F-DCFBA9F5F903}"/>
              </a:ext>
            </a:extLst>
          </p:cNvPr>
          <p:cNvSpPr>
            <a:spLocks noGrp="1"/>
          </p:cNvSpPr>
          <p:nvPr>
            <p:ph type="body" sz="quarter" idx="13"/>
          </p:nvPr>
        </p:nvSpPr>
        <p:spPr/>
        <p:txBody>
          <a:bodyPr/>
          <a:lstStyle/>
          <a:p>
            <a:r>
              <a:rPr lang="sv-SE"/>
              <a:t>Listningen påverkar inte den enskildes möjlighet att välja utförare av offentligt finansierad öppenvård. Patienten kan därmed söka öppenvård i hela landet vid varje enskilt besök.</a:t>
            </a:r>
          </a:p>
        </p:txBody>
      </p:sp>
    </p:spTree>
    <p:extLst>
      <p:ext uri="{BB962C8B-B14F-4D97-AF65-F5344CB8AC3E}">
        <p14:creationId xmlns:p14="http://schemas.microsoft.com/office/powerpoint/2010/main" val="2291716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FB306-69AB-633A-1877-1BB0393DE866}"/>
              </a:ext>
            </a:extLst>
          </p:cNvPr>
          <p:cNvSpPr>
            <a:spLocks noGrp="1"/>
          </p:cNvSpPr>
          <p:nvPr>
            <p:ph type="title"/>
          </p:nvPr>
        </p:nvSpPr>
        <p:spPr/>
        <p:txBody>
          <a:bodyPr/>
          <a:lstStyle/>
          <a:p>
            <a:r>
              <a:rPr lang="sv-SE"/>
              <a:t>Omval</a:t>
            </a:r>
          </a:p>
        </p:txBody>
      </p:sp>
      <p:sp>
        <p:nvSpPr>
          <p:cNvPr id="3" name="Platshållare för text 2">
            <a:extLst>
              <a:ext uri="{FF2B5EF4-FFF2-40B4-BE49-F238E27FC236}">
                <a16:creationId xmlns:a16="http://schemas.microsoft.com/office/drawing/2014/main" id="{6807E9F9-0741-7725-2037-C0B1F843326F}"/>
              </a:ext>
            </a:extLst>
          </p:cNvPr>
          <p:cNvSpPr>
            <a:spLocks noGrp="1"/>
          </p:cNvSpPr>
          <p:nvPr>
            <p:ph type="body" sz="quarter" idx="13"/>
          </p:nvPr>
        </p:nvSpPr>
        <p:spPr/>
        <p:txBody>
          <a:bodyPr/>
          <a:lstStyle/>
          <a:p>
            <a:r>
              <a:rPr lang="sv-SE" dirty="0"/>
              <a:t>Möjligheten till omval får göras två gånger per år under en period om ett år. Regionen får medge fler byten om särskilda skäl föreligger såsom tex.</a:t>
            </a:r>
          </a:p>
          <a:p>
            <a:r>
              <a:rPr lang="sv-SE" dirty="0"/>
              <a:t>Byte av bostadsort</a:t>
            </a:r>
          </a:p>
          <a:p>
            <a:r>
              <a:rPr lang="sv-SE" dirty="0"/>
              <a:t>Om den enskilde vill fortsätta hos någon vårdkontakt som byter arbetsplats</a:t>
            </a:r>
          </a:p>
          <a:p>
            <a:r>
              <a:rPr lang="sv-SE" dirty="0"/>
              <a:t>Att utföraren inte uppfyller vårdgarantin</a:t>
            </a:r>
          </a:p>
          <a:p>
            <a:r>
              <a:rPr lang="sv-SE" dirty="0"/>
              <a:t>Av medicinska skäl</a:t>
            </a:r>
          </a:p>
          <a:p>
            <a:pPr marL="0" indent="0">
              <a:buNone/>
            </a:pPr>
            <a:endParaRPr lang="sv-SE" dirty="0"/>
          </a:p>
        </p:txBody>
      </p:sp>
    </p:spTree>
    <p:extLst>
      <p:ext uri="{BB962C8B-B14F-4D97-AF65-F5344CB8AC3E}">
        <p14:creationId xmlns:p14="http://schemas.microsoft.com/office/powerpoint/2010/main" val="482334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99DE05-ADA9-F4CD-D13C-1070FCC3CA2C}"/>
              </a:ext>
            </a:extLst>
          </p:cNvPr>
          <p:cNvSpPr>
            <a:spLocks noGrp="1"/>
          </p:cNvSpPr>
          <p:nvPr>
            <p:ph type="title"/>
          </p:nvPr>
        </p:nvSpPr>
        <p:spPr/>
        <p:txBody>
          <a:bodyPr/>
          <a:lstStyle/>
          <a:p>
            <a:r>
              <a:rPr lang="sv-SE"/>
              <a:t>Listning, listningstak och vårdgaranti</a:t>
            </a:r>
          </a:p>
        </p:txBody>
      </p:sp>
      <p:sp>
        <p:nvSpPr>
          <p:cNvPr id="3" name="Platshållare för text 2">
            <a:extLst>
              <a:ext uri="{FF2B5EF4-FFF2-40B4-BE49-F238E27FC236}">
                <a16:creationId xmlns:a16="http://schemas.microsoft.com/office/drawing/2014/main" id="{DCD7A597-0AC0-B773-5442-1A2F92C132E0}"/>
              </a:ext>
            </a:extLst>
          </p:cNvPr>
          <p:cNvSpPr>
            <a:spLocks noGrp="1"/>
          </p:cNvSpPr>
          <p:nvPr>
            <p:ph type="body" sz="quarter" idx="13"/>
          </p:nvPr>
        </p:nvSpPr>
        <p:spPr/>
        <p:txBody>
          <a:bodyPr/>
          <a:lstStyle/>
          <a:p>
            <a:pPr marL="0" indent="0">
              <a:buNone/>
            </a:pPr>
            <a:r>
              <a:rPr lang="sv-SE"/>
              <a:t>Listningen har införts som ett begrepp i HSL vilket också ger en möjlighet att koppla egenskaper till att vara listad, till värde för patienterna. </a:t>
            </a:r>
          </a:p>
          <a:p>
            <a:pPr marL="0" indent="0">
              <a:buNone/>
            </a:pPr>
            <a:r>
              <a:rPr lang="sv-SE"/>
              <a:t>Det har också beslutats att koppla vårdgaranti och fast läkarkontakt till utföraren där patienten är listad. </a:t>
            </a:r>
          </a:p>
        </p:txBody>
      </p:sp>
    </p:spTree>
    <p:extLst>
      <p:ext uri="{BB962C8B-B14F-4D97-AF65-F5344CB8AC3E}">
        <p14:creationId xmlns:p14="http://schemas.microsoft.com/office/powerpoint/2010/main" val="3328366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5EB0D-9EDD-E6AA-D56D-98A799E749A1}"/>
              </a:ext>
            </a:extLst>
          </p:cNvPr>
          <p:cNvSpPr>
            <a:spLocks noGrp="1"/>
          </p:cNvSpPr>
          <p:nvPr>
            <p:ph type="title"/>
          </p:nvPr>
        </p:nvSpPr>
        <p:spPr/>
        <p:txBody>
          <a:bodyPr/>
          <a:lstStyle/>
          <a:p>
            <a:r>
              <a:rPr lang="sv-SE"/>
              <a:t>Följande gäller:</a:t>
            </a:r>
          </a:p>
        </p:txBody>
      </p:sp>
      <p:sp>
        <p:nvSpPr>
          <p:cNvPr id="3" name="Platshållare för text 2">
            <a:extLst>
              <a:ext uri="{FF2B5EF4-FFF2-40B4-BE49-F238E27FC236}">
                <a16:creationId xmlns:a16="http://schemas.microsoft.com/office/drawing/2014/main" id="{E6963EEF-5796-E50D-D309-990DF7CC7D62}"/>
              </a:ext>
            </a:extLst>
          </p:cNvPr>
          <p:cNvSpPr>
            <a:spLocks noGrp="1"/>
          </p:cNvSpPr>
          <p:nvPr>
            <p:ph type="body" sz="quarter" idx="13"/>
          </p:nvPr>
        </p:nvSpPr>
        <p:spPr/>
        <p:txBody>
          <a:bodyPr/>
          <a:lstStyle/>
          <a:p>
            <a:pPr marL="457200" indent="-457200">
              <a:buFont typeface="+mj-lt"/>
              <a:buAutoNum type="arabicPeriod"/>
            </a:pPr>
            <a:r>
              <a:rPr lang="sv-SE"/>
              <a:t>Patienterna har möjlighet att välja och få tillgång till en fast läkarkontakt hos den utförare inom primärvården som patienten valt genom listningen vilket nu framgår i HSL och </a:t>
            </a:r>
            <a:r>
              <a:rPr lang="sv-SE" err="1"/>
              <a:t>Patientlagen</a:t>
            </a:r>
            <a:r>
              <a:rPr lang="sv-SE"/>
              <a:t>. </a:t>
            </a:r>
          </a:p>
          <a:p>
            <a:pPr marL="457200" indent="-457200">
              <a:buFont typeface="+mj-lt"/>
              <a:buAutoNum type="arabicPeriod"/>
            </a:pPr>
            <a:r>
              <a:rPr lang="sv-SE"/>
              <a:t>Vårdgarantin för primärvård gäller endast på den VC där den enskilde är listad och enbart på den VC i den regionen där den enskilde är folkbokförd.</a:t>
            </a:r>
          </a:p>
        </p:txBody>
      </p:sp>
    </p:spTree>
    <p:extLst>
      <p:ext uri="{BB962C8B-B14F-4D97-AF65-F5344CB8AC3E}">
        <p14:creationId xmlns:p14="http://schemas.microsoft.com/office/powerpoint/2010/main" val="3844423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676020-9407-057B-AE48-341A03071234}"/>
              </a:ext>
            </a:extLst>
          </p:cNvPr>
          <p:cNvSpPr>
            <a:spLocks noGrp="1"/>
          </p:cNvSpPr>
          <p:nvPr>
            <p:ph type="title"/>
          </p:nvPr>
        </p:nvSpPr>
        <p:spPr/>
        <p:txBody>
          <a:bodyPr/>
          <a:lstStyle/>
          <a:p>
            <a:r>
              <a:rPr lang="sv-SE"/>
              <a:t>Fast läkarkontakt – vad gäller?</a:t>
            </a:r>
          </a:p>
        </p:txBody>
      </p:sp>
      <p:sp>
        <p:nvSpPr>
          <p:cNvPr id="3" name="Platshållare för text 2">
            <a:extLst>
              <a:ext uri="{FF2B5EF4-FFF2-40B4-BE49-F238E27FC236}">
                <a16:creationId xmlns:a16="http://schemas.microsoft.com/office/drawing/2014/main" id="{13D5277B-FC17-F099-CF70-54409C56D3B2}"/>
              </a:ext>
            </a:extLst>
          </p:cNvPr>
          <p:cNvSpPr>
            <a:spLocks noGrp="1"/>
          </p:cNvSpPr>
          <p:nvPr>
            <p:ph type="body" sz="quarter" idx="13"/>
          </p:nvPr>
        </p:nvSpPr>
        <p:spPr/>
        <p:txBody>
          <a:bodyPr/>
          <a:lstStyle/>
          <a:p>
            <a:pPr marL="0" indent="0">
              <a:buNone/>
            </a:pPr>
            <a:r>
              <a:rPr lang="sv-SE"/>
              <a:t>Det har inte reglerats men det finns en vägledning från april 2022 där det framgår att en fast läkarkontakt bör:</a:t>
            </a:r>
          </a:p>
          <a:p>
            <a:r>
              <a:rPr lang="sv-SE"/>
              <a:t>vara allmänspecialist i allmänmedicin, geriatrik, barn och ungdomsmedicin eller ha annan likvärdig kompetens eller fullgöra specialisttjänstgöring i allmänmedicin.</a:t>
            </a:r>
          </a:p>
          <a:p>
            <a:pPr marL="0" indent="0">
              <a:buNone/>
            </a:pPr>
            <a:endParaRPr lang="sv-SE"/>
          </a:p>
        </p:txBody>
      </p:sp>
    </p:spTree>
    <p:extLst>
      <p:ext uri="{BB962C8B-B14F-4D97-AF65-F5344CB8AC3E}">
        <p14:creationId xmlns:p14="http://schemas.microsoft.com/office/powerpoint/2010/main" val="3705597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1FDA9-F16E-0809-E20C-790C7397F7F5}"/>
              </a:ext>
            </a:extLst>
          </p:cNvPr>
          <p:cNvSpPr>
            <a:spLocks noGrp="1"/>
          </p:cNvSpPr>
          <p:nvPr>
            <p:ph type="title"/>
          </p:nvPr>
        </p:nvSpPr>
        <p:spPr/>
        <p:txBody>
          <a:bodyPr/>
          <a:lstStyle/>
          <a:p>
            <a:r>
              <a:rPr lang="sv-SE"/>
              <a:t>Listningstak enligt HSL</a:t>
            </a:r>
          </a:p>
        </p:txBody>
      </p:sp>
      <p:sp>
        <p:nvSpPr>
          <p:cNvPr id="3" name="Platshållare för text 2">
            <a:extLst>
              <a:ext uri="{FF2B5EF4-FFF2-40B4-BE49-F238E27FC236}">
                <a16:creationId xmlns:a16="http://schemas.microsoft.com/office/drawing/2014/main" id="{3D73B6F8-7EF5-A840-9DEC-0544EF818B58}"/>
              </a:ext>
            </a:extLst>
          </p:cNvPr>
          <p:cNvSpPr>
            <a:spLocks noGrp="1"/>
          </p:cNvSpPr>
          <p:nvPr>
            <p:ph type="body" sz="quarter" idx="13"/>
          </p:nvPr>
        </p:nvSpPr>
        <p:spPr/>
        <p:txBody>
          <a:bodyPr/>
          <a:lstStyle/>
          <a:p>
            <a:r>
              <a:rPr lang="sv-SE"/>
              <a:t>Regionerna har en skyldighet att pröva om listningsbegränsningar ska införas för utförare för att möjliggöra förbättrade arbetsförhållanden i primärvården.</a:t>
            </a:r>
          </a:p>
          <a:p>
            <a:r>
              <a:rPr lang="sv-SE"/>
              <a:t>På begäran av utföraren får regionen besluta att begränsa det antal patienter som får vara listade hos utföraren </a:t>
            </a:r>
          </a:p>
          <a:p>
            <a:r>
              <a:rPr lang="sv-SE"/>
              <a:t>Initiativet till ett listningstak kan endast komma från utföraren. </a:t>
            </a:r>
          </a:p>
          <a:p>
            <a:endParaRPr lang="sv-SE"/>
          </a:p>
          <a:p>
            <a:pPr marL="0" indent="0">
              <a:buNone/>
            </a:pPr>
            <a:endParaRPr lang="sv-SE"/>
          </a:p>
        </p:txBody>
      </p:sp>
    </p:spTree>
    <p:extLst>
      <p:ext uri="{BB962C8B-B14F-4D97-AF65-F5344CB8AC3E}">
        <p14:creationId xmlns:p14="http://schemas.microsoft.com/office/powerpoint/2010/main" val="300039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255644" y="2493628"/>
            <a:ext cx="7742392" cy="1311128"/>
          </a:xfrm>
        </p:spPr>
        <p:txBody>
          <a:bodyPr/>
          <a:lstStyle/>
          <a:p>
            <a:r>
              <a:rPr lang="sv-SE"/>
              <a:t>Kommunikation efter hälso- och sjukvårdsledning</a:t>
            </a:r>
          </a:p>
        </p:txBody>
      </p:sp>
      <p:sp>
        <p:nvSpPr>
          <p:cNvPr id="3" name="Underrubrik 2">
            <a:extLst>
              <a:ext uri="{FF2B5EF4-FFF2-40B4-BE49-F238E27FC236}">
                <a16:creationId xmlns:a16="http://schemas.microsoft.com/office/drawing/2014/main" id="{057E94A7-75EC-44CE-9410-C23957DC3D43}"/>
              </a:ext>
            </a:extLst>
          </p:cNvPr>
          <p:cNvSpPr>
            <a:spLocks noGrp="1"/>
          </p:cNvSpPr>
          <p:nvPr>
            <p:ph type="subTitle" idx="1"/>
          </p:nvPr>
        </p:nvSpPr>
        <p:spPr/>
        <p:txBody>
          <a:bodyPr vert="horz" lIns="91440" tIns="45720" rIns="91440" bIns="45720" rtlCol="0" anchor="t">
            <a:noAutofit/>
          </a:bodyPr>
          <a:lstStyle/>
          <a:p>
            <a:r>
              <a:rPr lang="sv-SE"/>
              <a:t>2025-04-03</a:t>
            </a:r>
          </a:p>
          <a:p>
            <a:endParaRPr lang="sv-SE"/>
          </a:p>
        </p:txBody>
      </p:sp>
    </p:spTree>
    <p:extLst>
      <p:ext uri="{BB962C8B-B14F-4D97-AF65-F5344CB8AC3E}">
        <p14:creationId xmlns:p14="http://schemas.microsoft.com/office/powerpoint/2010/main" val="3800654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333420-2AD6-7B82-DB1B-D8CEBA9337E3}"/>
              </a:ext>
            </a:extLst>
          </p:cNvPr>
          <p:cNvSpPr>
            <a:spLocks noGrp="1"/>
          </p:cNvSpPr>
          <p:nvPr>
            <p:ph type="title"/>
          </p:nvPr>
        </p:nvSpPr>
        <p:spPr/>
        <p:txBody>
          <a:bodyPr/>
          <a:lstStyle/>
          <a:p>
            <a:r>
              <a:rPr lang="sv-SE"/>
              <a:t>Listningstjänst </a:t>
            </a:r>
          </a:p>
        </p:txBody>
      </p:sp>
      <p:sp>
        <p:nvSpPr>
          <p:cNvPr id="3" name="Platshållare för text 2">
            <a:extLst>
              <a:ext uri="{FF2B5EF4-FFF2-40B4-BE49-F238E27FC236}">
                <a16:creationId xmlns:a16="http://schemas.microsoft.com/office/drawing/2014/main" id="{BBD8105E-4C96-8FB0-6974-D3FD0C741ACE}"/>
              </a:ext>
            </a:extLst>
          </p:cNvPr>
          <p:cNvSpPr>
            <a:spLocks noGrp="1"/>
          </p:cNvSpPr>
          <p:nvPr>
            <p:ph type="body" sz="quarter" idx="13"/>
          </p:nvPr>
        </p:nvSpPr>
        <p:spPr>
          <a:xfrm>
            <a:off x="2496809" y="2482850"/>
            <a:ext cx="7200000" cy="3240000"/>
          </a:xfrm>
        </p:spPr>
        <p:txBody>
          <a:bodyPr/>
          <a:lstStyle/>
          <a:p>
            <a:pPr marL="0" indent="0">
              <a:buNone/>
            </a:pPr>
            <a:r>
              <a:rPr lang="sv-SE"/>
              <a:t>Med bestämmelsen om listningstjänst innebär;</a:t>
            </a:r>
          </a:p>
          <a:p>
            <a:pPr marL="457200" indent="-457200">
              <a:buFont typeface="+mj-lt"/>
              <a:buAutoNum type="arabicPeriod"/>
            </a:pPr>
            <a:r>
              <a:rPr lang="sv-SE"/>
              <a:t>att regionen ska tillhandahålla en listningstjänst</a:t>
            </a:r>
          </a:p>
          <a:p>
            <a:pPr marL="457200" indent="-457200">
              <a:buFont typeface="+mj-lt"/>
              <a:buAutoNum type="arabicPeriod"/>
            </a:pPr>
            <a:r>
              <a:rPr lang="sv-SE"/>
              <a:t>att socialstyrelsen har fått i uppdrag att göra föreskrifter om listningstjänstens innehåll men att regionerna tillsvidare själva får ta beslut om innehåll och funktionalitet i listningstjänsten, i linje med bestämmelser i HSL och PL</a:t>
            </a:r>
          </a:p>
          <a:p>
            <a:pPr marL="457200" indent="-457200">
              <a:buFont typeface="+mj-lt"/>
              <a:buAutoNum type="arabicPeriod"/>
            </a:pPr>
            <a:r>
              <a:rPr lang="sv-SE"/>
              <a:t>Patienten ska få information om listningstjänsten</a:t>
            </a:r>
          </a:p>
        </p:txBody>
      </p:sp>
    </p:spTree>
    <p:extLst>
      <p:ext uri="{BB962C8B-B14F-4D97-AF65-F5344CB8AC3E}">
        <p14:creationId xmlns:p14="http://schemas.microsoft.com/office/powerpoint/2010/main" val="1868445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648308-E56A-7F22-1001-2FE80F5570E3}"/>
              </a:ext>
            </a:extLst>
          </p:cNvPr>
          <p:cNvSpPr>
            <a:spLocks noGrp="1"/>
          </p:cNvSpPr>
          <p:nvPr>
            <p:ph type="title"/>
          </p:nvPr>
        </p:nvSpPr>
        <p:spPr/>
        <p:txBody>
          <a:bodyPr/>
          <a:lstStyle/>
          <a:p>
            <a:r>
              <a:rPr lang="sv-SE"/>
              <a:t>Listningstak och listningsstopp</a:t>
            </a:r>
          </a:p>
        </p:txBody>
      </p:sp>
      <p:sp>
        <p:nvSpPr>
          <p:cNvPr id="3" name="Platshållare för text 2">
            <a:extLst>
              <a:ext uri="{FF2B5EF4-FFF2-40B4-BE49-F238E27FC236}">
                <a16:creationId xmlns:a16="http://schemas.microsoft.com/office/drawing/2014/main" id="{587CFEF9-3B13-C416-AF17-11BBEF282D94}"/>
              </a:ext>
            </a:extLst>
          </p:cNvPr>
          <p:cNvSpPr>
            <a:spLocks noGrp="1"/>
          </p:cNvSpPr>
          <p:nvPr>
            <p:ph type="body" sz="quarter" idx="13"/>
          </p:nvPr>
        </p:nvSpPr>
        <p:spPr/>
        <p:txBody>
          <a:bodyPr/>
          <a:lstStyle/>
          <a:p>
            <a:r>
              <a:rPr lang="sv-SE"/>
              <a:t>Listningstak – utföraren anger ett tak på antal patienter som ska vara listade och har ett listningsstopp om antalet överstiger listningstaket. </a:t>
            </a:r>
          </a:p>
          <a:p>
            <a:r>
              <a:rPr lang="sv-SE"/>
              <a:t>Listningsstopp är en tidsbegränsad begränsning utan tak där utföraren under en period inte listar på några nya patienter</a:t>
            </a:r>
          </a:p>
        </p:txBody>
      </p:sp>
    </p:spTree>
    <p:extLst>
      <p:ext uri="{BB962C8B-B14F-4D97-AF65-F5344CB8AC3E}">
        <p14:creationId xmlns:p14="http://schemas.microsoft.com/office/powerpoint/2010/main" val="2369015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5CCB52-255B-25DC-1572-D121B1B968F4}"/>
              </a:ext>
            </a:extLst>
          </p:cNvPr>
          <p:cNvSpPr>
            <a:spLocks noGrp="1"/>
          </p:cNvSpPr>
          <p:nvPr>
            <p:ph type="title"/>
          </p:nvPr>
        </p:nvSpPr>
        <p:spPr/>
        <p:txBody>
          <a:bodyPr/>
          <a:lstStyle/>
          <a:p>
            <a:r>
              <a:rPr lang="sv-SE"/>
              <a:t>Ansökan om listningstak eller listningsstopp</a:t>
            </a:r>
          </a:p>
        </p:txBody>
      </p:sp>
      <p:sp>
        <p:nvSpPr>
          <p:cNvPr id="3" name="Platshållare för text 2">
            <a:extLst>
              <a:ext uri="{FF2B5EF4-FFF2-40B4-BE49-F238E27FC236}">
                <a16:creationId xmlns:a16="http://schemas.microsoft.com/office/drawing/2014/main" id="{36A674C3-CD94-B9D0-0557-251BB1B7B011}"/>
              </a:ext>
            </a:extLst>
          </p:cNvPr>
          <p:cNvSpPr>
            <a:spLocks noGrp="1"/>
          </p:cNvSpPr>
          <p:nvPr>
            <p:ph type="body" sz="quarter" idx="13"/>
          </p:nvPr>
        </p:nvSpPr>
        <p:spPr/>
        <p:txBody>
          <a:bodyPr/>
          <a:lstStyle/>
          <a:p>
            <a:pPr marL="0" indent="0">
              <a:buNone/>
            </a:pPr>
            <a:r>
              <a:rPr lang="sv-SE"/>
              <a:t>Ansökan lämnas minst tre månader innan det ska börja gälla och ska innehålla:</a:t>
            </a:r>
          </a:p>
          <a:p>
            <a:r>
              <a:rPr lang="sv-SE"/>
              <a:t>Skäl till begäran om listningstak eller listningsstopp</a:t>
            </a:r>
          </a:p>
          <a:p>
            <a:r>
              <a:rPr lang="sv-SE"/>
              <a:t>Under vilken period som avses</a:t>
            </a:r>
          </a:p>
          <a:p>
            <a:r>
              <a:rPr lang="sv-SE"/>
              <a:t>För verksamhetschef inom Region Värmland ska yttrande från närmast högre chef bifogas ansökan</a:t>
            </a:r>
          </a:p>
          <a:p>
            <a:pPr marL="0" indent="0">
              <a:buNone/>
            </a:pPr>
            <a:r>
              <a:rPr lang="sv-SE"/>
              <a:t>   </a:t>
            </a:r>
            <a:r>
              <a:rPr kumimoji="0" lang="sv-SE" sz="2400" b="0" i="0" u="none" strike="noStrike" kern="1200" cap="none" spc="0" normalizeH="0" baseline="0" noProof="0">
                <a:ln>
                  <a:noFill/>
                </a:ln>
                <a:solidFill>
                  <a:srgbClr val="000000"/>
                </a:solidFill>
                <a:effectLst/>
                <a:uLnTx/>
                <a:uFillTx/>
                <a:latin typeface="Arial"/>
                <a:ea typeface="+mj-ea"/>
                <a:cs typeface="+mj-cs"/>
              </a:rPr>
              <a:t>RUT- 23828</a:t>
            </a:r>
            <a:endParaRPr lang="sv-SE"/>
          </a:p>
        </p:txBody>
      </p:sp>
    </p:spTree>
    <p:extLst>
      <p:ext uri="{BB962C8B-B14F-4D97-AF65-F5344CB8AC3E}">
        <p14:creationId xmlns:p14="http://schemas.microsoft.com/office/powerpoint/2010/main" val="54394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3">
            <a:extLst>
              <a:ext uri="{FF2B5EF4-FFF2-40B4-BE49-F238E27FC236}">
                <a16:creationId xmlns:a16="http://schemas.microsoft.com/office/drawing/2014/main" id="{5612642C-AD1D-77C8-713B-6DDAF3FF886A}"/>
              </a:ext>
            </a:extLst>
          </p:cNvPr>
          <p:cNvPicPr>
            <a:picLocks noChangeAspect="1"/>
          </p:cNvPicPr>
          <p:nvPr/>
        </p:nvPicPr>
        <p:blipFill>
          <a:blip r:embed="rId3"/>
          <a:srcRect l="19643" t="15763" r="26829"/>
          <a:stretch/>
        </p:blipFill>
        <p:spPr>
          <a:xfrm>
            <a:off x="8953500" y="0"/>
            <a:ext cx="3238500" cy="2862365"/>
          </a:xfrm>
          <a:prstGeom prst="rect">
            <a:avLst/>
          </a:prstGeom>
        </p:spPr>
      </p:pic>
      <p:sp>
        <p:nvSpPr>
          <p:cNvPr id="2" name="Rubrik 1">
            <a:extLst>
              <a:ext uri="{FF2B5EF4-FFF2-40B4-BE49-F238E27FC236}">
                <a16:creationId xmlns:a16="http://schemas.microsoft.com/office/drawing/2014/main" id="{D5C37BBB-F3E2-7E9A-1E6A-CF84A4C3ACAA}"/>
              </a:ext>
            </a:extLst>
          </p:cNvPr>
          <p:cNvSpPr>
            <a:spLocks noGrp="1"/>
          </p:cNvSpPr>
          <p:nvPr>
            <p:ph type="title"/>
          </p:nvPr>
        </p:nvSpPr>
        <p:spPr>
          <a:xfrm>
            <a:off x="2496809" y="772304"/>
            <a:ext cx="7200000" cy="1325563"/>
          </a:xfrm>
        </p:spPr>
        <p:txBody>
          <a:bodyPr/>
          <a:lstStyle/>
          <a:p>
            <a:r>
              <a:rPr lang="sv-SE"/>
              <a:t>Bilden av vården</a:t>
            </a:r>
            <a:br>
              <a:rPr lang="sv-SE"/>
            </a:br>
            <a:r>
              <a:rPr lang="sv-SE" sz="2800"/>
              <a:t>Varumärke och styrkeområden</a:t>
            </a:r>
            <a:endParaRPr lang="sv-SE"/>
          </a:p>
        </p:txBody>
      </p:sp>
      <p:sp>
        <p:nvSpPr>
          <p:cNvPr id="3" name="Platshållare för text 2">
            <a:extLst>
              <a:ext uri="{FF2B5EF4-FFF2-40B4-BE49-F238E27FC236}">
                <a16:creationId xmlns:a16="http://schemas.microsoft.com/office/drawing/2014/main" id="{1EA33492-5BD0-7D59-BB9B-8608EA47C757}"/>
              </a:ext>
            </a:extLst>
          </p:cNvPr>
          <p:cNvSpPr>
            <a:spLocks noGrp="1"/>
          </p:cNvSpPr>
          <p:nvPr>
            <p:ph type="body" sz="quarter" idx="13"/>
          </p:nvPr>
        </p:nvSpPr>
        <p:spPr>
          <a:xfrm>
            <a:off x="2496809" y="2283154"/>
            <a:ext cx="7200000" cy="3240000"/>
          </a:xfrm>
        </p:spPr>
        <p:txBody>
          <a:bodyPr/>
          <a:lstStyle/>
          <a:p>
            <a:r>
              <a:rPr lang="sv-SE">
                <a:cs typeface="Arial"/>
              </a:rPr>
              <a:t>Varför? </a:t>
            </a:r>
          </a:p>
          <a:p>
            <a:pPr lvl="1"/>
            <a:r>
              <a:rPr lang="sv-SE"/>
              <a:t>Kompetensförsörjning</a:t>
            </a:r>
          </a:p>
          <a:p>
            <a:pPr lvl="1"/>
            <a:r>
              <a:rPr lang="sv-SE"/>
              <a:t>Stolta medarbetare</a:t>
            </a:r>
          </a:p>
          <a:p>
            <a:pPr lvl="1"/>
            <a:r>
              <a:rPr lang="sv-SE"/>
              <a:t>Till för alla i Värmland - förtroende </a:t>
            </a:r>
          </a:p>
          <a:p>
            <a:pPr lvl="1"/>
            <a:r>
              <a:rPr lang="sv-SE"/>
              <a:t>Vi är alla ambassadörer </a:t>
            </a:r>
          </a:p>
          <a:p>
            <a:r>
              <a:rPr lang="sv-SE"/>
              <a:t>Styrkeområden: Vilka är vi och vilka vill vi vara? </a:t>
            </a:r>
            <a:r>
              <a:rPr lang="sv-SE">
                <a:cs typeface="Arial"/>
              </a:rPr>
              <a:t>Vad gör vi bra? Vad är vi stolta över? Vad sticker ut? Medvetet tänk framåt. </a:t>
            </a:r>
          </a:p>
          <a:p>
            <a:r>
              <a:rPr lang="sv-SE">
                <a:cs typeface="Arial"/>
              </a:rPr>
              <a:t>Dialog på kommande områdesledningar och återkoppling framåt.</a:t>
            </a:r>
          </a:p>
          <a:p>
            <a:endParaRPr lang="sv-SE"/>
          </a:p>
        </p:txBody>
      </p:sp>
      <p:sp>
        <p:nvSpPr>
          <p:cNvPr id="8" name="textruta 7">
            <a:extLst>
              <a:ext uri="{FF2B5EF4-FFF2-40B4-BE49-F238E27FC236}">
                <a16:creationId xmlns:a16="http://schemas.microsoft.com/office/drawing/2014/main" id="{E6E28C4D-237B-AC99-6D8E-F1A1A66F5703}"/>
              </a:ext>
            </a:extLst>
          </p:cNvPr>
          <p:cNvSpPr txBox="1"/>
          <p:nvPr/>
        </p:nvSpPr>
        <p:spPr>
          <a:xfrm>
            <a:off x="9160239" y="2910593"/>
            <a:ext cx="2877432" cy="1200329"/>
          </a:xfrm>
          <a:prstGeom prst="rect">
            <a:avLst/>
          </a:prstGeom>
          <a:noFill/>
          <a:ln>
            <a:solidFill>
              <a:srgbClr val="92D050"/>
            </a:solidFill>
            <a:prstDash val="sysDot"/>
          </a:ln>
        </p:spPr>
        <p:txBody>
          <a:bodyPr wrap="square" lIns="91440" tIns="45720" rIns="91440" bIns="45720" anchor="t">
            <a:spAutoFit/>
          </a:bodyPr>
          <a:lstStyle/>
          <a:p>
            <a:pPr algn="ctr"/>
            <a:r>
              <a:rPr lang="sv-SE" b="1">
                <a:solidFill>
                  <a:srgbClr val="92D050"/>
                </a:solidFill>
                <a:latin typeface="Ink Free" panose="03080402000500000000" pitchFamily="66" charset="0"/>
                <a:cs typeface="Arial"/>
              </a:rPr>
              <a:t>Det är när bilden av vår identitet, profil och image stämmer överens som vi har ett starkt varumärke</a:t>
            </a:r>
            <a:endParaRPr lang="sv-SE" b="1">
              <a:solidFill>
                <a:srgbClr val="92D050"/>
              </a:solidFill>
              <a:latin typeface="Ink Free" panose="03080402000500000000" pitchFamily="66" charset="0"/>
            </a:endParaRPr>
          </a:p>
        </p:txBody>
      </p:sp>
    </p:spTree>
    <p:extLst>
      <p:ext uri="{BB962C8B-B14F-4D97-AF65-F5344CB8AC3E}">
        <p14:creationId xmlns:p14="http://schemas.microsoft.com/office/powerpoint/2010/main" val="298200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FA6CAF-DEAE-3906-5709-DB5857D37818}"/>
              </a:ext>
            </a:extLst>
          </p:cNvPr>
          <p:cNvSpPr>
            <a:spLocks noGrp="1"/>
          </p:cNvSpPr>
          <p:nvPr>
            <p:ph type="title"/>
          </p:nvPr>
        </p:nvSpPr>
        <p:spPr>
          <a:xfrm>
            <a:off x="6991419" y="350851"/>
            <a:ext cx="4492416" cy="1325563"/>
          </a:xfrm>
        </p:spPr>
        <p:txBody>
          <a:bodyPr/>
          <a:lstStyle/>
          <a:p>
            <a:r>
              <a:rPr lang="sv-SE"/>
              <a:t>Aktuell kommunikation</a:t>
            </a:r>
          </a:p>
        </p:txBody>
      </p:sp>
      <p:sp>
        <p:nvSpPr>
          <p:cNvPr id="3" name="Platshållare för text 2">
            <a:extLst>
              <a:ext uri="{FF2B5EF4-FFF2-40B4-BE49-F238E27FC236}">
                <a16:creationId xmlns:a16="http://schemas.microsoft.com/office/drawing/2014/main" id="{721DBEC6-268E-1C47-1882-FF12233196A1}"/>
              </a:ext>
            </a:extLst>
          </p:cNvPr>
          <p:cNvSpPr>
            <a:spLocks noGrp="1"/>
          </p:cNvSpPr>
          <p:nvPr>
            <p:ph sz="half" idx="2"/>
          </p:nvPr>
        </p:nvSpPr>
        <p:spPr>
          <a:xfrm>
            <a:off x="6991419" y="1862851"/>
            <a:ext cx="4854980" cy="3240000"/>
          </a:xfrm>
        </p:spPr>
        <p:txBody>
          <a:bodyPr/>
          <a:lstStyle/>
          <a:p>
            <a:pPr marL="0" indent="0">
              <a:buNone/>
            </a:pPr>
            <a:r>
              <a:rPr lang="sv-SE" sz="1800"/>
              <a:t>Några aktuella kommunikationsinsatser</a:t>
            </a:r>
          </a:p>
          <a:p>
            <a:r>
              <a:rPr lang="sv-SE" sz="1800"/>
              <a:t>Distansutbildningar i Arvika och Torsby igång! </a:t>
            </a:r>
            <a:r>
              <a:rPr lang="sv-SE" sz="1800">
                <a:hlinkClick r:id="rId3"/>
              </a:rPr>
              <a:t>(nyhet</a:t>
            </a:r>
            <a:r>
              <a:rPr lang="sv-SE" sz="1800"/>
              <a:t>)</a:t>
            </a:r>
          </a:p>
          <a:p>
            <a:r>
              <a:rPr lang="sv-SE" sz="1800"/>
              <a:t>Kampanj för BMA-studenter i samarbete med universitetet. KAU har utbildningen – vi har jobben </a:t>
            </a:r>
            <a:r>
              <a:rPr lang="sv-SE" sz="1800">
                <a:hlinkClick r:id="rId4"/>
              </a:rPr>
              <a:t>regionvarmland.se/</a:t>
            </a:r>
            <a:r>
              <a:rPr lang="sv-SE" sz="1800" err="1">
                <a:hlinkClick r:id="rId4"/>
              </a:rPr>
              <a:t>bma</a:t>
            </a:r>
            <a:endParaRPr lang="sv-SE" sz="1800"/>
          </a:p>
          <a:p>
            <a:r>
              <a:rPr lang="sv-SE" sz="1800"/>
              <a:t>Provsvar åter via 1177.se: </a:t>
            </a:r>
            <a:br>
              <a:rPr lang="sv-SE" sz="1800"/>
            </a:br>
            <a:r>
              <a:rPr lang="sv-SE" sz="1800"/>
              <a:t>25% av alla svar gick inte att ses, uppdatering av Cosmic </a:t>
            </a:r>
            <a:br>
              <a:rPr lang="sv-SE" sz="1800"/>
            </a:br>
            <a:r>
              <a:rPr lang="sv-SE" sz="1800"/>
              <a:t>– nu fungerar det igen.</a:t>
            </a:r>
          </a:p>
          <a:p>
            <a:r>
              <a:rPr lang="sv-SE" sz="1800"/>
              <a:t>Vårens vaccination mot covid-19 startar 1 april </a:t>
            </a:r>
            <a:r>
              <a:rPr lang="sv-SE" sz="1800">
                <a:hlinkClick r:id="rId5"/>
              </a:rPr>
              <a:t>(nyhet)</a:t>
            </a:r>
            <a:endParaRPr lang="sv-SE" sz="1800"/>
          </a:p>
          <a:p>
            <a:r>
              <a:rPr lang="sv-SE" sz="1800" b="0" i="0">
                <a:solidFill>
                  <a:srgbClr val="333333"/>
                </a:solidFill>
                <a:effectLst/>
                <a:latin typeface="helvetica neue-bold"/>
              </a:rPr>
              <a:t>Kontrollera utgångsdatum på ditt </a:t>
            </a:r>
            <a:r>
              <a:rPr lang="sv-SE" sz="1800" b="0" i="0" err="1">
                <a:solidFill>
                  <a:srgbClr val="333333"/>
                </a:solidFill>
                <a:effectLst/>
                <a:latin typeface="helvetica neue-bold"/>
                <a:hlinkClick r:id="rId6"/>
              </a:rPr>
              <a:t>e-tjänstekort</a:t>
            </a:r>
            <a:r>
              <a:rPr lang="sv-SE" sz="1800" b="0" i="0">
                <a:solidFill>
                  <a:srgbClr val="333333"/>
                </a:solidFill>
                <a:effectLst/>
                <a:latin typeface="helvetica neue-bold"/>
                <a:hlinkClick r:id="rId6"/>
              </a:rPr>
              <a:t> (intern nyhet)</a:t>
            </a:r>
            <a:endParaRPr lang="sv-SE" sz="1800" b="0" i="0">
              <a:solidFill>
                <a:srgbClr val="333333"/>
              </a:solidFill>
              <a:effectLst/>
              <a:latin typeface="helvetica neue-bold"/>
            </a:endParaRPr>
          </a:p>
          <a:p>
            <a:endParaRPr lang="sv-SE" sz="1800"/>
          </a:p>
        </p:txBody>
      </p:sp>
      <p:sp>
        <p:nvSpPr>
          <p:cNvPr id="6" name="Platshållare för bild 5">
            <a:extLst>
              <a:ext uri="{FF2B5EF4-FFF2-40B4-BE49-F238E27FC236}">
                <a16:creationId xmlns:a16="http://schemas.microsoft.com/office/drawing/2014/main" id="{025BBF89-7FEB-F0D5-130B-C01A67F86C6E}"/>
              </a:ext>
            </a:extLst>
          </p:cNvPr>
          <p:cNvSpPr>
            <a:spLocks noGrp="1"/>
          </p:cNvSpPr>
          <p:nvPr>
            <p:ph type="pic" sz="quarter" idx="13"/>
          </p:nvPr>
        </p:nvSpPr>
        <p:spPr/>
        <p:txBody>
          <a:bodyPr/>
          <a:lstStyle/>
          <a:p>
            <a:endParaRPr lang="sv-SE"/>
          </a:p>
        </p:txBody>
      </p:sp>
      <p:pic>
        <p:nvPicPr>
          <p:cNvPr id="4" name="Bildobjekt 3">
            <a:extLst>
              <a:ext uri="{FF2B5EF4-FFF2-40B4-BE49-F238E27FC236}">
                <a16:creationId xmlns:a16="http://schemas.microsoft.com/office/drawing/2014/main" id="{6F03601D-AE7E-9B9B-8485-FCD5357C586C}"/>
              </a:ext>
            </a:extLst>
          </p:cNvPr>
          <p:cNvPicPr>
            <a:picLocks noChangeAspect="1"/>
          </p:cNvPicPr>
          <p:nvPr/>
        </p:nvPicPr>
        <p:blipFill>
          <a:blip r:embed="rId7"/>
          <a:stretch>
            <a:fillRect/>
          </a:stretch>
        </p:blipFill>
        <p:spPr>
          <a:xfrm>
            <a:off x="1956451" y="350851"/>
            <a:ext cx="4352035" cy="3716652"/>
          </a:xfrm>
          <a:prstGeom prst="rect">
            <a:avLst/>
          </a:prstGeom>
        </p:spPr>
      </p:pic>
      <p:pic>
        <p:nvPicPr>
          <p:cNvPr id="5" name="Picture 6">
            <a:extLst>
              <a:ext uri="{FF2B5EF4-FFF2-40B4-BE49-F238E27FC236}">
                <a16:creationId xmlns:a16="http://schemas.microsoft.com/office/drawing/2014/main" id="{CF07809D-272A-25D1-EA76-AE169BA97A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8564" y="2781544"/>
            <a:ext cx="1946731" cy="3152128"/>
          </a:xfrm>
          <a:prstGeom prst="rect">
            <a:avLst/>
          </a:prstGeom>
          <a:noFill/>
          <a:extLst>
            <a:ext uri="{909E8E84-426E-40DD-AFC4-6F175D3DCCD1}">
              <a14:hiddenFill xmlns:a14="http://schemas.microsoft.com/office/drawing/2010/main">
                <a:solidFill>
                  <a:srgbClr val="FFFFFF"/>
                </a:solidFill>
              </a14:hiddenFill>
            </a:ext>
          </a:extLst>
        </p:spPr>
      </p:pic>
      <p:sp>
        <p:nvSpPr>
          <p:cNvPr id="7" name="Platshållare för text 11">
            <a:extLst>
              <a:ext uri="{FF2B5EF4-FFF2-40B4-BE49-F238E27FC236}">
                <a16:creationId xmlns:a16="http://schemas.microsoft.com/office/drawing/2014/main" id="{71744426-3E3A-6308-39FB-414FD74DC553}"/>
              </a:ext>
            </a:extLst>
          </p:cNvPr>
          <p:cNvSpPr txBox="1">
            <a:spLocks/>
          </p:cNvSpPr>
          <p:nvPr/>
        </p:nvSpPr>
        <p:spPr>
          <a:xfrm rot="21418765">
            <a:off x="183466" y="5331457"/>
            <a:ext cx="5902424" cy="539326"/>
          </a:xfrm>
          <a:prstGeom prst="rect">
            <a:avLst/>
          </a:prstGeom>
          <a:solidFill>
            <a:schemeClr val="bg1"/>
          </a:solidFill>
          <a:effectLst>
            <a:outerShdw blurRad="50800" dist="38100" dir="2700000" algn="tl" rotWithShape="0">
              <a:prstClr val="black">
                <a:alpha val="40000"/>
              </a:prstClr>
            </a:outerShdw>
          </a:effectLst>
        </p:spPr>
        <p:txBody>
          <a:bodyPr lIns="72000" tIns="36000" rIns="72000" bIns="36000" anchor="ctr" anchorCtr="0">
            <a:normAutofit/>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spcAft>
                <a:spcPts val="1200"/>
              </a:spcAft>
              <a:buNone/>
            </a:pPr>
            <a:r>
              <a:rPr lang="sv-SE" sz="2000" b="1"/>
              <a:t>Tik Tok och </a:t>
            </a:r>
            <a:r>
              <a:rPr lang="sv-SE" sz="2000" b="1" err="1"/>
              <a:t>Snapchat</a:t>
            </a:r>
            <a:r>
              <a:rPr lang="sv-SE" sz="2000" b="1"/>
              <a:t> för att nå målgruppen</a:t>
            </a:r>
            <a:endParaRPr lang="sv-SE" sz="2000"/>
          </a:p>
        </p:txBody>
      </p:sp>
    </p:spTree>
    <p:extLst>
      <p:ext uri="{BB962C8B-B14F-4D97-AF65-F5344CB8AC3E}">
        <p14:creationId xmlns:p14="http://schemas.microsoft.com/office/powerpoint/2010/main" val="165240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0AC46-9B68-716E-8853-384764236D9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8DB90E8-AA50-8004-0B1D-F7A38DA4C39A}"/>
              </a:ext>
            </a:extLst>
          </p:cNvPr>
          <p:cNvSpPr>
            <a:spLocks noGrp="1"/>
          </p:cNvSpPr>
          <p:nvPr>
            <p:ph type="title"/>
          </p:nvPr>
        </p:nvSpPr>
        <p:spPr>
          <a:xfrm>
            <a:off x="2496000" y="761022"/>
            <a:ext cx="7200000" cy="1325563"/>
          </a:xfrm>
        </p:spPr>
        <p:txBody>
          <a:bodyPr/>
          <a:lstStyle/>
          <a:p>
            <a:r>
              <a:rPr lang="sv-SE"/>
              <a:t>IT och digitalisering</a:t>
            </a:r>
          </a:p>
        </p:txBody>
      </p:sp>
      <p:sp>
        <p:nvSpPr>
          <p:cNvPr id="3" name="Platshållare för text 2">
            <a:extLst>
              <a:ext uri="{FF2B5EF4-FFF2-40B4-BE49-F238E27FC236}">
                <a16:creationId xmlns:a16="http://schemas.microsoft.com/office/drawing/2014/main" id="{3FEC8471-B993-0214-A450-FDDAD60DE3B4}"/>
              </a:ext>
            </a:extLst>
          </p:cNvPr>
          <p:cNvSpPr>
            <a:spLocks noGrp="1"/>
          </p:cNvSpPr>
          <p:nvPr>
            <p:ph type="body" sz="quarter" idx="13"/>
          </p:nvPr>
        </p:nvSpPr>
        <p:spPr>
          <a:xfrm>
            <a:off x="2496000" y="2271872"/>
            <a:ext cx="7200000" cy="3240000"/>
          </a:xfrm>
        </p:spPr>
        <p:txBody>
          <a:bodyPr/>
          <a:lstStyle/>
          <a:p>
            <a:r>
              <a:rPr lang="sv-SE" sz="2000" b="1"/>
              <a:t>Förfrågan om avveckling av invånarens ”rådrum” i journalen 1177 direkt.</a:t>
            </a:r>
            <a:r>
              <a:rPr lang="sv-SE" sz="2000"/>
              <a:t> 98 % av alla användare väljer att se all information i journalen. Förslaget är därför att plocka bort rådrummet. Region Värmland står bakom förslaget.</a:t>
            </a:r>
          </a:p>
          <a:p>
            <a:r>
              <a:rPr lang="sv-SE" sz="2000" b="1"/>
              <a:t>Införande av Nationella läkemedelslistan </a:t>
            </a:r>
            <a:r>
              <a:rPr lang="sv-SE" sz="2000"/>
              <a:t>– uppstart i höst. Projektdirektiv finns. Representanter till arbetet ska utses för att arbeta med konsekvenser och praktiskt arbetssätt. </a:t>
            </a:r>
          </a:p>
          <a:p>
            <a:r>
              <a:rPr lang="sv-SE" sz="2000"/>
              <a:t>Aktuellt och på gång: </a:t>
            </a:r>
            <a:r>
              <a:rPr lang="sv-SE" sz="2000" b="1"/>
              <a:t>Ny tjänst för egen- och distansmonitorering. </a:t>
            </a:r>
            <a:r>
              <a:rPr lang="sv-SE" sz="2000"/>
              <a:t>Fyra diagnoser från start: Astma-KOL​, hjärtsvikt​, diabetes​, hypertoni. Avtal kommer tecknas och projekt kommer att startas. Mer information kommer. Viktig del i utvecklingen av vården!</a:t>
            </a:r>
          </a:p>
        </p:txBody>
      </p:sp>
    </p:spTree>
    <p:extLst>
      <p:ext uri="{BB962C8B-B14F-4D97-AF65-F5344CB8AC3E}">
        <p14:creationId xmlns:p14="http://schemas.microsoft.com/office/powerpoint/2010/main" val="409963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9FFDD-86A2-3946-34A2-9981AE3D594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0BF91D7-CCB2-BC89-5BE2-5C8BFBB2D018}"/>
              </a:ext>
            </a:extLst>
          </p:cNvPr>
          <p:cNvSpPr>
            <a:spLocks noGrp="1"/>
          </p:cNvSpPr>
          <p:nvPr>
            <p:ph type="title"/>
          </p:nvPr>
        </p:nvSpPr>
        <p:spPr>
          <a:xfrm>
            <a:off x="6228204" y="116177"/>
            <a:ext cx="4379528" cy="1325563"/>
          </a:xfrm>
        </p:spPr>
        <p:txBody>
          <a:bodyPr/>
          <a:lstStyle/>
          <a:p>
            <a:r>
              <a:rPr lang="sv-SE"/>
              <a:t>1177 direkt pausas</a:t>
            </a:r>
          </a:p>
        </p:txBody>
      </p:sp>
      <p:sp>
        <p:nvSpPr>
          <p:cNvPr id="4" name="Platshållare för innehåll 3">
            <a:extLst>
              <a:ext uri="{FF2B5EF4-FFF2-40B4-BE49-F238E27FC236}">
                <a16:creationId xmlns:a16="http://schemas.microsoft.com/office/drawing/2014/main" id="{6C051A64-71D3-6512-1401-6E8E43B72BAF}"/>
              </a:ext>
            </a:extLst>
          </p:cNvPr>
          <p:cNvSpPr>
            <a:spLocks noGrp="1"/>
          </p:cNvSpPr>
          <p:nvPr>
            <p:ph sz="half" idx="2"/>
          </p:nvPr>
        </p:nvSpPr>
        <p:spPr>
          <a:xfrm>
            <a:off x="6228203" y="1628177"/>
            <a:ext cx="5090031" cy="3240000"/>
          </a:xfrm>
        </p:spPr>
        <p:txBody>
          <a:bodyPr vert="horz" lIns="91440" tIns="45720" rIns="91440" bIns="45720" rtlCol="0" anchor="t">
            <a:noAutofit/>
          </a:bodyPr>
          <a:lstStyle/>
          <a:p>
            <a:pPr marL="251460" indent="-251460"/>
            <a:r>
              <a:rPr lang="sv-SE" sz="1600"/>
              <a:t>1177 direkt är en tjänst där patienter kan chatta med vårdpersonal</a:t>
            </a:r>
            <a:r>
              <a:rPr lang="sv-SE"/>
              <a:t>. </a:t>
            </a:r>
            <a:r>
              <a:rPr lang="sv-SE" sz="1600"/>
              <a:t>Nuvarande öppettider 10-14, relativt få patienter nyttjar tjänsten. </a:t>
            </a:r>
            <a:endParaRPr lang="sv-SE" sz="1600">
              <a:cs typeface="Arial"/>
            </a:endParaRPr>
          </a:p>
          <a:p>
            <a:pPr marL="251460" indent="-251460"/>
            <a:r>
              <a:rPr lang="sv-SE" sz="1600"/>
              <a:t>En utvärdering har gjorts som visar att distriktssköterskornas tid i nuläget behöver användas på andras sätt för att komma till bättre nytta för patienterna.</a:t>
            </a:r>
            <a:endParaRPr lang="sv-SE" sz="1600">
              <a:cs typeface="Arial"/>
            </a:endParaRPr>
          </a:p>
          <a:p>
            <a:pPr marL="251460" indent="-251460"/>
            <a:r>
              <a:rPr lang="sv-SE" sz="1600"/>
              <a:t>Tjänstens pausas nu från mitten av april till årsskiftet.</a:t>
            </a:r>
            <a:endParaRPr lang="sv-SE" sz="1600">
              <a:cs typeface="Arial"/>
            </a:endParaRPr>
          </a:p>
          <a:p>
            <a:pPr marL="251460" indent="-251460"/>
            <a:r>
              <a:rPr lang="sv-SE" sz="1600"/>
              <a:t>Sedan införandet har insatser gjorts för att öka tillgängligheten till vårdcentraler med längre öppettider på telefon. </a:t>
            </a:r>
            <a:endParaRPr lang="sv-SE" sz="1600">
              <a:cs typeface="Arial"/>
            </a:endParaRPr>
          </a:p>
          <a:p>
            <a:pPr marL="251460" indent="-251460"/>
            <a:r>
              <a:rPr lang="sv-SE" sz="1600"/>
              <a:t>Arbete pågår parallellt med arbetssätt inom ramen för uppdraget ”vårdcentral 2.0”.</a:t>
            </a:r>
            <a:endParaRPr lang="sv-SE" sz="1600">
              <a:cs typeface="Arial"/>
            </a:endParaRPr>
          </a:p>
          <a:p>
            <a:pPr marL="251460" indent="-251460"/>
            <a:r>
              <a:rPr lang="sv-SE" sz="1600"/>
              <a:t>Kontakta vårdcentral via telefonrådgivning eller vårdcentralens e-tjänst kontakta oss. </a:t>
            </a:r>
            <a:endParaRPr lang="sv-SE" sz="1600">
              <a:cs typeface="Arial"/>
            </a:endParaRPr>
          </a:p>
          <a:p>
            <a:pPr marL="251460" indent="-251460"/>
            <a:r>
              <a:rPr lang="sv-SE" sz="1600">
                <a:hlinkClick r:id="rId3"/>
              </a:rPr>
              <a:t>Så söker du vård i Värmland (1177.se</a:t>
            </a:r>
            <a:r>
              <a:rPr lang="sv-SE" sz="1600"/>
              <a:t>)</a:t>
            </a:r>
            <a:endParaRPr lang="sv-SE" sz="1600">
              <a:cs typeface="Arial"/>
            </a:endParaRPr>
          </a:p>
          <a:p>
            <a:pPr marL="251460" indent="-251460"/>
            <a:endParaRPr lang="sv-SE" sz="1600">
              <a:cs typeface="Arial"/>
            </a:endParaRPr>
          </a:p>
        </p:txBody>
      </p:sp>
      <p:sp>
        <p:nvSpPr>
          <p:cNvPr id="5" name="Platshållare för bild 4">
            <a:extLst>
              <a:ext uri="{FF2B5EF4-FFF2-40B4-BE49-F238E27FC236}">
                <a16:creationId xmlns:a16="http://schemas.microsoft.com/office/drawing/2014/main" id="{0F7E9FB3-4B6D-B8E7-AA30-1F1800DA01C5}"/>
              </a:ext>
            </a:extLst>
          </p:cNvPr>
          <p:cNvSpPr>
            <a:spLocks noGrp="1"/>
          </p:cNvSpPr>
          <p:nvPr>
            <p:ph type="pic" sz="quarter" idx="13"/>
          </p:nvPr>
        </p:nvSpPr>
        <p:spPr/>
        <p:txBody>
          <a:bodyPr/>
          <a:lstStyle/>
          <a:p>
            <a:endParaRPr lang="sv-SE"/>
          </a:p>
        </p:txBody>
      </p:sp>
      <p:pic>
        <p:nvPicPr>
          <p:cNvPr id="6" name="Bildobjekt 5">
            <a:extLst>
              <a:ext uri="{FF2B5EF4-FFF2-40B4-BE49-F238E27FC236}">
                <a16:creationId xmlns:a16="http://schemas.microsoft.com/office/drawing/2014/main" id="{243D6B0F-9F6C-81FD-11B8-3BE3A055D599}"/>
              </a:ext>
            </a:extLst>
          </p:cNvPr>
          <p:cNvPicPr>
            <a:picLocks noChangeAspect="1"/>
          </p:cNvPicPr>
          <p:nvPr/>
        </p:nvPicPr>
        <p:blipFill>
          <a:blip r:embed="rId4"/>
          <a:srcRect t="2344" r="51617" b="632"/>
          <a:stretch/>
        </p:blipFill>
        <p:spPr>
          <a:xfrm>
            <a:off x="873766" y="965200"/>
            <a:ext cx="4524100" cy="5194300"/>
          </a:xfrm>
          <a:prstGeom prst="rect">
            <a:avLst/>
          </a:prstGeom>
        </p:spPr>
      </p:pic>
    </p:spTree>
    <p:extLst>
      <p:ext uri="{BB962C8B-B14F-4D97-AF65-F5344CB8AC3E}">
        <p14:creationId xmlns:p14="http://schemas.microsoft.com/office/powerpoint/2010/main" val="1092038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D42B0-2074-65C0-9310-2C513D807AC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2B4BBBE-FDA0-8119-2CA4-0E9132F9D47C}"/>
              </a:ext>
            </a:extLst>
          </p:cNvPr>
          <p:cNvSpPr>
            <a:spLocks noGrp="1"/>
          </p:cNvSpPr>
          <p:nvPr>
            <p:ph type="title"/>
          </p:nvPr>
        </p:nvSpPr>
        <p:spPr/>
        <p:txBody>
          <a:bodyPr/>
          <a:lstStyle/>
          <a:p>
            <a:r>
              <a:rPr lang="sv-SE"/>
              <a:t>Fakta om våra medarbetare</a:t>
            </a:r>
          </a:p>
        </p:txBody>
      </p:sp>
      <p:sp>
        <p:nvSpPr>
          <p:cNvPr id="3" name="Platshållare för text 2">
            <a:extLst>
              <a:ext uri="{FF2B5EF4-FFF2-40B4-BE49-F238E27FC236}">
                <a16:creationId xmlns:a16="http://schemas.microsoft.com/office/drawing/2014/main" id="{D61A09F2-7A5B-E356-F894-9E22F709FC08}"/>
              </a:ext>
            </a:extLst>
          </p:cNvPr>
          <p:cNvSpPr>
            <a:spLocks noGrp="1"/>
          </p:cNvSpPr>
          <p:nvPr>
            <p:ph sz="half" idx="2"/>
          </p:nvPr>
        </p:nvSpPr>
        <p:spPr/>
        <p:txBody>
          <a:bodyPr/>
          <a:lstStyle/>
          <a:p>
            <a:r>
              <a:rPr lang="sv-SE" sz="1800"/>
              <a:t>Informationssida framtagen på externa webbplatsen. Fler yrkesgrupper kommer att finnas tillgängliga </a:t>
            </a:r>
          </a:p>
          <a:p>
            <a:r>
              <a:rPr lang="sv-SE" sz="1800"/>
              <a:t>”Hur ser arbetsvillkoren ut för regionens medarbetare? Hur är det med löneutvecklingen? Och arbetstid och övertid? Här hittar du fakta om några av Region Värmlands större yrkesgrupper”</a:t>
            </a:r>
          </a:p>
          <a:p>
            <a:pPr marL="0" indent="0">
              <a:buNone/>
            </a:pPr>
            <a:r>
              <a:rPr lang="sv-SE" sz="1800" b="0" i="0" u="sng" strike="noStrike">
                <a:solidFill>
                  <a:srgbClr val="0000FF"/>
                </a:solidFill>
                <a:effectLst/>
                <a:latin typeface="Aptos" panose="020B0004020202020204" pitchFamily="34" charset="0"/>
                <a:hlinkClick r:id="rId3"/>
              </a:rPr>
              <a:t>Fakta om våra medarbetare (regionavrmland.se)</a:t>
            </a:r>
            <a:r>
              <a:rPr lang="sv-SE" sz="1800" b="0" i="0">
                <a:solidFill>
                  <a:srgbClr val="000000"/>
                </a:solidFill>
                <a:effectLst/>
                <a:latin typeface="Aptos" panose="020B0004020202020204" pitchFamily="34" charset="0"/>
              </a:rPr>
              <a:t> </a:t>
            </a:r>
          </a:p>
          <a:p>
            <a:endParaRPr lang="sv-SE" sz="1800"/>
          </a:p>
        </p:txBody>
      </p:sp>
      <p:sp>
        <p:nvSpPr>
          <p:cNvPr id="4" name="Platshållare för bild 3">
            <a:extLst>
              <a:ext uri="{FF2B5EF4-FFF2-40B4-BE49-F238E27FC236}">
                <a16:creationId xmlns:a16="http://schemas.microsoft.com/office/drawing/2014/main" id="{2E44034B-C27C-FCAA-6668-4921D9D07F37}"/>
              </a:ext>
            </a:extLst>
          </p:cNvPr>
          <p:cNvSpPr>
            <a:spLocks noGrp="1"/>
          </p:cNvSpPr>
          <p:nvPr>
            <p:ph type="pic" sz="quarter" idx="13"/>
          </p:nvPr>
        </p:nvSpPr>
        <p:spPr/>
        <p:txBody>
          <a:bodyPr/>
          <a:lstStyle/>
          <a:p>
            <a:endParaRPr lang="sv-SE"/>
          </a:p>
        </p:txBody>
      </p:sp>
      <p:pic>
        <p:nvPicPr>
          <p:cNvPr id="6" name="Bildobjekt 5">
            <a:extLst>
              <a:ext uri="{FF2B5EF4-FFF2-40B4-BE49-F238E27FC236}">
                <a16:creationId xmlns:a16="http://schemas.microsoft.com/office/drawing/2014/main" id="{7EA1334E-9492-A3E7-0483-7B22A86071D8}"/>
              </a:ext>
            </a:extLst>
          </p:cNvPr>
          <p:cNvPicPr>
            <a:picLocks noChangeAspect="1"/>
          </p:cNvPicPr>
          <p:nvPr/>
        </p:nvPicPr>
        <p:blipFill>
          <a:blip r:embed="rId4"/>
          <a:stretch>
            <a:fillRect/>
          </a:stretch>
        </p:blipFill>
        <p:spPr>
          <a:xfrm>
            <a:off x="1124369" y="586854"/>
            <a:ext cx="4192863" cy="5281684"/>
          </a:xfrm>
          <a:prstGeom prst="rect">
            <a:avLst/>
          </a:prstGeom>
        </p:spPr>
      </p:pic>
    </p:spTree>
    <p:extLst>
      <p:ext uri="{BB962C8B-B14F-4D97-AF65-F5344CB8AC3E}">
        <p14:creationId xmlns:p14="http://schemas.microsoft.com/office/powerpoint/2010/main" val="38008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D5256-6F82-0C3D-D914-7CE6A5A886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55FD299-66D2-52C4-874C-3299D4E2D7F5}"/>
              </a:ext>
            </a:extLst>
          </p:cNvPr>
          <p:cNvSpPr>
            <a:spLocks noGrp="1"/>
          </p:cNvSpPr>
          <p:nvPr>
            <p:ph type="title"/>
          </p:nvPr>
        </p:nvSpPr>
        <p:spPr>
          <a:xfrm>
            <a:off x="7003174" y="972000"/>
            <a:ext cx="5429935" cy="1325563"/>
          </a:xfrm>
        </p:spPr>
        <p:txBody>
          <a:bodyPr/>
          <a:lstStyle/>
          <a:p>
            <a:r>
              <a:rPr lang="sv-SE"/>
              <a:t>Praktik för undersköterskor</a:t>
            </a:r>
          </a:p>
        </p:txBody>
      </p:sp>
      <p:sp>
        <p:nvSpPr>
          <p:cNvPr id="3" name="Platshållare för text 2">
            <a:extLst>
              <a:ext uri="{FF2B5EF4-FFF2-40B4-BE49-F238E27FC236}">
                <a16:creationId xmlns:a16="http://schemas.microsoft.com/office/drawing/2014/main" id="{629F8C6F-E1E3-CD15-D6EC-A42F8D733B1F}"/>
              </a:ext>
            </a:extLst>
          </p:cNvPr>
          <p:cNvSpPr>
            <a:spLocks noGrp="1"/>
          </p:cNvSpPr>
          <p:nvPr>
            <p:ph sz="half" idx="2"/>
          </p:nvPr>
        </p:nvSpPr>
        <p:spPr>
          <a:xfrm>
            <a:off x="7003175" y="2484000"/>
            <a:ext cx="4515478" cy="3240000"/>
          </a:xfrm>
        </p:spPr>
        <p:txBody>
          <a:bodyPr vert="horz" lIns="91440" tIns="45720" rIns="91440" bIns="45720" rtlCol="0" anchor="t">
            <a:noAutofit/>
          </a:bodyPr>
          <a:lstStyle/>
          <a:p>
            <a:pPr marL="251460" indent="-251460"/>
            <a:r>
              <a:rPr lang="sv-SE" sz="1800"/>
              <a:t>Det finns ett ökat antalet praktikanter som behöver platser för arbetsplatslärande (APL) framåt. Det är en viktig kompetensförsörjningsinsats.</a:t>
            </a:r>
            <a:endParaRPr lang="sv-SE"/>
          </a:p>
          <a:p>
            <a:pPr marL="251460" indent="-251460"/>
            <a:r>
              <a:rPr lang="sv-SE" sz="1800"/>
              <a:t>För att erbjuda studenterna en bra praktik och för att skapa förutsättningar för verksamheten att erbjuda det,  behövs en gemensam planering.</a:t>
            </a:r>
            <a:endParaRPr lang="sv-SE" sz="1800">
              <a:cs typeface="Arial"/>
            </a:endParaRPr>
          </a:p>
          <a:p>
            <a:pPr marL="251460" indent="-251460"/>
            <a:r>
              <a:rPr lang="sv-SE" sz="1800"/>
              <a:t>Område vårdkvalitet och HR ser över hur planeringen och en inventering av behov kan genomföras. </a:t>
            </a:r>
            <a:endParaRPr lang="sv-SE" sz="1800">
              <a:cs typeface="Arial"/>
            </a:endParaRPr>
          </a:p>
        </p:txBody>
      </p:sp>
      <p:sp>
        <p:nvSpPr>
          <p:cNvPr id="4" name="textruta 3">
            <a:extLst>
              <a:ext uri="{FF2B5EF4-FFF2-40B4-BE49-F238E27FC236}">
                <a16:creationId xmlns:a16="http://schemas.microsoft.com/office/drawing/2014/main" id="{8F1D8AC2-C2BE-8C1E-DCA4-E5F7554F0491}"/>
              </a:ext>
            </a:extLst>
          </p:cNvPr>
          <p:cNvSpPr txBox="1"/>
          <p:nvPr/>
        </p:nvSpPr>
        <p:spPr>
          <a:xfrm rot="21153510">
            <a:off x="522680" y="200483"/>
            <a:ext cx="3149994" cy="830997"/>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400" b="1">
                <a:solidFill>
                  <a:srgbClr val="F8AB10"/>
                </a:solidFill>
                <a:latin typeface="Ink Free" panose="03080402000500000000" pitchFamily="66" charset="0"/>
              </a:rPr>
              <a:t>För information och vidare hantering</a:t>
            </a:r>
          </a:p>
        </p:txBody>
      </p:sp>
      <p:pic>
        <p:nvPicPr>
          <p:cNvPr id="6" name="Picture 2" descr="Undersköterska och patient bäddar säng.">
            <a:extLst>
              <a:ext uri="{FF2B5EF4-FFF2-40B4-BE49-F238E27FC236}">
                <a16:creationId xmlns:a16="http://schemas.microsoft.com/office/drawing/2014/main" id="{CEC6E1C8-A98E-CA71-C64B-5243F370583D}"/>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30836" t="1" r="11166" b="-5968"/>
          <a:stretch/>
        </p:blipFill>
        <p:spPr bwMode="auto">
          <a:xfrm>
            <a:off x="346075" y="1173428"/>
            <a:ext cx="5582285" cy="568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33645"/>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B7644DF1803E4F8B8E0D54A3EF314B" ma:contentTypeVersion="6" ma:contentTypeDescription="Create a new document." ma:contentTypeScope="" ma:versionID="3df0eab5c56ac1af136209a3d399d6f7">
  <xsd:schema xmlns:xsd="http://www.w3.org/2001/XMLSchema" xmlns:xs="http://www.w3.org/2001/XMLSchema" xmlns:p="http://schemas.microsoft.com/office/2006/metadata/properties" xmlns:ns2="200608c9-1d3e-4fd3-8ad4-6db3546fb67f" xmlns:ns3="a43afda5-6337-4a1a-8aa8-020335730417" targetNamespace="http://schemas.microsoft.com/office/2006/metadata/properties" ma:root="true" ma:fieldsID="c1a0d458cce08738c3d86c960c5ac339" ns2:_="" ns3:_="">
    <xsd:import namespace="200608c9-1d3e-4fd3-8ad4-6db3546fb67f"/>
    <xsd:import namespace="a43afda5-6337-4a1a-8aa8-0203357304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0608c9-1d3e-4fd3-8ad4-6db3546fb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3afda5-6337-4a1a-8aa8-0203357304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CD2D2B-E839-4FBB-AFDA-473CCCF5F832}">
  <ds:schemaRefs>
    <ds:schemaRef ds:uri="http://schemas.microsoft.com/sharepoint/v3/contenttype/forms"/>
  </ds:schemaRefs>
</ds:datastoreItem>
</file>

<file path=customXml/itemProps2.xml><?xml version="1.0" encoding="utf-8"?>
<ds:datastoreItem xmlns:ds="http://schemas.openxmlformats.org/officeDocument/2006/customXml" ds:itemID="{B90104AB-F56C-4359-AD36-AE5CF7674D54}">
  <ds:schemaRefs>
    <ds:schemaRef ds:uri="200608c9-1d3e-4fd3-8ad4-6db3546fb67f"/>
    <ds:schemaRef ds:uri="a43afda5-6337-4a1a-8aa8-0203357304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7CA79C-417D-4CDC-AC43-40332D48F432}">
  <ds:schemaRefs>
    <ds:schemaRef ds:uri="200608c9-1d3e-4fd3-8ad4-6db3546fb67f"/>
    <ds:schemaRef ds:uri="a43afda5-6337-4a1a-8aa8-0203357304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Powerpoint-Region Värmland</Template>
  <TotalTime>12</TotalTime>
  <Words>1418</Words>
  <Application>Microsoft Office PowerPoint</Application>
  <PresentationFormat>Bredbild</PresentationFormat>
  <Paragraphs>136</Paragraphs>
  <Slides>32</Slides>
  <Notes>8</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32</vt:i4>
      </vt:variant>
    </vt:vector>
  </HeadingPairs>
  <TitlesOfParts>
    <vt:vector size="42" baseType="lpstr">
      <vt:lpstr>Aptos</vt:lpstr>
      <vt:lpstr>Arial</vt:lpstr>
      <vt:lpstr>Calibri</vt:lpstr>
      <vt:lpstr>Courier New</vt:lpstr>
      <vt:lpstr>Gotham</vt:lpstr>
      <vt:lpstr>helvetica neue-bold</vt:lpstr>
      <vt:lpstr>Ink Free</vt:lpstr>
      <vt:lpstr>Region Varmland</vt:lpstr>
      <vt:lpstr>Region Varmland Grå</vt:lpstr>
      <vt:lpstr>Stor rubrik</vt:lpstr>
      <vt:lpstr>Vårdvalsråd vårdcentral</vt:lpstr>
      <vt:lpstr>Dagens punkter</vt:lpstr>
      <vt:lpstr>Kommunikation efter hälso- och sjukvårdsledning</vt:lpstr>
      <vt:lpstr>Bilden av vården Varumärke och styrkeområden</vt:lpstr>
      <vt:lpstr>Aktuell kommunikation</vt:lpstr>
      <vt:lpstr>IT och digitalisering</vt:lpstr>
      <vt:lpstr>1177 direkt pausas</vt:lpstr>
      <vt:lpstr>Fakta om våra medarbetare</vt:lpstr>
      <vt:lpstr>Praktik för undersköterskor</vt:lpstr>
      <vt:lpstr>Krisstöd särskild händelse</vt:lpstr>
      <vt:lpstr>HPV vaccination för män</vt:lpstr>
      <vt:lpstr>Nära vård – västra Värmland</vt:lpstr>
      <vt:lpstr>Rutiner</vt:lpstr>
      <vt:lpstr>PowerPoint-presentation</vt:lpstr>
      <vt:lpstr>Uppdaterade rutiner på väg</vt:lpstr>
      <vt:lpstr>Uppdaterade rutiner på väg</vt:lpstr>
      <vt:lpstr>Tillgänglighet</vt:lpstr>
      <vt:lpstr>PowerPoint-presentation</vt:lpstr>
      <vt:lpstr>PowerPoint-presentation</vt:lpstr>
      <vt:lpstr>Filtrera på din enhet och vilken tidsperiod du vill</vt:lpstr>
      <vt:lpstr>PowerPoint-presentation</vt:lpstr>
      <vt:lpstr>PowerPoint-presentation</vt:lpstr>
      <vt:lpstr>Aktuellt om listning från 1 juli 2022</vt:lpstr>
      <vt:lpstr>Valfriheten kvarstår</vt:lpstr>
      <vt:lpstr>Omval</vt:lpstr>
      <vt:lpstr>Listning, listningstak och vårdgaranti</vt:lpstr>
      <vt:lpstr>Följande gäller:</vt:lpstr>
      <vt:lpstr>Fast läkarkontakt – vad gäller?</vt:lpstr>
      <vt:lpstr>Listningstak enligt HSL</vt:lpstr>
      <vt:lpstr>Listningstjänst </vt:lpstr>
      <vt:lpstr>Listningstak och listningsstopp</vt:lpstr>
      <vt:lpstr>Ansökan om listningstak eller listningsstopp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Egardsson</dc:creator>
  <cp:lastModifiedBy>Lena Lindberg Schlegel</cp:lastModifiedBy>
  <cp:revision>3</cp:revision>
  <dcterms:created xsi:type="dcterms:W3CDTF">2025-03-27T12:30:06Z</dcterms:created>
  <dcterms:modified xsi:type="dcterms:W3CDTF">2025-04-08T14:30:58Z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0x0101004EB7644DF1803E4F8B8E0D54A3EF314B</vt:lpwstr>
  </property>
</Properties>
</file>