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4" r:id="rId6"/>
  </p:sldMasterIdLst>
  <p:notesMasterIdLst>
    <p:notesMasterId r:id="rId14"/>
  </p:notesMasterIdLst>
  <p:sldIdLst>
    <p:sldId id="261" r:id="rId7"/>
    <p:sldId id="256" r:id="rId8"/>
    <p:sldId id="257" r:id="rId9"/>
    <p:sldId id="258" r:id="rId10"/>
    <p:sldId id="259" r:id="rId11"/>
    <p:sldId id="262" r:id="rId12"/>
    <p:sldId id="260" r:id="rId1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348851D-4746-1DFF-0926-EFAAD73600A1}" name="Anna Frödin" initials="AF" userId="S::Anna.Frodin@regionvarmland.se::1d349551-ac63-4c78-b00c-cc54cbd1b85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895F03-CAE3-1F90-205C-BB109A206918}" v="1" dt="2025-04-11T07:26:28.446"/>
    <p1510:client id="{E5D4DADB-7E9E-44CD-BD73-57F2AAFE6C4C}" v="22" dt="2025-04-09T11:10:57.4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1C760E-ACD9-4B8E-A1A8-4924E216570D}" type="datetimeFigureOut">
              <a:rPr lang="sv-SE" smtClean="0"/>
              <a:t>2025-04-11</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7B0093-176F-4DBF-9574-A936A6CCF2D3}" type="slidenum">
              <a:rPr lang="sv-SE" smtClean="0"/>
              <a:t>‹#›</a:t>
            </a:fld>
            <a:endParaRPr lang="sv-SE"/>
          </a:p>
        </p:txBody>
      </p:sp>
    </p:spTree>
    <p:extLst>
      <p:ext uri="{BB962C8B-B14F-4D97-AF65-F5344CB8AC3E}">
        <p14:creationId xmlns:p14="http://schemas.microsoft.com/office/powerpoint/2010/main" val="3211632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a:solidFill>
                  <a:srgbClr val="000000"/>
                </a:solidFill>
                <a:effectLst/>
              </a:rPr>
              <a:t>Nu finns ett förslag på Region Värmlands utvecklingsplan för hälso- och sjukvården 2040.</a:t>
            </a:r>
          </a:p>
          <a:p>
            <a:r>
              <a:rPr lang="sv-SE">
                <a:solidFill>
                  <a:srgbClr val="000000"/>
                </a:solidFill>
              </a:rPr>
              <a:t>Planen ger riktningen för hälso- och sjukvården samt tandvård till 2040. </a:t>
            </a:r>
            <a:endParaRPr lang="sv-SE" b="0" i="0">
              <a:solidFill>
                <a:srgbClr val="000000"/>
              </a:solidFill>
              <a:effectLst/>
            </a:endParaRPr>
          </a:p>
          <a:p>
            <a:r>
              <a:rPr lang="sv-SE" b="0" i="0">
                <a:solidFill>
                  <a:srgbClr val="000000"/>
                </a:solidFill>
                <a:effectLst/>
              </a:rPr>
              <a:t>Arbetet har skett genom faktainsamling, omvärldsspaning och i dialoger med hälso- och sjukvårdsverksamheter samt med företrädare för länets kommuner och invånare.</a:t>
            </a:r>
            <a:endParaRPr lang="sv-SE"/>
          </a:p>
          <a:p>
            <a:endParaRPr lang="sv-SE"/>
          </a:p>
        </p:txBody>
      </p:sp>
      <p:sp>
        <p:nvSpPr>
          <p:cNvPr id="4" name="Platshållare för bildnummer 3"/>
          <p:cNvSpPr>
            <a:spLocks noGrp="1"/>
          </p:cNvSpPr>
          <p:nvPr>
            <p:ph type="sldNum" sz="quarter" idx="5"/>
          </p:nvPr>
        </p:nvSpPr>
        <p:spPr/>
        <p:txBody>
          <a:bodyPr/>
          <a:lstStyle/>
          <a:p>
            <a:fld id="{FE7B0093-176F-4DBF-9574-A936A6CCF2D3}" type="slidenum">
              <a:rPr lang="sv-SE" smtClean="0"/>
              <a:t>3</a:t>
            </a:fld>
            <a:endParaRPr lang="sv-SE"/>
          </a:p>
        </p:txBody>
      </p:sp>
    </p:spTree>
    <p:extLst>
      <p:ext uri="{BB962C8B-B14F-4D97-AF65-F5344CB8AC3E}">
        <p14:creationId xmlns:p14="http://schemas.microsoft.com/office/powerpoint/2010/main" val="429592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Målbild 2040 – det här ska vi åstadkomma!</a:t>
            </a:r>
          </a:p>
          <a:p>
            <a:endParaRPr lang="sv-SE"/>
          </a:p>
          <a:p>
            <a:r>
              <a:rPr lang="sv-SE"/>
              <a:t>Så här beskrivs målbilden i utvecklingsplanen: </a:t>
            </a:r>
          </a:p>
          <a:p>
            <a:endParaRPr lang="sv-SE"/>
          </a:p>
          <a:p>
            <a:r>
              <a:rPr lang="sv-SE"/>
              <a:t>Region Värmland erbjuder alltid rätt vård, på rätt plats och i rätt tid utifrån de individuella förutsättningarna hos de människor våra medarbetare möter. </a:t>
            </a:r>
          </a:p>
          <a:p>
            <a:endParaRPr lang="sv-SE"/>
          </a:p>
          <a:p>
            <a:r>
              <a:rPr lang="sv-SE"/>
              <a:t>Hälso- och sjukvården inklusive tandvården i Värmland bedrivs så nära invånarna som möjligt – i hemmet, digitalt, på vårdcentralerna och i samtliga kommuner – samtidigt som den specialiserade och sällan förekommande vården koncentreras till våra tre sjukhus och i samverkan med regionerna i den mellansvenska sjukvårdsregionen. </a:t>
            </a:r>
          </a:p>
          <a:p>
            <a:endParaRPr lang="sv-SE"/>
          </a:p>
          <a:p>
            <a:r>
              <a:rPr lang="sv-SE"/>
              <a:t>Utifrån vårdprofessionernas samlade erfarenhet och kompentens, den nationella kunskapsstyrningen, klinisk forskning, nya teknologier och medicinska landvinningar i kombination med en uthållig förbättringskultur och nya arbetssätt har Region Värmlands medarbetare över tid format ett nytt vårdsystem, som ökat tillgängligheten till vård, höjt vårdens kvalitet och förbättrat medarbetarnas arbetsmiljö. </a:t>
            </a:r>
          </a:p>
          <a:p>
            <a:endParaRPr lang="sv-SE"/>
          </a:p>
          <a:p>
            <a:r>
              <a:rPr lang="sv-SE"/>
              <a:t>Det nya vårdsystemet erbjuder värmlänningen en sammanhållen vård, där primärvården, sjukhusens resurser och den högspecialiserade nationella vården samverkar gränsöverskridande med den kommunala omsorgen och skolan, för att alltid tillgängliggöra den bästa möjliga och mest effektiva vården för alla i Värmland. </a:t>
            </a:r>
          </a:p>
          <a:p>
            <a:endParaRPr lang="sv-SE"/>
          </a:p>
          <a:p>
            <a:r>
              <a:rPr lang="sv-SE"/>
              <a:t>Därutöver samverkar vårdaktörerna med andra delar av offentlig sektor, idéburna organisationer och näringsliv i ett gemensamt folkhälsoarbete, som resulterar i bättre hälsa, ökat välmående och minskat vårdbehov. </a:t>
            </a:r>
          </a:p>
          <a:p>
            <a:endParaRPr lang="sv-SE"/>
          </a:p>
          <a:p>
            <a:r>
              <a:rPr lang="sv-SE"/>
              <a:t>Sammanfattningsvis, år 2040 erbjuder Region Värmland en tillgänglig, personcentrerad och nära vård för alla i Värmland!</a:t>
            </a:r>
          </a:p>
          <a:p>
            <a:endParaRPr lang="sv-SE"/>
          </a:p>
        </p:txBody>
      </p:sp>
      <p:sp>
        <p:nvSpPr>
          <p:cNvPr id="4" name="Platshållare för bildnummer 3"/>
          <p:cNvSpPr>
            <a:spLocks noGrp="1"/>
          </p:cNvSpPr>
          <p:nvPr>
            <p:ph type="sldNum" sz="quarter" idx="5"/>
          </p:nvPr>
        </p:nvSpPr>
        <p:spPr/>
        <p:txBody>
          <a:bodyPr/>
          <a:lstStyle/>
          <a:p>
            <a:fld id="{FE7B0093-176F-4DBF-9574-A936A6CCF2D3}" type="slidenum">
              <a:rPr lang="sv-SE" smtClean="0"/>
              <a:t>4</a:t>
            </a:fld>
            <a:endParaRPr lang="sv-SE"/>
          </a:p>
        </p:txBody>
      </p:sp>
    </p:spTree>
    <p:extLst>
      <p:ext uri="{BB962C8B-B14F-4D97-AF65-F5344CB8AC3E}">
        <p14:creationId xmlns:p14="http://schemas.microsoft.com/office/powerpoint/2010/main" val="3424231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För att nå målbilden har fem strategier pekats ut: </a:t>
            </a:r>
          </a:p>
          <a:p>
            <a:pPr marL="0" indent="0">
              <a:buFont typeface="+mj-lt"/>
              <a:buNone/>
            </a:pPr>
            <a:endParaRPr lang="sv-SE"/>
          </a:p>
          <a:p>
            <a:pPr marL="0" indent="0">
              <a:buFont typeface="+mj-lt"/>
              <a:buNone/>
            </a:pPr>
            <a:r>
              <a:rPr lang="sv-SE" b="1"/>
              <a:t>Stärka primärvården i hela Värmland. </a:t>
            </a:r>
          </a:p>
          <a:p>
            <a:r>
              <a:rPr lang="sv-SE"/>
              <a:t>Vi måste förstärka det pågående arbetet med omställningen till en nära vård i linje med ambitionerna i överenskommelserna som utarbetats tillsammans med Värmlands kommuner, Färdplan för en Nära Vård, Omsorg och Hälsa och Gemensam plan för primärvård. Utgångspunkten för den nära vården är att den bedrivs nära medborgarna, men syftar också till att den ska upplevas sömlös, sammanhållen och integrerad genom hela vårdkedjan. Det innebär till exempel att: </a:t>
            </a:r>
          </a:p>
          <a:p>
            <a:pPr marL="628650" lvl="1" indent="-171450">
              <a:buFont typeface="Arial" panose="020B0604020202020204" pitchFamily="34" charset="0"/>
              <a:buChar char="•"/>
            </a:pPr>
            <a:r>
              <a:rPr lang="sv-SE"/>
              <a:t>Framtidens primärvård ska vara basen och navet i vårdsystemet. </a:t>
            </a:r>
          </a:p>
          <a:p>
            <a:pPr marL="628650" lvl="1" indent="-171450">
              <a:buFont typeface="Arial" panose="020B0604020202020204" pitchFamily="34" charset="0"/>
              <a:buChar char="•"/>
            </a:pPr>
            <a:r>
              <a:rPr lang="sv-SE"/>
              <a:t>Vi utvecklar digitala verktyg och plattformar som genom hälsodata stärker personcentreringen.</a:t>
            </a:r>
          </a:p>
          <a:p>
            <a:pPr marL="628650" lvl="1" indent="-171450">
              <a:buFont typeface="Arial" panose="020B0604020202020204" pitchFamily="34" charset="0"/>
              <a:buChar char="•"/>
            </a:pPr>
            <a:r>
              <a:rPr lang="sv-SE"/>
              <a:t>Samordningen förbättras mellan olika vårdnivåer. </a:t>
            </a:r>
          </a:p>
          <a:p>
            <a:pPr marL="628650" lvl="1" indent="-171450">
              <a:buFont typeface="Arial" panose="020B0604020202020204" pitchFamily="34" charset="0"/>
              <a:buChar char="•"/>
            </a:pPr>
            <a:r>
              <a:rPr lang="sv-SE"/>
              <a:t>Vi förstärker insatserna för förebyggande och hälsofrämjande åtgärder.  </a:t>
            </a:r>
          </a:p>
          <a:p>
            <a:pPr marL="628650" lvl="1" indent="-171450">
              <a:buFont typeface="Arial" panose="020B0604020202020204" pitchFamily="34" charset="0"/>
              <a:buChar char="•"/>
            </a:pPr>
            <a:endParaRPr lang="sv-SE"/>
          </a:p>
          <a:p>
            <a:pPr marL="0" lvl="0" indent="0">
              <a:buFont typeface="Arial" panose="020B0604020202020204" pitchFamily="34" charset="0"/>
              <a:buNone/>
            </a:pPr>
            <a:r>
              <a:rPr lang="sv-SE" b="1"/>
              <a:t>Forma en personcentrerad och flödesbaserad vård</a:t>
            </a:r>
          </a:p>
          <a:p>
            <a:pPr marL="0" lvl="0" indent="0">
              <a:buFont typeface="Arial" panose="020B0604020202020204" pitchFamily="34" charset="0"/>
              <a:buNone/>
            </a:pPr>
            <a:r>
              <a:rPr lang="sv-SE"/>
              <a:t>En personcentrerad vård utgår från att vi har förmågan att ge patienten den vård patienten behöver, när patienten behöver det och så långt som möjligt även där patienten behöver det. Det betyder att vården flyttas närmare patienterna i tid och rum, och anpassas till den individuella patientens behov och ökar därmed patientens delaktighet i vårdprocessen. Det ger också förutsättningar för att forma effektivare </a:t>
            </a:r>
            <a:r>
              <a:rPr lang="sv-SE" err="1"/>
              <a:t>vårdflöden</a:t>
            </a:r>
            <a:r>
              <a:rPr lang="sv-SE"/>
              <a:t> som ger patienterna kortare väntetider samtidigt som det ger medarbetarna en mer planeringsbar vardag och lugnare arbetstempo. Det innebär till exempel att: </a:t>
            </a:r>
          </a:p>
          <a:p>
            <a:pPr marL="0" lvl="0" indent="0">
              <a:buFont typeface="Arial" panose="020B0604020202020204" pitchFamily="34" charset="0"/>
              <a:buNone/>
            </a:pPr>
            <a:endParaRPr lang="sv-SE"/>
          </a:p>
          <a:p>
            <a:pPr marL="628650" lvl="1" indent="-171450">
              <a:buFont typeface="Arial" panose="020B0604020202020204" pitchFamily="34" charset="0"/>
              <a:buChar char="•"/>
            </a:pPr>
            <a:r>
              <a:rPr lang="sv-SE"/>
              <a:t>Vi utformar vården tillsammans med patienten. </a:t>
            </a:r>
          </a:p>
          <a:p>
            <a:pPr marL="628650" lvl="1" indent="-171450">
              <a:buFont typeface="Arial" panose="020B0604020202020204" pitchFamily="34" charset="0"/>
              <a:buChar char="•"/>
            </a:pPr>
            <a:r>
              <a:rPr lang="sv-SE"/>
              <a:t>Vi effektiviserar de interna vårdprocesserna.</a:t>
            </a:r>
          </a:p>
          <a:p>
            <a:pPr marL="628650" lvl="1" indent="-171450">
              <a:buFont typeface="Arial" panose="020B0604020202020204" pitchFamily="34" charset="0"/>
              <a:buChar char="•"/>
            </a:pPr>
            <a:r>
              <a:rPr lang="sv-SE"/>
              <a:t>Vi koordinerar resurserna, förbättrar kommunikationen och informationsdelningen.</a:t>
            </a:r>
          </a:p>
          <a:p>
            <a:pPr marL="628650" lvl="1" indent="-171450">
              <a:buFont typeface="Arial" panose="020B0604020202020204" pitchFamily="34" charset="0"/>
              <a:buChar char="•"/>
            </a:pPr>
            <a:r>
              <a:rPr lang="sv-SE"/>
              <a:t>Vi jobbar teambaserat. </a:t>
            </a:r>
          </a:p>
          <a:p>
            <a:pPr marL="914400" lvl="2" indent="0">
              <a:buFont typeface="Arial" panose="020B0604020202020204" pitchFamily="34" charset="0"/>
              <a:buNone/>
            </a:pPr>
            <a:endParaRPr lang="sv-SE"/>
          </a:p>
          <a:p>
            <a:pPr marL="0" lvl="0" indent="0">
              <a:buFont typeface="Arial" panose="020B0604020202020204" pitchFamily="34" charset="0"/>
              <a:buNone/>
            </a:pPr>
            <a:r>
              <a:rPr lang="sv-SE" b="1"/>
              <a:t>Utveckla en uthållig medarbetardriven förbättringskultur</a:t>
            </a:r>
          </a:p>
          <a:p>
            <a:pPr marL="0" lvl="0" indent="0">
              <a:buFont typeface="Arial" panose="020B0604020202020204" pitchFamily="34" charset="0"/>
              <a:buNone/>
            </a:pPr>
            <a:r>
              <a:rPr lang="sv-SE"/>
              <a:t>För att komma närmare målbilden och förändra vårdsystemet tar vi tillvara och förstärker förbättringskulturen i organisationen. Vi tar alltid utgångspunkt i insikten om att hög vårdkvalitet skapar de bästa förutsättningarna för både en patientsäker och kostnadseffektiv sjukvård samtidigt som det förbättrar medarbetarnas arbetsmiljö. Det gör vi till exempel genom att: </a:t>
            </a:r>
          </a:p>
          <a:p>
            <a:pPr marL="628650" lvl="1" indent="-171450">
              <a:buFont typeface="Arial" panose="020B0604020202020204" pitchFamily="34" charset="0"/>
              <a:buChar char="•"/>
            </a:pPr>
            <a:r>
              <a:rPr lang="sv-SE"/>
              <a:t>Vårdens chefer utbildas i att stötta, coacha och vägleda medarbetarna i deras utvecklingsuppdrag. </a:t>
            </a:r>
          </a:p>
          <a:p>
            <a:pPr marL="628650" lvl="1" indent="-171450">
              <a:buFont typeface="Arial" panose="020B0604020202020204" pitchFamily="34" charset="0"/>
              <a:buChar char="•"/>
            </a:pPr>
            <a:r>
              <a:rPr lang="sv-SE"/>
              <a:t>Forma medarbetardrivna och professionsstyrda utvecklingsprocesser</a:t>
            </a:r>
          </a:p>
          <a:p>
            <a:pPr marL="628650" lvl="1" indent="-171450">
              <a:buFont typeface="Arial" panose="020B0604020202020204" pitchFamily="34" charset="0"/>
              <a:buChar char="•"/>
            </a:pPr>
            <a:r>
              <a:rPr lang="sv-SE"/>
              <a:t>Kunskapsstyrningen lägger grunden för våra arbetssätt</a:t>
            </a:r>
          </a:p>
          <a:p>
            <a:pPr marL="628650" lvl="1" indent="-171450">
              <a:buFont typeface="Arial" panose="020B0604020202020204" pitchFamily="34" charset="0"/>
              <a:buChar char="•"/>
            </a:pPr>
            <a:r>
              <a:rPr lang="sv-SE"/>
              <a:t>Satsa på utbildning och kompetensutveckling. </a:t>
            </a:r>
          </a:p>
          <a:p>
            <a:pPr marL="628650" lvl="1" indent="-171450">
              <a:buFont typeface="Arial" panose="020B0604020202020204" pitchFamily="34" charset="0"/>
              <a:buChar char="•"/>
            </a:pPr>
            <a:r>
              <a:rPr lang="sv-SE"/>
              <a:t>Satsa på klinisk forskning. </a:t>
            </a:r>
          </a:p>
          <a:p>
            <a:pPr marL="628650" lvl="1" indent="-171450">
              <a:buFont typeface="Arial" panose="020B0604020202020204" pitchFamily="34" charset="0"/>
              <a:buChar char="•"/>
            </a:pPr>
            <a:endParaRPr lang="sv-SE"/>
          </a:p>
          <a:p>
            <a:pPr marL="0" lvl="0" indent="0">
              <a:buFont typeface="Arial" panose="020B0604020202020204" pitchFamily="34" charset="0"/>
              <a:buNone/>
            </a:pPr>
            <a:r>
              <a:rPr lang="sv-SE" b="1"/>
              <a:t>Minska lågvärdevården och optimera vårdens administrativa stöd</a:t>
            </a:r>
          </a:p>
          <a:p>
            <a:pPr marL="0" lvl="0" indent="0">
              <a:buFont typeface="Arial" panose="020B0604020202020204" pitchFamily="34" charset="0"/>
              <a:buNone/>
            </a:pPr>
            <a:r>
              <a:rPr lang="sv-SE"/>
              <a:t>Den medicinska utvecklingen möjliggör mer vård för alla, men vårdinsatser som är ineffektiva, behandling som inte hjälper mot den aktuella åkomman eller insatser med svag balans mellan risk och nytta kan beskrivas som lågvärdevård. Internationella och nationella studier visar att cirka 20 procent av den producerade vården är onödig lågvärdevård. Denna vård driverkostnader utan att öka värdet för vare sig patient eller verksamheten samtidigt som den ökar risken för </a:t>
            </a:r>
            <a:r>
              <a:rPr lang="sv-SE" err="1"/>
              <a:t>vårdskador</a:t>
            </a:r>
            <a:r>
              <a:rPr lang="sv-SE"/>
              <a:t>. Därför behöver vi till exempel: </a:t>
            </a:r>
          </a:p>
          <a:p>
            <a:pPr marL="0" lvl="0" indent="0">
              <a:buFont typeface="Arial" panose="020B0604020202020204" pitchFamily="34" charset="0"/>
              <a:buNone/>
            </a:pPr>
            <a:endParaRPr lang="sv-SE"/>
          </a:p>
          <a:p>
            <a:pPr marL="628650" lvl="1" indent="-171450">
              <a:buFont typeface="Arial" panose="020B0604020202020204" pitchFamily="34" charset="0"/>
              <a:buChar char="•"/>
            </a:pPr>
            <a:r>
              <a:rPr lang="sv-SE"/>
              <a:t>Prioritera värdeskapande vård. </a:t>
            </a:r>
          </a:p>
          <a:p>
            <a:pPr marL="628650" lvl="1" indent="-171450">
              <a:buFont typeface="Arial" panose="020B0604020202020204" pitchFamily="34" charset="0"/>
              <a:buChar char="•"/>
            </a:pPr>
            <a:r>
              <a:rPr lang="sv-SE"/>
              <a:t>Öka medvetenheten om sambandet mellan onödiga vårdåtgärder och </a:t>
            </a:r>
            <a:r>
              <a:rPr lang="sv-SE" err="1"/>
              <a:t>vårdskador</a:t>
            </a:r>
            <a:r>
              <a:rPr lang="sv-SE"/>
              <a:t>. </a:t>
            </a:r>
          </a:p>
          <a:p>
            <a:pPr marL="628650" lvl="1" indent="-171450">
              <a:buFont typeface="Arial" panose="020B0604020202020204" pitchFamily="34" charset="0"/>
              <a:buChar char="•"/>
            </a:pPr>
            <a:r>
              <a:rPr lang="sv-SE"/>
              <a:t>Forma ett starkt etikstöd.</a:t>
            </a:r>
          </a:p>
          <a:p>
            <a:pPr marL="628650" lvl="1" indent="-171450">
              <a:buFont typeface="Arial" panose="020B0604020202020204" pitchFamily="34" charset="0"/>
              <a:buChar char="•"/>
            </a:pPr>
            <a:r>
              <a:rPr lang="sv-SE"/>
              <a:t>Optimera vårdens administration. </a:t>
            </a:r>
          </a:p>
          <a:p>
            <a:pPr marL="1085850" lvl="2" indent="-171450">
              <a:buFont typeface="Arial" panose="020B0604020202020204" pitchFamily="34" charset="0"/>
              <a:buChar char="•"/>
            </a:pPr>
            <a:endParaRPr lang="sv-SE"/>
          </a:p>
          <a:p>
            <a:pPr marL="0" lvl="0" indent="0">
              <a:buFont typeface="Arial" panose="020B0604020202020204" pitchFamily="34" charset="0"/>
              <a:buNone/>
            </a:pPr>
            <a:r>
              <a:rPr lang="sv-SE" b="1"/>
              <a:t>Stärka förmågan att hantera olyckor och kriser</a:t>
            </a:r>
          </a:p>
          <a:p>
            <a:pPr marL="0" lvl="0" indent="0">
              <a:buFont typeface="Arial" panose="020B0604020202020204" pitchFamily="34" charset="0"/>
              <a:buNone/>
            </a:pPr>
            <a:r>
              <a:rPr lang="sv-SE"/>
              <a:t>En stark, robust grundorganisation är en förutsättning för en väl fungerande organisation i ansträngda situationer. Vi behöver därför stärka hälso- och sjukvårdens förmåga att hantera kriser och långvariga nödsituationer genom att till exempel utveckla en: </a:t>
            </a:r>
          </a:p>
          <a:p>
            <a:pPr marL="628650" lvl="1" indent="-171450">
              <a:buFont typeface="Arial" panose="020B0604020202020204" pitchFamily="34" charset="0"/>
              <a:buChar char="•"/>
            </a:pPr>
            <a:r>
              <a:rPr lang="sv-SE"/>
              <a:t>Kontinuitetsförmåga och robusthet i vardagen</a:t>
            </a:r>
          </a:p>
          <a:p>
            <a:pPr marL="628650" lvl="1" indent="-171450">
              <a:buFont typeface="Arial" panose="020B0604020202020204" pitchFamily="34" charset="0"/>
              <a:buChar char="•"/>
            </a:pPr>
            <a:r>
              <a:rPr lang="sv-SE"/>
              <a:t>Stabil kris- och krigsorganisation</a:t>
            </a:r>
          </a:p>
          <a:p>
            <a:pPr marL="628650" lvl="1" indent="-171450">
              <a:buFont typeface="Arial" panose="020B0604020202020204" pitchFamily="34" charset="0"/>
              <a:buChar char="•"/>
            </a:pPr>
            <a:r>
              <a:rPr lang="sv-SE"/>
              <a:t>Stark försörjningsberedskap</a:t>
            </a:r>
          </a:p>
          <a:p>
            <a:endParaRPr lang="sv-SE"/>
          </a:p>
        </p:txBody>
      </p:sp>
      <p:sp>
        <p:nvSpPr>
          <p:cNvPr id="4" name="Platshållare för bildnummer 3"/>
          <p:cNvSpPr>
            <a:spLocks noGrp="1"/>
          </p:cNvSpPr>
          <p:nvPr>
            <p:ph type="sldNum" sz="quarter" idx="5"/>
          </p:nvPr>
        </p:nvSpPr>
        <p:spPr/>
        <p:txBody>
          <a:bodyPr/>
          <a:lstStyle/>
          <a:p>
            <a:fld id="{FE7B0093-176F-4DBF-9574-A936A6CCF2D3}" type="slidenum">
              <a:rPr lang="sv-SE" smtClean="0"/>
              <a:t>5</a:t>
            </a:fld>
            <a:endParaRPr lang="sv-SE"/>
          </a:p>
        </p:txBody>
      </p:sp>
    </p:spTree>
    <p:extLst>
      <p:ext uri="{BB962C8B-B14F-4D97-AF65-F5344CB8AC3E}">
        <p14:creationId xmlns:p14="http://schemas.microsoft.com/office/powerpoint/2010/main" val="3088264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E7B0093-176F-4DBF-9574-A936A6CCF2D3}" type="slidenum">
              <a:rPr lang="sv-SE" smtClean="0"/>
              <a:t>6</a:t>
            </a:fld>
            <a:endParaRPr lang="sv-SE"/>
          </a:p>
        </p:txBody>
      </p:sp>
    </p:spTree>
    <p:extLst>
      <p:ext uri="{BB962C8B-B14F-4D97-AF65-F5344CB8AC3E}">
        <p14:creationId xmlns:p14="http://schemas.microsoft.com/office/powerpoint/2010/main" val="3980805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FE7B0093-176F-4DBF-9574-A936A6CCF2D3}" type="slidenum">
              <a:rPr lang="sv-SE" smtClean="0"/>
              <a:t>7</a:t>
            </a:fld>
            <a:endParaRPr lang="sv-SE"/>
          </a:p>
        </p:txBody>
      </p:sp>
    </p:spTree>
    <p:extLst>
      <p:ext uri="{BB962C8B-B14F-4D97-AF65-F5344CB8AC3E}">
        <p14:creationId xmlns:p14="http://schemas.microsoft.com/office/powerpoint/2010/main" val="2709473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accent1"/>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94441130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18086033"/>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2025-04-11</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503657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tart">
    <p:bg>
      <p:bgPr>
        <a:solidFill>
          <a:schemeClr val="tx2"/>
        </a:solidFill>
        <a:effectLst/>
      </p:bgPr>
    </p:bg>
    <p:spTree>
      <p:nvGrpSpPr>
        <p:cNvPr id="1" name=""/>
        <p:cNvGrpSpPr/>
        <p:nvPr/>
      </p:nvGrpSpPr>
      <p:grpSpPr>
        <a:xfrm>
          <a:off x="0" y="0"/>
          <a:ext cx="0" cy="0"/>
          <a:chOff x="0" y="0"/>
          <a:chExt cx="0" cy="0"/>
        </a:xfrm>
      </p:grpSpPr>
      <p:pic>
        <p:nvPicPr>
          <p:cNvPr id="9" name="Bildobjekt 8">
            <a:extLst>
              <a:ext uri="{FF2B5EF4-FFF2-40B4-BE49-F238E27FC236}">
                <a16:creationId xmlns:a16="http://schemas.microsoft.com/office/drawing/2014/main" id="{C858E219-4E6D-4932-AA5D-6A3481107EA6}"/>
              </a:ext>
            </a:extLst>
          </p:cNvPr>
          <p:cNvPicPr>
            <a:picLocks noChangeAspect="1"/>
          </p:cNvPicPr>
          <p:nvPr/>
        </p:nvPicPr>
        <p:blipFill rotWithShape="1">
          <a:blip r:embed="rId2">
            <a:alphaModFix amt="15000"/>
            <a:extLst>
              <a:ext uri="{28A0092B-C50C-407E-A947-70E740481C1C}">
                <a14:useLocalDpi xmlns:a14="http://schemas.microsoft.com/office/drawing/2010/main" val="0"/>
              </a:ext>
            </a:extLst>
          </a:blip>
          <a:srcRect l="17109" t="28708"/>
          <a:stretch/>
        </p:blipFill>
        <p:spPr>
          <a:xfrm>
            <a:off x="-1" y="0"/>
            <a:ext cx="4121077" cy="3428998"/>
          </a:xfrm>
          <a:prstGeom prst="rect">
            <a:avLst/>
          </a:prstGeom>
        </p:spPr>
      </p:pic>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3628"/>
            <a:ext cx="5599074" cy="1311128"/>
          </a:xfrm>
        </p:spPr>
        <p:txBody>
          <a:bodyPr anchor="b">
            <a:noAutofit/>
          </a:bodyPr>
          <a:lstStyle>
            <a:lvl1pPr algn="l">
              <a:lnSpc>
                <a:spcPct val="100000"/>
              </a:lnSpc>
              <a:defRPr sz="4400" b="1">
                <a:solidFill>
                  <a:schemeClr val="bg1"/>
                </a:solidFill>
              </a:defRPr>
            </a:lvl1pPr>
          </a:lstStyle>
          <a:p>
            <a:r>
              <a:rPr lang="sv-SE"/>
              <a:t>Rubrik på en eller </a:t>
            </a:r>
            <a:br>
              <a:rPr lang="sv-SE"/>
            </a:br>
            <a:r>
              <a:rPr lang="sv-SE"/>
              <a:t>två rader</a:t>
            </a:r>
          </a:p>
        </p:txBody>
      </p:sp>
      <p:sp>
        <p:nvSpPr>
          <p:cNvPr id="3" name="Underrubrik 2">
            <a:extLst>
              <a:ext uri="{FF2B5EF4-FFF2-40B4-BE49-F238E27FC236}">
                <a16:creationId xmlns:a16="http://schemas.microsoft.com/office/drawing/2014/main" id="{47CDCF15-ABC8-4682-83AF-D8634F151B68}"/>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Underrubrik/Namn, Datum</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10" name="Bildobjekt 9">
            <a:extLst>
              <a:ext uri="{FF2B5EF4-FFF2-40B4-BE49-F238E27FC236}">
                <a16:creationId xmlns:a16="http://schemas.microsoft.com/office/drawing/2014/main" id="{C45BB37F-78FC-4AA5-BA09-60B3473C5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651570661"/>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tx2"/>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233" t="28855"/>
          <a:stretch/>
        </p:blipFill>
        <p:spPr>
          <a:xfrm>
            <a:off x="-1" y="0"/>
            <a:ext cx="4121077" cy="3428391"/>
          </a:xfrm>
          <a:prstGeom prst="rect">
            <a:avLst/>
          </a:prstGeom>
        </p:spPr>
      </p:pic>
    </p:spTree>
    <p:extLst>
      <p:ext uri="{BB962C8B-B14F-4D97-AF65-F5344CB8AC3E}">
        <p14:creationId xmlns:p14="http://schemas.microsoft.com/office/powerpoint/2010/main" val="870628965"/>
      </p:ext>
    </p:extLst>
  </p:cSld>
  <p:clrMapOvr>
    <a:masterClrMapping/>
  </p:clrMapOvr>
  <p:extLst>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7B6AD9C4-35A3-4D7A-9B19-F30406AB6CAC}" type="datetimeFigureOut">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769680836"/>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7B6AD9C4-35A3-4D7A-9B19-F30406AB6CAC}" type="datetimeFigureOut">
              <a:rPr lang="sv-SE" smtClean="0"/>
              <a:t>2025-04-11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459608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7B6AD9C4-35A3-4D7A-9B19-F30406AB6CAC}" type="datetimeFigureOut">
              <a:rPr lang="sv-SE" smtClean="0"/>
              <a:t>2025-04-11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6895690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7B6AD9C4-35A3-4D7A-9B19-F30406AB6CAC}" type="datetimeFigureOut">
              <a:rPr lang="sv-SE" smtClean="0"/>
              <a:t>2025-04-11</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8731977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2025-04-11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1846195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2025-04-11</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200298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vsnitt">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4255644" y="2494800"/>
            <a:ext cx="5599074" cy="1311128"/>
          </a:xfrm>
        </p:spPr>
        <p:txBody>
          <a:bodyPr anchor="b">
            <a:noAutofit/>
          </a:bodyPr>
          <a:lstStyle>
            <a:lvl1pPr algn="l">
              <a:lnSpc>
                <a:spcPct val="100000"/>
              </a:lnSpc>
              <a:defRPr sz="4400" b="1">
                <a:solidFill>
                  <a:schemeClr val="accent1"/>
                </a:solidFill>
              </a:defRPr>
            </a:lvl1pPr>
          </a:lstStyle>
          <a:p>
            <a:r>
              <a:rPr lang="sv-SE"/>
              <a:t>Kapitelrubrik på en eller 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1" name="Underrubrik 2">
            <a:extLst>
              <a:ext uri="{FF2B5EF4-FFF2-40B4-BE49-F238E27FC236}">
                <a16:creationId xmlns:a16="http://schemas.microsoft.com/office/drawing/2014/main" id="{4E603FF1-A2AA-4DFA-A81C-565179070150}"/>
              </a:ext>
            </a:extLst>
          </p:cNvPr>
          <p:cNvSpPr>
            <a:spLocks noGrp="1"/>
          </p:cNvSpPr>
          <p:nvPr>
            <p:ph type="subTitle" idx="1" hasCustomPrompt="1"/>
          </p:nvPr>
        </p:nvSpPr>
        <p:spPr>
          <a:xfrm>
            <a:off x="4255645" y="3804757"/>
            <a:ext cx="5599074" cy="645902"/>
          </a:xfrm>
        </p:spPr>
        <p:txBody>
          <a:bodyPr>
            <a:noAutofit/>
          </a:bodyPr>
          <a:lstStyle>
            <a:lvl1pPr marL="0" indent="0" algn="l">
              <a:lnSpc>
                <a:spcPct val="100000"/>
              </a:lnSpc>
              <a:spcBef>
                <a:spcPts val="0"/>
              </a:spcBef>
              <a:buNone/>
              <a:defRPr sz="16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pic>
        <p:nvPicPr>
          <p:cNvPr id="9" name="Bildobjekt 8">
            <a:extLst>
              <a:ext uri="{FF2B5EF4-FFF2-40B4-BE49-F238E27FC236}">
                <a16:creationId xmlns:a16="http://schemas.microsoft.com/office/drawing/2014/main" id="{4654C601-3316-4300-8504-A56E14101421}"/>
              </a:ext>
            </a:extLst>
          </p:cNvPr>
          <p:cNvPicPr>
            <a:picLocks noChangeAspect="1"/>
          </p:cNvPicPr>
          <p:nvPr/>
        </p:nvPicPr>
        <p:blipFill rotWithShape="1">
          <a:blip r:embed="rId2">
            <a:alphaModFix amt="20000"/>
            <a:extLst>
              <a:ext uri="{28A0092B-C50C-407E-A947-70E740481C1C}">
                <a14:useLocalDpi xmlns:a14="http://schemas.microsoft.com/office/drawing/2010/main" val="0"/>
              </a:ext>
            </a:extLst>
          </a:blip>
          <a:srcRect l="17109" t="28708"/>
          <a:stretch/>
        </p:blipFill>
        <p:spPr>
          <a:xfrm>
            <a:off x="0" y="0"/>
            <a:ext cx="4121077" cy="3428998"/>
          </a:xfrm>
          <a:prstGeom prst="rect">
            <a:avLst/>
          </a:prstGeom>
        </p:spPr>
      </p:pic>
    </p:spTree>
    <p:extLst>
      <p:ext uri="{BB962C8B-B14F-4D97-AF65-F5344CB8AC3E}">
        <p14:creationId xmlns:p14="http://schemas.microsoft.com/office/powerpoint/2010/main" val="1878791399"/>
      </p:ext>
    </p:extLst>
  </p:cSld>
  <p:clrMapOvr>
    <a:masterClrMapping/>
  </p:clrMapOvr>
  <p:extLst>
    <p:ext uri="{DCECCB84-F9BA-43D5-87BE-67443E8EF086}">
      <p15:sldGuideLst xmlns:p15="http://schemas.microsoft.com/office/powerpoint/2012/main"/>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7B6AD9C4-35A3-4D7A-9B19-F30406AB6CAC}" type="datetimeFigureOut">
              <a:rPr lang="sv-SE" smtClean="0"/>
              <a:t>2025-04-11</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1943B2B7-BEA8-4334-A326-592BBB640B02}"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527955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om">
    <p:bg>
      <p:bgPr>
        <a:solidFill>
          <a:schemeClr val="bg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BF7BF05E-0759-41B0-A771-97D723EF6EC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556996091"/>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Avslut">
    <p:bg>
      <p:bgPr>
        <a:solidFill>
          <a:schemeClr val="accent1"/>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8302B766-1A21-4681-B97B-01C97262C002}"/>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Platshållare för datum 4">
            <a:extLst>
              <a:ext uri="{FF2B5EF4-FFF2-40B4-BE49-F238E27FC236}">
                <a16:creationId xmlns:a16="http://schemas.microsoft.com/office/drawing/2014/main" id="{B710450C-1CB8-48CB-BBC9-7DC124B22122}"/>
              </a:ext>
            </a:extLst>
          </p:cNvPr>
          <p:cNvSpPr>
            <a:spLocks noGrp="1"/>
          </p:cNvSpPr>
          <p:nvPr>
            <p:ph type="dt" sz="half" idx="10"/>
          </p:nvPr>
        </p:nvSpPr>
        <p:spPr/>
        <p:txBody>
          <a:bodyPr/>
          <a:lstStyle>
            <a:lvl1pPr>
              <a:defRPr>
                <a:solidFill>
                  <a:schemeClr val="bg1"/>
                </a:solidFill>
              </a:defRPr>
            </a:lvl1pPr>
          </a:lstStyle>
          <a:p>
            <a:fld id="{7B6AD9C4-35A3-4D7A-9B19-F30406AB6CAC}" type="datetimeFigureOut">
              <a:rPr lang="sv-SE" smtClean="0"/>
              <a:t>2025-04-11</a:t>
            </a:fld>
            <a:endParaRPr lang="sv-SE"/>
          </a:p>
        </p:txBody>
      </p:sp>
      <p:sp>
        <p:nvSpPr>
          <p:cNvPr id="6" name="Platshållare för sidfot 5">
            <a:extLst>
              <a:ext uri="{FF2B5EF4-FFF2-40B4-BE49-F238E27FC236}">
                <a16:creationId xmlns:a16="http://schemas.microsoft.com/office/drawing/2014/main" id="{E466EFA4-20AE-4AD4-B435-6B0C7A76D4F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7" name="Platshållare för bildnummer 6">
            <a:extLst>
              <a:ext uri="{FF2B5EF4-FFF2-40B4-BE49-F238E27FC236}">
                <a16:creationId xmlns:a16="http://schemas.microsoft.com/office/drawing/2014/main" id="{07F53102-507D-4A65-80DF-48F934CE2983}"/>
              </a:ext>
            </a:extLst>
          </p:cNvPr>
          <p:cNvSpPr>
            <a:spLocks noGrp="1"/>
          </p:cNvSpPr>
          <p:nvPr>
            <p:ph type="sldNum" sz="quarter" idx="12"/>
          </p:nvPr>
        </p:nvSpPr>
        <p:spPr/>
        <p:txBody>
          <a:bodyPr/>
          <a:lstStyle>
            <a:lvl1pPr>
              <a:defRPr>
                <a:solidFill>
                  <a:schemeClr val="bg1"/>
                </a:solidFill>
              </a:defRPr>
            </a:lvl1pPr>
          </a:lstStyle>
          <a:p>
            <a:fld id="{1943B2B7-BEA8-4334-A326-592BBB640B02}" type="slidenum">
              <a:rPr lang="sv-SE" smtClean="0"/>
              <a:t>‹#›</a:t>
            </a:fld>
            <a:endParaRPr lang="sv-SE"/>
          </a:p>
        </p:txBody>
      </p:sp>
      <p:pic>
        <p:nvPicPr>
          <p:cNvPr id="8" name="Bildobjekt 7">
            <a:extLst>
              <a:ext uri="{FF2B5EF4-FFF2-40B4-BE49-F238E27FC236}">
                <a16:creationId xmlns:a16="http://schemas.microsoft.com/office/drawing/2014/main" id="{01505DD5-2D9F-4AA5-8E4B-961FE767E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4713" y="2898400"/>
            <a:ext cx="3422574" cy="990553"/>
          </a:xfrm>
          <a:prstGeom prst="rect">
            <a:avLst/>
          </a:prstGeom>
        </p:spPr>
      </p:pic>
    </p:spTree>
    <p:extLst>
      <p:ext uri="{BB962C8B-B14F-4D97-AF65-F5344CB8AC3E}">
        <p14:creationId xmlns:p14="http://schemas.microsoft.com/office/powerpoint/2010/main" val="21986545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å">
    <p:bg>
      <p:bgPr>
        <a:solidFill>
          <a:schemeClr val="accent1"/>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4120362242"/>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Lila">
    <p:bg>
      <p:bgPr>
        <a:solidFill>
          <a:schemeClr val="accent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220147839"/>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Grön">
    <p:bg>
      <p:bgPr>
        <a:solidFill>
          <a:schemeClr val="accent3"/>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501750262"/>
      </p:ext>
    </p:extLst>
  </p:cSld>
  <p:clrMapOvr>
    <a:masterClrMapping/>
  </p:clrMapOvr>
  <p:extLst>
    <p:ext uri="{DCECCB84-F9BA-43D5-87BE-67443E8EF086}">
      <p15:sldGuideLst xmlns:p15="http://schemas.microsoft.com/office/powerpoint/2012/main"/>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Gul">
    <p:bg>
      <p:bgPr>
        <a:solidFill>
          <a:schemeClr val="accent4"/>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tx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tx1"/>
                </a:solidFill>
              </a:defRPr>
            </a:lvl1pPr>
          </a:lstStyle>
          <a:p>
            <a:fld id="{3EB2360C-C35F-5040-8F82-49517619CE55}" type="datetime1">
              <a:rPr lang="sv-SE" smtClean="0"/>
              <a:pPr/>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tx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tx1"/>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152700541"/>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Ljus blå">
    <p:bg>
      <p:bgPr>
        <a:solidFill>
          <a:schemeClr val="accent5"/>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737815200"/>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Röd">
    <p:bg>
      <p:bgPr>
        <a:solidFill>
          <a:schemeClr val="accent6"/>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1467470595"/>
      </p:ext>
    </p:extLst>
  </p:cSld>
  <p:clrMapOvr>
    <a:masterClrMapping/>
  </p:clrMapOvr>
  <p:extLst>
    <p:ext uri="{DCECCB84-F9BA-43D5-87BE-67443E8EF086}">
      <p15:sldGuideLst xmlns:p15="http://schemas.microsoft.com/office/powerpoint/2012/main"/>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Grå">
    <p:bg>
      <p:bgPr>
        <a:solidFill>
          <a:schemeClr val="tx2"/>
        </a:solidFill>
        <a:effectLst/>
      </p:bgPr>
    </p:bg>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45E64001-8B8D-4A08-870E-B2A5C68E210F}"/>
              </a:ext>
            </a:extLst>
          </p:cNvPr>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2856000" y="1963490"/>
            <a:ext cx="6480000" cy="2123658"/>
          </a:xfrm>
        </p:spPr>
        <p:txBody>
          <a:bodyPr anchor="ctr" anchorCtr="0">
            <a:noAutofit/>
          </a:bodyPr>
          <a:lstStyle>
            <a:lvl1pPr algn="l">
              <a:lnSpc>
                <a:spcPct val="100000"/>
              </a:lnSpc>
              <a:defRPr sz="6600" b="1">
                <a:solidFill>
                  <a:schemeClr val="bg1"/>
                </a:solidFill>
              </a:defRPr>
            </a:lvl1pPr>
          </a:lstStyle>
          <a:p>
            <a:r>
              <a:rPr lang="sv-SE"/>
              <a:t>Stor rubrik på en eller två</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lvl1pPr>
              <a:defRPr>
                <a:solidFill>
                  <a:schemeClr val="bg1"/>
                </a:solidFill>
              </a:defRPr>
            </a:lvl1pPr>
          </a:lstStyle>
          <a:p>
            <a:fld id="{3EB2360C-C35F-5040-8F82-49517619CE55}" type="datetime1">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lvl1pPr>
              <a:defRPr>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lvl1pPr>
              <a:defRPr>
                <a:solidFill>
                  <a:schemeClr val="bg1"/>
                </a:solidFill>
              </a:defRPr>
            </a:lvl1pPr>
          </a:lstStyle>
          <a:p>
            <a:fld id="{B13FB9FB-F0A8-4F05-A3B7-7EDA3F6823CA}" type="slidenum">
              <a:rPr lang="sv-SE" smtClean="0"/>
              <a:pPr/>
              <a:t>‹#›</a:t>
            </a:fld>
            <a:endParaRPr lang="sv-SE"/>
          </a:p>
        </p:txBody>
      </p:sp>
      <p:pic>
        <p:nvPicPr>
          <p:cNvPr id="8" name="Bildobjekt 7">
            <a:extLst>
              <a:ext uri="{FF2B5EF4-FFF2-40B4-BE49-F238E27FC236}">
                <a16:creationId xmlns:a16="http://schemas.microsoft.com/office/drawing/2014/main" id="{0E5F354F-E26A-4C4E-A496-1F6686E33E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78872" y="6056300"/>
            <a:ext cx="1667528" cy="482612"/>
          </a:xfrm>
          <a:prstGeom prst="rect">
            <a:avLst/>
          </a:prstGeom>
        </p:spPr>
      </p:pic>
    </p:spTree>
    <p:extLst>
      <p:ext uri="{BB962C8B-B14F-4D97-AF65-F5344CB8AC3E}">
        <p14:creationId xmlns:p14="http://schemas.microsoft.com/office/powerpoint/2010/main" val="3124647829"/>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7BA672-CB4E-4C09-A9A5-C5188FAC7802}"/>
              </a:ext>
            </a:extLst>
          </p:cNvPr>
          <p:cNvSpPr>
            <a:spLocks noGrp="1"/>
          </p:cNvSpPr>
          <p:nvPr>
            <p:ph type="ctrTitle" hasCustomPrompt="1"/>
          </p:nvPr>
        </p:nvSpPr>
        <p:spPr>
          <a:xfrm>
            <a:off x="3216000" y="2433976"/>
            <a:ext cx="5760000" cy="1311128"/>
          </a:xfrm>
        </p:spPr>
        <p:txBody>
          <a:bodyPr anchor="ctr" anchorCtr="0">
            <a:noAutofit/>
          </a:bodyPr>
          <a:lstStyle>
            <a:lvl1pPr algn="l">
              <a:lnSpc>
                <a:spcPct val="100000"/>
              </a:lnSpc>
              <a:defRPr sz="4400" b="1">
                <a:solidFill>
                  <a:schemeClr val="tx1"/>
                </a:solidFill>
              </a:defRPr>
            </a:lvl1pPr>
          </a:lstStyle>
          <a:p>
            <a:r>
              <a:rPr lang="sv-SE"/>
              <a:t>Rubrik på en eller </a:t>
            </a:r>
            <a:br>
              <a:rPr lang="sv-SE"/>
            </a:br>
            <a:r>
              <a:rPr lang="sv-SE"/>
              <a:t>två rader</a:t>
            </a:r>
          </a:p>
        </p:txBody>
      </p:sp>
      <p:sp>
        <p:nvSpPr>
          <p:cNvPr id="4" name="Platshållare för datum 3">
            <a:extLst>
              <a:ext uri="{FF2B5EF4-FFF2-40B4-BE49-F238E27FC236}">
                <a16:creationId xmlns:a16="http://schemas.microsoft.com/office/drawing/2014/main" id="{796C12B1-FAC5-408C-938E-5A34ADECC4F4}"/>
              </a:ext>
            </a:extLst>
          </p:cNvPr>
          <p:cNvSpPr>
            <a:spLocks noGrp="1"/>
          </p:cNvSpPr>
          <p:nvPr>
            <p:ph type="dt" sz="half" idx="10"/>
          </p:nvPr>
        </p:nvSpPr>
        <p:spPr/>
        <p:txBody>
          <a:bodyPr/>
          <a:lstStyle/>
          <a:p>
            <a:fld id="{6661A35B-5759-402D-A031-2298209AB0E2}" type="datetimeFigureOut">
              <a:rPr lang="sv-SE" smtClean="0"/>
              <a:t>2025-04-11</a:t>
            </a:fld>
            <a:endParaRPr lang="sv-SE"/>
          </a:p>
        </p:txBody>
      </p:sp>
      <p:sp>
        <p:nvSpPr>
          <p:cNvPr id="5" name="Platshållare för sidfot 4">
            <a:extLst>
              <a:ext uri="{FF2B5EF4-FFF2-40B4-BE49-F238E27FC236}">
                <a16:creationId xmlns:a16="http://schemas.microsoft.com/office/drawing/2014/main" id="{F2AF2A56-066C-474D-9C57-F10EE75EABE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B080D49-24A8-48AD-B084-47F2DB775D5E}"/>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3" name="Rektangel 2">
            <a:extLst>
              <a:ext uri="{FF2B5EF4-FFF2-40B4-BE49-F238E27FC236}">
                <a16:creationId xmlns:a16="http://schemas.microsoft.com/office/drawing/2014/main" id="{FFF31AE7-D880-407A-9C88-13783A4EC04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67170485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 rubrik och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A735114-FF72-44A1-A510-3F846FC92CAF}"/>
              </a:ext>
            </a:extLst>
          </p:cNvPr>
          <p:cNvSpPr>
            <a:spLocks noGrp="1"/>
          </p:cNvSpPr>
          <p:nvPr>
            <p:ph type="title" hasCustomPrompt="1"/>
          </p:nvPr>
        </p:nvSpPr>
        <p:spPr>
          <a:xfrm>
            <a:off x="2496809" y="972000"/>
            <a:ext cx="7200000" cy="1325563"/>
          </a:xfrm>
        </p:spPr>
        <p:txBody>
          <a:bodyPr anchor="b" anchorCtr="0">
            <a:noAutofit/>
          </a:bodyPr>
          <a:lstStyle>
            <a:lvl1pPr>
              <a:defRPr sz="3600"/>
            </a:lvl1pPr>
          </a:lstStyle>
          <a:p>
            <a:r>
              <a:rPr lang="sv-SE"/>
              <a:t>Rubrik på en eller två rader</a:t>
            </a:r>
          </a:p>
        </p:txBody>
      </p:sp>
      <p:sp>
        <p:nvSpPr>
          <p:cNvPr id="4" name="Platshållare för datum 3">
            <a:extLst>
              <a:ext uri="{FF2B5EF4-FFF2-40B4-BE49-F238E27FC236}">
                <a16:creationId xmlns:a16="http://schemas.microsoft.com/office/drawing/2014/main" id="{138FA8A6-E8AD-49AE-8A02-8E0135A4D33C}"/>
              </a:ext>
            </a:extLst>
          </p:cNvPr>
          <p:cNvSpPr>
            <a:spLocks noGrp="1"/>
          </p:cNvSpPr>
          <p:nvPr>
            <p:ph type="dt" sz="half" idx="10"/>
          </p:nvPr>
        </p:nvSpPr>
        <p:spPr/>
        <p:txBody>
          <a:bodyPr/>
          <a:lstStyle/>
          <a:p>
            <a:fld id="{6661A35B-5759-402D-A031-2298209AB0E2}" type="datetimeFigureOut">
              <a:rPr lang="sv-SE" smtClean="0"/>
              <a:t>2025-04-11</a:t>
            </a:fld>
            <a:endParaRPr lang="sv-SE"/>
          </a:p>
        </p:txBody>
      </p:sp>
      <p:sp>
        <p:nvSpPr>
          <p:cNvPr id="5" name="Platshållare för sidfot 4">
            <a:extLst>
              <a:ext uri="{FF2B5EF4-FFF2-40B4-BE49-F238E27FC236}">
                <a16:creationId xmlns:a16="http://schemas.microsoft.com/office/drawing/2014/main" id="{D128B042-CD46-459F-B15F-9CD51445A18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212B9B4-3EFB-4D25-A6FF-2C335D0EA7A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8" name="Platshållare för text 7">
            <a:extLst>
              <a:ext uri="{FF2B5EF4-FFF2-40B4-BE49-F238E27FC236}">
                <a16:creationId xmlns:a16="http://schemas.microsoft.com/office/drawing/2014/main" id="{F2074D27-2532-4EB4-AA8D-F347C8462D8A}"/>
              </a:ext>
            </a:extLst>
          </p:cNvPr>
          <p:cNvSpPr>
            <a:spLocks noGrp="1"/>
          </p:cNvSpPr>
          <p:nvPr>
            <p:ph type="body" sz="quarter" idx="13" hasCustomPrompt="1"/>
          </p:nvPr>
        </p:nvSpPr>
        <p:spPr>
          <a:xfrm>
            <a:off x="2496809" y="2482850"/>
            <a:ext cx="7200000" cy="3240000"/>
          </a:xfrm>
        </p:spPr>
        <p:txBody>
          <a:bodyPr>
            <a:no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10" name="Rektangel 9">
            <a:extLst>
              <a:ext uri="{FF2B5EF4-FFF2-40B4-BE49-F238E27FC236}">
                <a16:creationId xmlns:a16="http://schemas.microsoft.com/office/drawing/2014/main" id="{EE3DB552-76B5-45DA-A7BF-518537E7553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39770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En 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1773496" y="972000"/>
            <a:ext cx="8640000" cy="1325563"/>
          </a:xfrm>
        </p:spPr>
        <p:txBody>
          <a:bodyPr anchor="b" anchorCtr="0">
            <a:noAutofit/>
          </a:bodyPr>
          <a:lstStyle>
            <a:lvl1pPr>
              <a:defRPr sz="3600"/>
            </a:lvl1pPr>
          </a:lstStyle>
          <a:p>
            <a:r>
              <a:rPr lang="sv-SE"/>
              <a:t>Rubrik på en rad</a:t>
            </a:r>
          </a:p>
        </p:txBody>
      </p:sp>
      <p:sp>
        <p:nvSpPr>
          <p:cNvPr id="3" name="Platshållare för innehåll 2">
            <a:extLst>
              <a:ext uri="{FF2B5EF4-FFF2-40B4-BE49-F238E27FC236}">
                <a16:creationId xmlns:a16="http://schemas.microsoft.com/office/drawing/2014/main" id="{A392B27C-79B3-42A9-ADBC-D4CB29DF52F9}"/>
              </a:ext>
            </a:extLst>
          </p:cNvPr>
          <p:cNvSpPr>
            <a:spLocks noGrp="1"/>
          </p:cNvSpPr>
          <p:nvPr>
            <p:ph sz="half" idx="1" hasCustomPrompt="1"/>
          </p:nvPr>
        </p:nvSpPr>
        <p:spPr>
          <a:xfrm>
            <a:off x="17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6273496"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p>
            <a:fld id="{6661A35B-5759-402D-A031-2298209AB0E2}" type="datetimeFigureOut">
              <a:rPr lang="sv-SE" smtClean="0"/>
              <a:t>2025-04-11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640086D-4C59-4640-B415-83D1F560F698}"/>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9" name="Rektangel 8">
            <a:extLst>
              <a:ext uri="{FF2B5EF4-FFF2-40B4-BE49-F238E27FC236}">
                <a16:creationId xmlns:a16="http://schemas.microsoft.com/office/drawing/2014/main" id="{5C430EC2-426A-4AEF-9877-11E250564623}"/>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35571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n rubrik och två underrubriker">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282DF18E-7E8D-4A71-890C-3CFB23277090}"/>
              </a:ext>
            </a:extLst>
          </p:cNvPr>
          <p:cNvSpPr>
            <a:spLocks noGrp="1"/>
          </p:cNvSpPr>
          <p:nvPr>
            <p:ph type="body" idx="1" hasCustomPrompt="1"/>
          </p:nvPr>
        </p:nvSpPr>
        <p:spPr>
          <a:xfrm>
            <a:off x="1776809" y="1477692"/>
            <a:ext cx="4140001"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5" name="Platshållare för text 4">
            <a:extLst>
              <a:ext uri="{FF2B5EF4-FFF2-40B4-BE49-F238E27FC236}">
                <a16:creationId xmlns:a16="http://schemas.microsoft.com/office/drawing/2014/main" id="{A46B3D42-77C7-4FA8-AA30-92017FA612DA}"/>
              </a:ext>
            </a:extLst>
          </p:cNvPr>
          <p:cNvSpPr>
            <a:spLocks noGrp="1"/>
          </p:cNvSpPr>
          <p:nvPr>
            <p:ph type="body" sz="quarter" idx="3" hasCustomPrompt="1"/>
          </p:nvPr>
        </p:nvSpPr>
        <p:spPr>
          <a:xfrm>
            <a:off x="6276809" y="1481733"/>
            <a:ext cx="4140000" cy="823912"/>
          </a:xfrm>
        </p:spPr>
        <p:txBody>
          <a:bodyPr anchor="b">
            <a:noAutofit/>
          </a:bodyPr>
          <a:lstStyle>
            <a:lvl1pPr marL="0" indent="0">
              <a:lnSpc>
                <a:spcPct val="100000"/>
              </a:lnSpc>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Rubrik på en eller två rader</a:t>
            </a:r>
          </a:p>
        </p:txBody>
      </p:sp>
      <p:sp>
        <p:nvSpPr>
          <p:cNvPr id="7" name="Platshållare för datum 6">
            <a:extLst>
              <a:ext uri="{FF2B5EF4-FFF2-40B4-BE49-F238E27FC236}">
                <a16:creationId xmlns:a16="http://schemas.microsoft.com/office/drawing/2014/main" id="{ACDCC492-7BCC-4ED9-B2C6-C005B30C5164}"/>
              </a:ext>
            </a:extLst>
          </p:cNvPr>
          <p:cNvSpPr>
            <a:spLocks noGrp="1"/>
          </p:cNvSpPr>
          <p:nvPr>
            <p:ph type="dt" sz="half" idx="10"/>
          </p:nvPr>
        </p:nvSpPr>
        <p:spPr/>
        <p:txBody>
          <a:bodyPr/>
          <a:lstStyle/>
          <a:p>
            <a:fld id="{6661A35B-5759-402D-A031-2298209AB0E2}" type="datetimeFigureOut">
              <a:rPr lang="sv-SE" smtClean="0"/>
              <a:t>2025-04-11</a:t>
            </a:fld>
            <a:endParaRPr lang="sv-SE"/>
          </a:p>
        </p:txBody>
      </p:sp>
      <p:sp>
        <p:nvSpPr>
          <p:cNvPr id="8" name="Platshållare för sidfot 7">
            <a:extLst>
              <a:ext uri="{FF2B5EF4-FFF2-40B4-BE49-F238E27FC236}">
                <a16:creationId xmlns:a16="http://schemas.microsoft.com/office/drawing/2014/main" id="{A2A9FDD7-8709-4118-8A52-E0DB7693F5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9AC5545E-7744-463D-8795-8ACFFF917D7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10" name="Rubrik 1">
            <a:extLst>
              <a:ext uri="{FF2B5EF4-FFF2-40B4-BE49-F238E27FC236}">
                <a16:creationId xmlns:a16="http://schemas.microsoft.com/office/drawing/2014/main" id="{D01EF920-89B6-43FE-BC82-D3F3F4E24681}"/>
              </a:ext>
            </a:extLst>
          </p:cNvPr>
          <p:cNvSpPr>
            <a:spLocks noGrp="1"/>
          </p:cNvSpPr>
          <p:nvPr>
            <p:ph type="title" hasCustomPrompt="1"/>
          </p:nvPr>
        </p:nvSpPr>
        <p:spPr>
          <a:xfrm>
            <a:off x="1776809" y="585044"/>
            <a:ext cx="8640000" cy="710252"/>
          </a:xfrm>
        </p:spPr>
        <p:txBody>
          <a:bodyPr anchor="b" anchorCtr="0">
            <a:noAutofit/>
          </a:bodyPr>
          <a:lstStyle>
            <a:lvl1pPr>
              <a:defRPr sz="3600"/>
            </a:lvl1pPr>
          </a:lstStyle>
          <a:p>
            <a:r>
              <a:rPr lang="sv-SE"/>
              <a:t>Rubrik på en rad</a:t>
            </a:r>
          </a:p>
        </p:txBody>
      </p:sp>
      <p:sp>
        <p:nvSpPr>
          <p:cNvPr id="11" name="Platshållare för innehåll 2">
            <a:extLst>
              <a:ext uri="{FF2B5EF4-FFF2-40B4-BE49-F238E27FC236}">
                <a16:creationId xmlns:a16="http://schemas.microsoft.com/office/drawing/2014/main" id="{D4D9B012-53D8-4F15-8B22-2FDE176255A1}"/>
              </a:ext>
            </a:extLst>
          </p:cNvPr>
          <p:cNvSpPr>
            <a:spLocks noGrp="1"/>
          </p:cNvSpPr>
          <p:nvPr>
            <p:ph sz="half" idx="13" hasCustomPrompt="1"/>
          </p:nvPr>
        </p:nvSpPr>
        <p:spPr>
          <a:xfrm>
            <a:off x="17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2" name="Platshållare för innehåll 3">
            <a:extLst>
              <a:ext uri="{FF2B5EF4-FFF2-40B4-BE49-F238E27FC236}">
                <a16:creationId xmlns:a16="http://schemas.microsoft.com/office/drawing/2014/main" id="{C670D3A9-CE21-4ECA-B331-6CD15F9616BE}"/>
              </a:ext>
            </a:extLst>
          </p:cNvPr>
          <p:cNvSpPr>
            <a:spLocks noGrp="1"/>
          </p:cNvSpPr>
          <p:nvPr>
            <p:ph sz="half" idx="2" hasCustomPrompt="1"/>
          </p:nvPr>
        </p:nvSpPr>
        <p:spPr>
          <a:xfrm>
            <a:off x="6276809"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14" name="Rektangel 13">
            <a:extLst>
              <a:ext uri="{FF2B5EF4-FFF2-40B4-BE49-F238E27FC236}">
                <a16:creationId xmlns:a16="http://schemas.microsoft.com/office/drawing/2014/main" id="{7F6ACE35-4E6C-49D8-A224-4BBC04C4696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323301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ild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B5948AE-B8A7-4000-B08D-FD08594BF8E5}"/>
              </a:ext>
            </a:extLst>
          </p:cNvPr>
          <p:cNvSpPr>
            <a:spLocks noGrp="1"/>
          </p:cNvSpPr>
          <p:nvPr>
            <p:ph type="title" hasCustomPrompt="1"/>
          </p:nvPr>
        </p:nvSpPr>
        <p:spPr>
          <a:xfrm>
            <a:off x="7003175" y="972000"/>
            <a:ext cx="4140000" cy="1325563"/>
          </a:xfrm>
        </p:spPr>
        <p:txBody>
          <a:bodyPr anchor="b" anchorCtr="0">
            <a:noAutofit/>
          </a:bodyPr>
          <a:lstStyle>
            <a:lvl1pPr>
              <a:defRPr sz="3600"/>
            </a:lvl1pPr>
          </a:lstStyle>
          <a:p>
            <a:r>
              <a:rPr lang="sv-SE"/>
              <a:t>Rubrik på en eller två rader</a:t>
            </a:r>
          </a:p>
        </p:txBody>
      </p:sp>
      <p:sp>
        <p:nvSpPr>
          <p:cNvPr id="4" name="Platshållare för innehåll 3">
            <a:extLst>
              <a:ext uri="{FF2B5EF4-FFF2-40B4-BE49-F238E27FC236}">
                <a16:creationId xmlns:a16="http://schemas.microsoft.com/office/drawing/2014/main" id="{91BFD846-89A8-413D-9B4E-79A0C286829D}"/>
              </a:ext>
            </a:extLst>
          </p:cNvPr>
          <p:cNvSpPr>
            <a:spLocks noGrp="1"/>
          </p:cNvSpPr>
          <p:nvPr>
            <p:ph sz="half" idx="2" hasCustomPrompt="1"/>
          </p:nvPr>
        </p:nvSpPr>
        <p:spPr>
          <a:xfrm>
            <a:off x="7003175" y="2484000"/>
            <a:ext cx="4140000" cy="3240000"/>
          </a:xfrm>
        </p:spPr>
        <p:txBody>
          <a:bodyPr>
            <a:noAutofit/>
          </a:bodyPr>
          <a:lstStyle>
            <a:lvl1pPr>
              <a:spcBef>
                <a:spcPts val="600"/>
              </a:spcBef>
              <a:defRPr sz="2000"/>
            </a:lvl1pPr>
            <a:lvl2pPr>
              <a:spcBef>
                <a:spcPts val="600"/>
              </a:spcBef>
              <a:defRPr sz="1800"/>
            </a:lvl2pPr>
            <a:lvl3pPr>
              <a:spcBef>
                <a:spcPts val="600"/>
              </a:spcBef>
              <a:defRPr sz="1600"/>
            </a:lvl3pPr>
          </a:lstStyle>
          <a:p>
            <a:pPr lvl="0"/>
            <a:r>
              <a:rPr lang="sv-SE"/>
              <a:t>Lägg till innehåll eller skriv text</a:t>
            </a:r>
          </a:p>
          <a:p>
            <a:pPr lvl="1"/>
            <a:r>
              <a:rPr lang="sv-SE"/>
              <a:t>Nivå två</a:t>
            </a:r>
          </a:p>
          <a:p>
            <a:pPr lvl="2"/>
            <a:r>
              <a:rPr lang="sv-SE"/>
              <a:t>Nivå tre</a:t>
            </a:r>
          </a:p>
        </p:txBody>
      </p:sp>
      <p:sp>
        <p:nvSpPr>
          <p:cNvPr id="5" name="Platshållare för datum 4">
            <a:extLst>
              <a:ext uri="{FF2B5EF4-FFF2-40B4-BE49-F238E27FC236}">
                <a16:creationId xmlns:a16="http://schemas.microsoft.com/office/drawing/2014/main" id="{44278D66-6239-4120-87FD-AF687B658D60}"/>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2025-04-11</a:t>
            </a:fld>
            <a:endParaRPr lang="sv-SE"/>
          </a:p>
        </p:txBody>
      </p:sp>
      <p:sp>
        <p:nvSpPr>
          <p:cNvPr id="6" name="Platshållare för sidfot 5">
            <a:extLst>
              <a:ext uri="{FF2B5EF4-FFF2-40B4-BE49-F238E27FC236}">
                <a16:creationId xmlns:a16="http://schemas.microsoft.com/office/drawing/2014/main" id="{D1D86113-5BDD-4567-921A-D416519CF510}"/>
              </a:ext>
            </a:extLst>
          </p:cNvPr>
          <p:cNvSpPr>
            <a:spLocks noGrp="1"/>
          </p:cNvSpPr>
          <p:nvPr>
            <p:ph type="ftr" sz="quarter" idx="11"/>
          </p:nvPr>
        </p:nvSpPr>
        <p:spPr/>
        <p:txBody>
          <a:bodyPr/>
          <a:lstStyle>
            <a:lvl1pPr>
              <a:defRPr>
                <a:solidFill>
                  <a:schemeClr val="bg1"/>
                </a:solidFill>
              </a:defRPr>
            </a:lvl1pPr>
          </a:lstStyle>
          <a:p>
            <a:endParaRPr lang="sv-SE"/>
          </a:p>
        </p:txBody>
      </p:sp>
      <p:sp>
        <p:nvSpPr>
          <p:cNvPr id="10" name="Platshållare för bild 9">
            <a:extLst>
              <a:ext uri="{FF2B5EF4-FFF2-40B4-BE49-F238E27FC236}">
                <a16:creationId xmlns:a16="http://schemas.microsoft.com/office/drawing/2014/main" id="{80E395B5-3017-4735-BEE7-B3DEC703BAA8}"/>
              </a:ext>
            </a:extLst>
          </p:cNvPr>
          <p:cNvSpPr>
            <a:spLocks noGrp="1"/>
          </p:cNvSpPr>
          <p:nvPr>
            <p:ph type="pic" sz="quarter" idx="13" hasCustomPrompt="1"/>
          </p:nvPr>
        </p:nvSpPr>
        <p:spPr>
          <a:xfrm>
            <a:off x="345601" y="0"/>
            <a:ext cx="5750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9" name="Rektangel 8">
            <a:extLst>
              <a:ext uri="{FF2B5EF4-FFF2-40B4-BE49-F238E27FC236}">
                <a16:creationId xmlns:a16="http://schemas.microsoft.com/office/drawing/2014/main" id="{50831E66-BE42-4C10-8590-C12E77B62EBA}"/>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1546830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ild och rubrik">
    <p:spTree>
      <p:nvGrpSpPr>
        <p:cNvPr id="1" name=""/>
        <p:cNvGrpSpPr/>
        <p:nvPr/>
      </p:nvGrpSpPr>
      <p:grpSpPr>
        <a:xfrm>
          <a:off x="0" y="0"/>
          <a:ext cx="0" cy="0"/>
          <a:chOff x="0" y="0"/>
          <a:chExt cx="0" cy="0"/>
        </a:xfrm>
      </p:grpSpPr>
      <p:sp>
        <p:nvSpPr>
          <p:cNvPr id="7" name="Platshållare för bild 9">
            <a:extLst>
              <a:ext uri="{FF2B5EF4-FFF2-40B4-BE49-F238E27FC236}">
                <a16:creationId xmlns:a16="http://schemas.microsoft.com/office/drawing/2014/main" id="{6437C3FB-B590-43F3-8686-17D11169DEC7}"/>
              </a:ext>
            </a:extLst>
          </p:cNvPr>
          <p:cNvSpPr>
            <a:spLocks noGrp="1"/>
          </p:cNvSpPr>
          <p:nvPr>
            <p:ph type="pic" sz="quarter" idx="13" hasCustomPrompt="1"/>
          </p:nvPr>
        </p:nvSpPr>
        <p:spPr>
          <a:xfrm>
            <a:off x="345601" y="0"/>
            <a:ext cx="11846400" cy="6858000"/>
          </a:xfrm>
        </p:spPr>
        <p:txBody>
          <a:bodyPr tIns="0" bIns="1800000" anchor="ctr" anchorCtr="0">
            <a:normAutofit/>
          </a:bodyPr>
          <a:lstStyle>
            <a:lvl1pPr marL="0" indent="0" algn="ctr">
              <a:buNone/>
              <a:defRPr sz="1800"/>
            </a:lvl1pPr>
          </a:lstStyle>
          <a:p>
            <a:r>
              <a:rPr lang="sv-SE"/>
              <a:t>Klicka på ikonen för att </a:t>
            </a:r>
            <a:br>
              <a:rPr lang="sv-SE"/>
            </a:br>
            <a:r>
              <a:rPr lang="sv-SE"/>
              <a:t>lägga till en bild</a:t>
            </a:r>
          </a:p>
        </p:txBody>
      </p:sp>
      <p:sp>
        <p:nvSpPr>
          <p:cNvPr id="3" name="Platshållare för datum 2">
            <a:extLst>
              <a:ext uri="{FF2B5EF4-FFF2-40B4-BE49-F238E27FC236}">
                <a16:creationId xmlns:a16="http://schemas.microsoft.com/office/drawing/2014/main" id="{70C0FFDE-20E1-4E05-AD5B-876993A14B78}"/>
              </a:ext>
            </a:extLst>
          </p:cNvPr>
          <p:cNvSpPr>
            <a:spLocks noGrp="1"/>
          </p:cNvSpPr>
          <p:nvPr>
            <p:ph type="dt" sz="half" idx="10"/>
          </p:nvPr>
        </p:nvSpPr>
        <p:spPr/>
        <p:txBody>
          <a:bodyPr/>
          <a:lstStyle>
            <a:lvl1pPr>
              <a:defRPr>
                <a:solidFill>
                  <a:schemeClr val="bg1"/>
                </a:solidFill>
              </a:defRPr>
            </a:lvl1pPr>
          </a:lstStyle>
          <a:p>
            <a:fld id="{6661A35B-5759-402D-A031-2298209AB0E2}" type="datetimeFigureOut">
              <a:rPr lang="sv-SE" smtClean="0"/>
              <a:t>2025-04-11</a:t>
            </a:fld>
            <a:endParaRPr lang="sv-SE"/>
          </a:p>
        </p:txBody>
      </p:sp>
      <p:sp>
        <p:nvSpPr>
          <p:cNvPr id="4" name="Platshållare för sidfot 3">
            <a:extLst>
              <a:ext uri="{FF2B5EF4-FFF2-40B4-BE49-F238E27FC236}">
                <a16:creationId xmlns:a16="http://schemas.microsoft.com/office/drawing/2014/main" id="{9C658C64-0CC7-478A-AC17-30210252F9E4}"/>
              </a:ext>
            </a:extLst>
          </p:cNvPr>
          <p:cNvSpPr>
            <a:spLocks noGrp="1"/>
          </p:cNvSpPr>
          <p:nvPr>
            <p:ph type="ftr" sz="quarter" idx="11"/>
          </p:nvPr>
        </p:nvSpPr>
        <p:spPr/>
        <p:txBody>
          <a:bodyPr/>
          <a:lstStyle>
            <a:lvl1pPr>
              <a:defRPr>
                <a:solidFill>
                  <a:schemeClr val="bg1"/>
                </a:solidFill>
              </a:defRPr>
            </a:lvl1pPr>
          </a:lstStyle>
          <a:p>
            <a:endParaRPr lang="sv-SE"/>
          </a:p>
        </p:txBody>
      </p:sp>
      <p:sp>
        <p:nvSpPr>
          <p:cNvPr id="5" name="Platshållare för bildnummer 4">
            <a:extLst>
              <a:ext uri="{FF2B5EF4-FFF2-40B4-BE49-F238E27FC236}">
                <a16:creationId xmlns:a16="http://schemas.microsoft.com/office/drawing/2014/main" id="{FBD27019-FF78-4832-9008-F432E9C3B22A}"/>
              </a:ext>
            </a:extLst>
          </p:cNvPr>
          <p:cNvSpPr>
            <a:spLocks noGrp="1"/>
          </p:cNvSpPr>
          <p:nvPr>
            <p:ph type="sldNum" sz="quarter" idx="12"/>
          </p:nvPr>
        </p:nvSpPr>
        <p:spPr/>
        <p:txBody>
          <a:bodyPr/>
          <a:lstStyle>
            <a:lvl1pPr>
              <a:defRPr>
                <a:solidFill>
                  <a:schemeClr val="bg1"/>
                </a:solidFill>
              </a:defRPr>
            </a:lvl1pPr>
          </a:lstStyle>
          <a:p>
            <a:fld id="{CC95FCE1-8E5F-4560-B29E-7FB78EB7A839}" type="slidenum">
              <a:rPr lang="sv-SE" smtClean="0"/>
              <a:t>‹#›</a:t>
            </a:fld>
            <a:endParaRPr lang="sv-SE"/>
          </a:p>
        </p:txBody>
      </p:sp>
      <p:sp>
        <p:nvSpPr>
          <p:cNvPr id="8" name="Rubrik 1">
            <a:extLst>
              <a:ext uri="{FF2B5EF4-FFF2-40B4-BE49-F238E27FC236}">
                <a16:creationId xmlns:a16="http://schemas.microsoft.com/office/drawing/2014/main" id="{118C7873-AD9A-4598-BEE2-3ED782562B05}"/>
              </a:ext>
            </a:extLst>
          </p:cNvPr>
          <p:cNvSpPr>
            <a:spLocks noGrp="1"/>
          </p:cNvSpPr>
          <p:nvPr>
            <p:ph type="title" hasCustomPrompt="1"/>
          </p:nvPr>
        </p:nvSpPr>
        <p:spPr>
          <a:xfrm>
            <a:off x="3348465" y="617055"/>
            <a:ext cx="5495070" cy="1325563"/>
          </a:xfrm>
        </p:spPr>
        <p:txBody>
          <a:bodyPr anchor="b" anchorCtr="0">
            <a:noAutofit/>
          </a:bodyPr>
          <a:lstStyle>
            <a:lvl1pPr>
              <a:defRPr sz="2800"/>
            </a:lvl1pPr>
          </a:lstStyle>
          <a:p>
            <a:r>
              <a:rPr lang="sv-SE"/>
              <a:t>Rubrik i svart/vit/blå placeras fritt på bilden där den passar</a:t>
            </a:r>
          </a:p>
        </p:txBody>
      </p:sp>
      <p:sp>
        <p:nvSpPr>
          <p:cNvPr id="9" name="Rektangel 8">
            <a:extLst>
              <a:ext uri="{FF2B5EF4-FFF2-40B4-BE49-F238E27FC236}">
                <a16:creationId xmlns:a16="http://schemas.microsoft.com/office/drawing/2014/main" id="{7BBAB7C4-34CF-4F5D-8C3D-27B38F9E8CF0}"/>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74938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törre innehåll">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7055415-C399-4877-B646-A2D63B23A56C}"/>
              </a:ext>
            </a:extLst>
          </p:cNvPr>
          <p:cNvSpPr>
            <a:spLocks noGrp="1"/>
          </p:cNvSpPr>
          <p:nvPr>
            <p:ph type="dt" sz="half" idx="10"/>
          </p:nvPr>
        </p:nvSpPr>
        <p:spPr/>
        <p:txBody>
          <a:bodyPr/>
          <a:lstStyle/>
          <a:p>
            <a:fld id="{6661A35B-5759-402D-A031-2298209AB0E2}" type="datetimeFigureOut">
              <a:rPr lang="sv-SE" smtClean="0"/>
              <a:t>2025-04-11</a:t>
            </a:fld>
            <a:endParaRPr lang="sv-SE"/>
          </a:p>
        </p:txBody>
      </p:sp>
      <p:sp>
        <p:nvSpPr>
          <p:cNvPr id="3" name="Platshållare för sidfot 2">
            <a:extLst>
              <a:ext uri="{FF2B5EF4-FFF2-40B4-BE49-F238E27FC236}">
                <a16:creationId xmlns:a16="http://schemas.microsoft.com/office/drawing/2014/main" id="{EF62413D-730B-4EBD-B9C6-E6B147E9DB2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A3D275AC-7ABB-49A4-BADA-267D495A831F}"/>
              </a:ext>
            </a:extLst>
          </p:cNvPr>
          <p:cNvSpPr>
            <a:spLocks noGrp="1"/>
          </p:cNvSpPr>
          <p:nvPr>
            <p:ph type="sldNum" sz="quarter" idx="12"/>
          </p:nvPr>
        </p:nvSpPr>
        <p:spPr/>
        <p:txBody>
          <a:bodyPr/>
          <a:lstStyle/>
          <a:p>
            <a:fld id="{CC95FCE1-8E5F-4560-B29E-7FB78EB7A839}" type="slidenum">
              <a:rPr lang="sv-SE" smtClean="0"/>
              <a:t>‹#›</a:t>
            </a:fld>
            <a:endParaRPr lang="sv-SE"/>
          </a:p>
        </p:txBody>
      </p:sp>
      <p:sp>
        <p:nvSpPr>
          <p:cNvPr id="6" name="Platshållare för innehåll 2">
            <a:extLst>
              <a:ext uri="{FF2B5EF4-FFF2-40B4-BE49-F238E27FC236}">
                <a16:creationId xmlns:a16="http://schemas.microsoft.com/office/drawing/2014/main" id="{241C9948-CE84-42C5-B2F5-861912055175}"/>
              </a:ext>
            </a:extLst>
          </p:cNvPr>
          <p:cNvSpPr>
            <a:spLocks noGrp="1"/>
          </p:cNvSpPr>
          <p:nvPr>
            <p:ph sz="half" idx="14" hasCustomPrompt="1"/>
          </p:nvPr>
        </p:nvSpPr>
        <p:spPr>
          <a:xfrm>
            <a:off x="1800000" y="1134737"/>
            <a:ext cx="8640000" cy="4589261"/>
          </a:xfrm>
        </p:spPr>
        <p:txBody>
          <a:bodyPr>
            <a:noAutofit/>
          </a:bodyPr>
          <a:lstStyle>
            <a:lvl1pPr marL="0" indent="0">
              <a:buNone/>
              <a:defRPr sz="2000"/>
            </a:lvl1pPr>
            <a:lvl2pPr>
              <a:defRPr sz="1800"/>
            </a:lvl2pPr>
            <a:lvl3pPr>
              <a:defRPr sz="1600"/>
            </a:lvl3pPr>
          </a:lstStyle>
          <a:p>
            <a:pPr lvl="0"/>
            <a:r>
              <a:rPr lang="sv-SE"/>
              <a:t>Innehåll med grafik som t ex tabell eller diagram</a:t>
            </a:r>
          </a:p>
        </p:txBody>
      </p:sp>
      <p:sp>
        <p:nvSpPr>
          <p:cNvPr id="8" name="Rektangel 7">
            <a:extLst>
              <a:ext uri="{FF2B5EF4-FFF2-40B4-BE49-F238E27FC236}">
                <a16:creationId xmlns:a16="http://schemas.microsoft.com/office/drawing/2014/main" id="{7BC50C73-2857-465E-A01E-727A200B1112}"/>
              </a:ext>
            </a:extLst>
          </p:cNvPr>
          <p:cNvSpPr/>
          <p:nvPr/>
        </p:nvSpPr>
        <p:spPr>
          <a:xfrm>
            <a:off x="1" y="0"/>
            <a:ext cx="3455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937455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6661A35B-5759-402D-A031-2298209AB0E2}" type="datetimeFigureOut">
              <a:rPr lang="sv-SE" smtClean="0"/>
              <a:t>2025-04-11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CC95FCE1-8E5F-4560-B29E-7FB78EB7A839}" type="slidenum">
              <a:rPr lang="sv-SE" smtClean="0"/>
              <a:t>‹#›</a:t>
            </a:fld>
            <a:endParaRPr lang="sv-SE"/>
          </a:p>
        </p:txBody>
      </p:sp>
    </p:spTree>
    <p:extLst>
      <p:ext uri="{BB962C8B-B14F-4D97-AF65-F5344CB8AC3E}">
        <p14:creationId xmlns:p14="http://schemas.microsoft.com/office/powerpoint/2010/main" val="9131078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7B6AD9C4-35A3-4D7A-9B19-F30406AB6CAC}" type="datetimeFigureOut">
              <a:rPr lang="sv-SE" smtClean="0"/>
              <a:t>2025-04-11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1943B2B7-BEA8-4334-A326-592BBB640B02}" type="slidenum">
              <a:rPr lang="sv-SE" smtClean="0"/>
              <a:t>‹#›</a:t>
            </a:fld>
            <a:endParaRPr lang="sv-SE"/>
          </a:p>
        </p:txBody>
      </p:sp>
    </p:spTree>
    <p:extLst>
      <p:ext uri="{BB962C8B-B14F-4D97-AF65-F5344CB8AC3E}">
        <p14:creationId xmlns:p14="http://schemas.microsoft.com/office/powerpoint/2010/main" val="6550716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18CA09C7-587A-4657-81D5-AC0FD131658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181824" y="6055200"/>
            <a:ext cx="1665480" cy="482611"/>
          </a:xfrm>
          <a:prstGeom prst="rect">
            <a:avLst/>
          </a:prstGeom>
        </p:spPr>
      </p:pic>
      <p:sp>
        <p:nvSpPr>
          <p:cNvPr id="2" name="Platshållare för rubrik 1">
            <a:extLst>
              <a:ext uri="{FF2B5EF4-FFF2-40B4-BE49-F238E27FC236}">
                <a16:creationId xmlns:a16="http://schemas.microsoft.com/office/drawing/2014/main" id="{0234B26A-6B2B-4C95-8A12-DEAF372ABE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DDE046B-4018-48D7-8D73-CC8D08898B31}"/>
              </a:ext>
            </a:extLst>
          </p:cNvPr>
          <p:cNvSpPr>
            <a:spLocks noGrp="1"/>
          </p:cNvSpPr>
          <p:nvPr>
            <p:ph type="body" idx="1"/>
          </p:nvPr>
        </p:nvSpPr>
        <p:spPr>
          <a:xfrm>
            <a:off x="838200" y="1825625"/>
            <a:ext cx="10515600" cy="3990975"/>
          </a:xfrm>
          <a:prstGeom prst="rect">
            <a:avLst/>
          </a:prstGeom>
        </p:spPr>
        <p:txBody>
          <a:bodyPr vert="horz" lIns="91440" tIns="45720" rIns="91440" bIns="45720" rtlCol="0">
            <a:normAutofit/>
          </a:bodyPr>
          <a:lstStyle/>
          <a:p>
            <a:pPr lvl="0"/>
            <a:r>
              <a:rPr lang="sv-SE"/>
              <a:t>Skriv text här</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6471CCF-095F-468D-ADFF-411F91FB9373}"/>
              </a:ext>
            </a:extLst>
          </p:cNvPr>
          <p:cNvSpPr>
            <a:spLocks noGrp="1"/>
          </p:cNvSpPr>
          <p:nvPr>
            <p:ph type="dt" sz="half" idx="2"/>
          </p:nvPr>
        </p:nvSpPr>
        <p:spPr>
          <a:xfrm>
            <a:off x="674838" y="6384966"/>
            <a:ext cx="1021520" cy="152845"/>
          </a:xfrm>
          <a:prstGeom prst="rect">
            <a:avLst/>
          </a:prstGeom>
        </p:spPr>
        <p:txBody>
          <a:bodyPr vert="horz" lIns="0" tIns="0" rIns="0" bIns="0" rtlCol="0" anchor="b" anchorCtr="0">
            <a:noAutofit/>
          </a:bodyPr>
          <a:lstStyle>
            <a:lvl1pPr algn="l">
              <a:defRPr sz="1000">
                <a:solidFill>
                  <a:schemeClr val="tx2"/>
                </a:solidFill>
              </a:defRPr>
            </a:lvl1pPr>
          </a:lstStyle>
          <a:p>
            <a:fld id="{517961DE-70CA-1949-9072-9D2A38C11419}" type="datetime1">
              <a:rPr lang="sv-SE" smtClean="0"/>
              <a:t>2025-04-11</a:t>
            </a:fld>
            <a:endParaRPr lang="sv-SE"/>
          </a:p>
        </p:txBody>
      </p:sp>
      <p:sp>
        <p:nvSpPr>
          <p:cNvPr id="5" name="Platshållare för sidfot 4">
            <a:extLst>
              <a:ext uri="{FF2B5EF4-FFF2-40B4-BE49-F238E27FC236}">
                <a16:creationId xmlns:a16="http://schemas.microsoft.com/office/drawing/2014/main" id="{0D2D835D-2058-46B0-B2A7-6BEB4597C28B}"/>
              </a:ext>
            </a:extLst>
          </p:cNvPr>
          <p:cNvSpPr>
            <a:spLocks noGrp="1"/>
          </p:cNvSpPr>
          <p:nvPr>
            <p:ph type="ftr" sz="quarter" idx="3"/>
          </p:nvPr>
        </p:nvSpPr>
        <p:spPr>
          <a:xfrm>
            <a:off x="1696358" y="6383923"/>
            <a:ext cx="3751641" cy="154931"/>
          </a:xfrm>
          <a:prstGeom prst="rect">
            <a:avLst/>
          </a:prstGeom>
        </p:spPr>
        <p:txBody>
          <a:bodyPr vert="horz" lIns="0" tIns="0" rIns="0" bIns="0" rtlCol="0" anchor="b" anchorCtr="0">
            <a:noAutofit/>
          </a:bodyPr>
          <a:lstStyle>
            <a:lvl1pPr algn="l">
              <a:defRPr sz="1000">
                <a:solidFill>
                  <a:schemeClr val="tx2"/>
                </a:solidFill>
              </a:defRPr>
            </a:lvl1pPr>
          </a:lstStyle>
          <a:p>
            <a:endParaRPr lang="sv-SE"/>
          </a:p>
        </p:txBody>
      </p:sp>
      <p:sp>
        <p:nvSpPr>
          <p:cNvPr id="6" name="Platshållare för bildnummer 5">
            <a:extLst>
              <a:ext uri="{FF2B5EF4-FFF2-40B4-BE49-F238E27FC236}">
                <a16:creationId xmlns:a16="http://schemas.microsoft.com/office/drawing/2014/main" id="{E2D76D85-745A-4E90-8EF1-A95FE2D46768}"/>
              </a:ext>
            </a:extLst>
          </p:cNvPr>
          <p:cNvSpPr>
            <a:spLocks noGrp="1"/>
          </p:cNvSpPr>
          <p:nvPr>
            <p:ph type="sldNum" sz="quarter" idx="4"/>
          </p:nvPr>
        </p:nvSpPr>
        <p:spPr>
          <a:xfrm>
            <a:off x="5447999" y="6383923"/>
            <a:ext cx="1296002" cy="153888"/>
          </a:xfrm>
          <a:prstGeom prst="rect">
            <a:avLst/>
          </a:prstGeom>
        </p:spPr>
        <p:txBody>
          <a:bodyPr vert="horz" lIns="0" tIns="0" rIns="0" bIns="0" rtlCol="0" anchor="b" anchorCtr="0">
            <a:noAutofit/>
          </a:bodyPr>
          <a:lstStyle>
            <a:lvl1pPr algn="ctr">
              <a:defRPr sz="1000">
                <a:solidFill>
                  <a:schemeClr val="tx2"/>
                </a:solidFill>
              </a:defRPr>
            </a:lvl1pPr>
          </a:lstStyle>
          <a:p>
            <a:fld id="{B13FB9FB-F0A8-4F05-A3B7-7EDA3F6823CA}" type="slidenum">
              <a:rPr lang="sv-SE" smtClean="0"/>
              <a:pPr/>
              <a:t>‹#›</a:t>
            </a:fld>
            <a:endParaRPr lang="sv-SE"/>
          </a:p>
        </p:txBody>
      </p:sp>
    </p:spTree>
    <p:extLst>
      <p:ext uri="{BB962C8B-B14F-4D97-AF65-F5344CB8AC3E}">
        <p14:creationId xmlns:p14="http://schemas.microsoft.com/office/powerpoint/2010/main" val="409585663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sldNum="0" hdr="0" ftr="0" dt="0"/>
  <p:txStyles>
    <p:titleStyle>
      <a:lvl1pPr algn="l" defTabSz="914400" rtl="0" eaLnBrk="1" latinLnBrk="0" hangingPunct="1">
        <a:lnSpc>
          <a:spcPct val="100000"/>
        </a:lnSpc>
        <a:spcBef>
          <a:spcPct val="0"/>
        </a:spcBef>
        <a:buNone/>
        <a:defRPr sz="4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1200"/>
        </a:spcBef>
        <a:buFont typeface="Arial" panose="020B0604020202020204" pitchFamily="34" charset="0"/>
        <a:buChar char="•"/>
        <a:defRPr sz="2400" kern="1200" baseline="0">
          <a:solidFill>
            <a:schemeClr val="tx1"/>
          </a:solidFill>
          <a:latin typeface="+mn-lt"/>
          <a:ea typeface="+mn-ea"/>
          <a:cs typeface="+mn-cs"/>
        </a:defRPr>
      </a:lvl1pPr>
      <a:lvl2pPr marL="504000" indent="-252000" algn="l" defTabSz="914400" rtl="0" eaLnBrk="1" latinLnBrk="0" hangingPunct="1">
        <a:lnSpc>
          <a:spcPct val="100000"/>
        </a:lnSpc>
        <a:spcBef>
          <a:spcPts val="800"/>
        </a:spcBef>
        <a:buSzPct val="70000"/>
        <a:buFont typeface="Courier New" charset="0"/>
        <a:buChar char="o"/>
        <a:defRPr sz="2200" kern="1200">
          <a:solidFill>
            <a:schemeClr val="tx1"/>
          </a:solidFill>
          <a:latin typeface="+mn-lt"/>
          <a:ea typeface="+mn-ea"/>
          <a:cs typeface="+mn-cs"/>
        </a:defRPr>
      </a:lvl2pPr>
      <a:lvl3pPr marL="756000" indent="-252000" algn="l" defTabSz="91440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1008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4pPr>
      <a:lvl5pPr marL="1260000" indent="-252000" algn="l" defTabSz="914400" rtl="0" eaLnBrk="1" latinLnBrk="0" hangingPunct="1">
        <a:lnSpc>
          <a:spcPct val="100000"/>
        </a:lnSpc>
        <a:spcBef>
          <a:spcPts val="6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regionvarmland.se/vardgivarwebben/samverkan-avtal-och-vardval/revidering-av-halso--och-sjukvardens-utvecklingsplan/remissversion-med-bilagor"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FDEA8E-3715-22DC-A1C9-95282860E721}"/>
              </a:ext>
            </a:extLst>
          </p:cNvPr>
          <p:cNvSpPr>
            <a:spLocks noGrp="1"/>
          </p:cNvSpPr>
          <p:nvPr>
            <p:ph type="title"/>
          </p:nvPr>
        </p:nvSpPr>
        <p:spPr/>
        <p:txBody>
          <a:bodyPr/>
          <a:lstStyle/>
          <a:p>
            <a:r>
              <a:rPr lang="sv-SE"/>
              <a:t>Till dig som använder materialet</a:t>
            </a:r>
          </a:p>
        </p:txBody>
      </p:sp>
      <p:sp>
        <p:nvSpPr>
          <p:cNvPr id="3" name="Platshållare för text 2">
            <a:extLst>
              <a:ext uri="{FF2B5EF4-FFF2-40B4-BE49-F238E27FC236}">
                <a16:creationId xmlns:a16="http://schemas.microsoft.com/office/drawing/2014/main" id="{24296B09-4A8D-00F8-0380-9119B7717295}"/>
              </a:ext>
            </a:extLst>
          </p:cNvPr>
          <p:cNvSpPr>
            <a:spLocks noGrp="1"/>
          </p:cNvSpPr>
          <p:nvPr>
            <p:ph type="body" sz="quarter" idx="13"/>
          </p:nvPr>
        </p:nvSpPr>
        <p:spPr/>
        <p:txBody>
          <a:bodyPr vert="horz" lIns="91440" tIns="45720" rIns="91440" bIns="45720" rtlCol="0" anchor="t">
            <a:noAutofit/>
          </a:bodyPr>
          <a:lstStyle/>
          <a:p>
            <a:pPr marL="251460" indent="-251460"/>
            <a:r>
              <a:rPr lang="sv-SE"/>
              <a:t>Bilderna passar att visa till exempel på ett APT. </a:t>
            </a:r>
          </a:p>
          <a:p>
            <a:pPr marL="251460" indent="-251460"/>
            <a:r>
              <a:rPr lang="sv-SE"/>
              <a:t>Syftet är att berätta för medarbetare att de som vill har möjlighet att tycka till om riktningen för hälso- och sjukvården fram till 2040. </a:t>
            </a:r>
            <a:endParaRPr lang="sv-SE">
              <a:cs typeface="Arial"/>
            </a:endParaRPr>
          </a:p>
          <a:p>
            <a:pPr marL="251460" indent="-251460"/>
            <a:r>
              <a:rPr lang="sv-SE"/>
              <a:t>Bilderna berättar inte om planen i sin helhet men visar målbilden för hälso- och sjukvården och de fem strategier som ska ta verksamheterna närmare målbilden. </a:t>
            </a:r>
            <a:endParaRPr lang="sv-SE">
              <a:cs typeface="Arial"/>
            </a:endParaRPr>
          </a:p>
          <a:p>
            <a:pPr marL="251460" indent="-251460"/>
            <a:r>
              <a:rPr lang="sv-SE"/>
              <a:t>Till bilderna finns </a:t>
            </a:r>
            <a:r>
              <a:rPr lang="sv-SE" err="1"/>
              <a:t>pratmanus</a:t>
            </a:r>
            <a:r>
              <a:rPr lang="sv-SE"/>
              <a:t> i anteckningssidorna. </a:t>
            </a:r>
            <a:endParaRPr lang="sv-SE">
              <a:cs typeface="Arial"/>
            </a:endParaRPr>
          </a:p>
        </p:txBody>
      </p:sp>
    </p:spTree>
    <p:extLst>
      <p:ext uri="{BB962C8B-B14F-4D97-AF65-F5344CB8AC3E}">
        <p14:creationId xmlns:p14="http://schemas.microsoft.com/office/powerpoint/2010/main" val="3582918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A990C8-E9E9-46DD-967B-9AF072764173}"/>
              </a:ext>
            </a:extLst>
          </p:cNvPr>
          <p:cNvSpPr>
            <a:spLocks noGrp="1"/>
          </p:cNvSpPr>
          <p:nvPr>
            <p:ph type="ctrTitle"/>
          </p:nvPr>
        </p:nvSpPr>
        <p:spPr/>
        <p:txBody>
          <a:bodyPr/>
          <a:lstStyle/>
          <a:p>
            <a:r>
              <a:rPr lang="sv-SE"/>
              <a:t>Tyck till om utvecklingsplanen!</a:t>
            </a:r>
          </a:p>
        </p:txBody>
      </p:sp>
      <p:sp>
        <p:nvSpPr>
          <p:cNvPr id="3" name="Underrubrik 2">
            <a:extLst>
              <a:ext uri="{FF2B5EF4-FFF2-40B4-BE49-F238E27FC236}">
                <a16:creationId xmlns:a16="http://schemas.microsoft.com/office/drawing/2014/main" id="{057E94A7-75EC-44CE-9410-C23957DC3D43}"/>
              </a:ext>
            </a:extLst>
          </p:cNvPr>
          <p:cNvSpPr>
            <a:spLocks noGrp="1"/>
          </p:cNvSpPr>
          <p:nvPr>
            <p:ph type="subTitle" idx="1"/>
          </p:nvPr>
        </p:nvSpPr>
        <p:spPr/>
        <p:txBody>
          <a:bodyPr/>
          <a:lstStyle/>
          <a:p>
            <a:r>
              <a:rPr lang="sv-SE"/>
              <a:t>Region Värmlands utvecklingsplan för framtidens hälso- och sjukvård mot 2040</a:t>
            </a:r>
          </a:p>
        </p:txBody>
      </p:sp>
    </p:spTree>
    <p:extLst>
      <p:ext uri="{BB962C8B-B14F-4D97-AF65-F5344CB8AC3E}">
        <p14:creationId xmlns:p14="http://schemas.microsoft.com/office/powerpoint/2010/main" val="50272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0BF8F7-FFEC-16CA-9FD3-94C3EF17FDC3}"/>
              </a:ext>
            </a:extLst>
          </p:cNvPr>
          <p:cNvSpPr>
            <a:spLocks noGrp="1"/>
          </p:cNvSpPr>
          <p:nvPr>
            <p:ph type="title"/>
          </p:nvPr>
        </p:nvSpPr>
        <p:spPr>
          <a:xfrm>
            <a:off x="7003175" y="972000"/>
            <a:ext cx="4253404" cy="1325563"/>
          </a:xfrm>
        </p:spPr>
        <p:txBody>
          <a:bodyPr/>
          <a:lstStyle/>
          <a:p>
            <a:r>
              <a:rPr lang="sv-SE"/>
              <a:t>Remiss – en chans att tycka till</a:t>
            </a:r>
          </a:p>
        </p:txBody>
      </p:sp>
      <p:sp>
        <p:nvSpPr>
          <p:cNvPr id="3" name="Platshållare för innehåll 2">
            <a:extLst>
              <a:ext uri="{FF2B5EF4-FFF2-40B4-BE49-F238E27FC236}">
                <a16:creationId xmlns:a16="http://schemas.microsoft.com/office/drawing/2014/main" id="{4D849139-3377-2D73-092D-89370F227897}"/>
              </a:ext>
            </a:extLst>
          </p:cNvPr>
          <p:cNvSpPr>
            <a:spLocks noGrp="1"/>
          </p:cNvSpPr>
          <p:nvPr>
            <p:ph sz="half" idx="2"/>
          </p:nvPr>
        </p:nvSpPr>
        <p:spPr/>
        <p:txBody>
          <a:bodyPr/>
          <a:lstStyle/>
          <a:p>
            <a:r>
              <a:rPr lang="sv-SE" b="0" i="0">
                <a:solidFill>
                  <a:srgbClr val="000000"/>
                </a:solidFill>
                <a:effectLst/>
              </a:rPr>
              <a:t>Nu finns ett förslag på Region Värmlands utvecklingsplan för hälso- och sjukvården 2040.</a:t>
            </a:r>
          </a:p>
          <a:p>
            <a:r>
              <a:rPr lang="sv-SE">
                <a:solidFill>
                  <a:srgbClr val="000000"/>
                </a:solidFill>
              </a:rPr>
              <a:t>Planen ger riktningen för hälso- och sjukvården samt tandvård till 2040. </a:t>
            </a:r>
          </a:p>
          <a:p>
            <a:r>
              <a:rPr lang="sv-SE"/>
              <a:t>Fastställs av regionfullmäktige i oktober 2025.</a:t>
            </a:r>
            <a:endParaRPr lang="sv-SE" b="0" i="0">
              <a:solidFill>
                <a:srgbClr val="000000"/>
              </a:solidFill>
              <a:effectLst/>
            </a:endParaRPr>
          </a:p>
        </p:txBody>
      </p:sp>
      <p:pic>
        <p:nvPicPr>
          <p:cNvPr id="6" name="Platshållare för bild 5" descr="En bild som visar text, skärmbild&#10;&#10;AI-genererat innehåll kan vara felaktigt.">
            <a:extLst>
              <a:ext uri="{FF2B5EF4-FFF2-40B4-BE49-F238E27FC236}">
                <a16:creationId xmlns:a16="http://schemas.microsoft.com/office/drawing/2014/main" id="{82438E6B-9174-C00B-1618-2244C66CA7FF}"/>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4677" b="4677"/>
          <a:stretch>
            <a:fillRect/>
          </a:stretch>
        </p:blipFill>
        <p:spPr>
          <a:xfrm rot="21029744">
            <a:off x="1166322" y="672662"/>
            <a:ext cx="4372304" cy="5214465"/>
          </a:xfrm>
          <a:ln>
            <a:solidFill>
              <a:schemeClr val="tx2">
                <a:lumMod val="40000"/>
                <a:lumOff val="60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156807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bild 4" descr="En bild som visar tecknad serie, clipart, illustration, konst&#10;&#10;AI-genererat innehåll kan vara felaktigt.">
            <a:extLst>
              <a:ext uri="{FF2B5EF4-FFF2-40B4-BE49-F238E27FC236}">
                <a16:creationId xmlns:a16="http://schemas.microsoft.com/office/drawing/2014/main" id="{E8EC6D7B-404F-163E-2AD5-94F5C2DA0750}"/>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432" r="1432"/>
          <a:stretch>
            <a:fillRect/>
          </a:stretch>
        </p:blipFill>
        <p:spPr>
          <a:xfrm>
            <a:off x="1932972" y="1261635"/>
            <a:ext cx="9020538" cy="5222080"/>
          </a:xfrm>
        </p:spPr>
      </p:pic>
      <p:sp>
        <p:nvSpPr>
          <p:cNvPr id="3" name="Rubrik 2">
            <a:extLst>
              <a:ext uri="{FF2B5EF4-FFF2-40B4-BE49-F238E27FC236}">
                <a16:creationId xmlns:a16="http://schemas.microsoft.com/office/drawing/2014/main" id="{6EAE9817-B841-F69F-A17C-2CFA017570C7}"/>
              </a:ext>
            </a:extLst>
          </p:cNvPr>
          <p:cNvSpPr>
            <a:spLocks noGrp="1"/>
          </p:cNvSpPr>
          <p:nvPr>
            <p:ph type="title"/>
          </p:nvPr>
        </p:nvSpPr>
        <p:spPr>
          <a:xfrm>
            <a:off x="3348465" y="-77428"/>
            <a:ext cx="5495070" cy="1325563"/>
          </a:xfrm>
        </p:spPr>
        <p:txBody>
          <a:bodyPr/>
          <a:lstStyle/>
          <a:p>
            <a:pPr algn="ctr"/>
            <a:r>
              <a:rPr lang="sv-SE"/>
              <a:t>Målbild 2040</a:t>
            </a:r>
          </a:p>
        </p:txBody>
      </p:sp>
    </p:spTree>
    <p:extLst>
      <p:ext uri="{BB962C8B-B14F-4D97-AF65-F5344CB8AC3E}">
        <p14:creationId xmlns:p14="http://schemas.microsoft.com/office/powerpoint/2010/main" val="2171361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bild 4" descr="En bild som visar text, tecknad serie, clipart, Grafik&#10;&#10;AI-genererat innehåll kan vara felaktigt.">
            <a:extLst>
              <a:ext uri="{FF2B5EF4-FFF2-40B4-BE49-F238E27FC236}">
                <a16:creationId xmlns:a16="http://schemas.microsoft.com/office/drawing/2014/main" id="{952D00B1-A7EA-6F34-71CF-CA37F18B44B5}"/>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l="1351" r="1351"/>
          <a:stretch>
            <a:fillRect/>
          </a:stretch>
        </p:blipFill>
        <p:spPr>
          <a:xfrm>
            <a:off x="1030147" y="559983"/>
            <a:ext cx="9911788" cy="5738034"/>
          </a:xfrm>
        </p:spPr>
      </p:pic>
      <p:sp>
        <p:nvSpPr>
          <p:cNvPr id="3" name="Rubrik 2">
            <a:extLst>
              <a:ext uri="{FF2B5EF4-FFF2-40B4-BE49-F238E27FC236}">
                <a16:creationId xmlns:a16="http://schemas.microsoft.com/office/drawing/2014/main" id="{DED6D478-C4F8-C0EA-8869-6769F54AEE39}"/>
              </a:ext>
            </a:extLst>
          </p:cNvPr>
          <p:cNvSpPr>
            <a:spLocks noGrp="1"/>
          </p:cNvSpPr>
          <p:nvPr>
            <p:ph type="title"/>
          </p:nvPr>
        </p:nvSpPr>
        <p:spPr>
          <a:xfrm>
            <a:off x="865414" y="261257"/>
            <a:ext cx="7439278" cy="1325563"/>
          </a:xfrm>
        </p:spPr>
        <p:txBody>
          <a:bodyPr/>
          <a:lstStyle/>
          <a:p>
            <a:pPr algn="ctr"/>
            <a:r>
              <a:rPr lang="sv-SE" sz="3600"/>
              <a:t>Strategier för att nå målbilden</a:t>
            </a:r>
          </a:p>
        </p:txBody>
      </p:sp>
    </p:spTree>
    <p:extLst>
      <p:ext uri="{BB962C8B-B14F-4D97-AF65-F5344CB8AC3E}">
        <p14:creationId xmlns:p14="http://schemas.microsoft.com/office/powerpoint/2010/main" val="3279645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A3AE9F-F41E-538B-ECAF-B832A87505B2}"/>
              </a:ext>
            </a:extLst>
          </p:cNvPr>
          <p:cNvSpPr>
            <a:spLocks noGrp="1"/>
          </p:cNvSpPr>
          <p:nvPr>
            <p:ph type="title"/>
          </p:nvPr>
        </p:nvSpPr>
        <p:spPr>
          <a:xfrm>
            <a:off x="2496809" y="972000"/>
            <a:ext cx="7773862" cy="1325563"/>
          </a:xfrm>
        </p:spPr>
        <p:txBody>
          <a:bodyPr/>
          <a:lstStyle/>
          <a:p>
            <a:r>
              <a:rPr lang="sv-SE"/>
              <a:t>Hälso- och sjukvårdsdirektörerna presenterar planen</a:t>
            </a:r>
          </a:p>
        </p:txBody>
      </p:sp>
      <p:sp>
        <p:nvSpPr>
          <p:cNvPr id="3" name="Platshållare för text 2">
            <a:extLst>
              <a:ext uri="{FF2B5EF4-FFF2-40B4-BE49-F238E27FC236}">
                <a16:creationId xmlns:a16="http://schemas.microsoft.com/office/drawing/2014/main" id="{A68CF86B-113C-503B-3995-0554672B89F0}"/>
              </a:ext>
            </a:extLst>
          </p:cNvPr>
          <p:cNvSpPr>
            <a:spLocks noGrp="1"/>
          </p:cNvSpPr>
          <p:nvPr>
            <p:ph type="body" sz="quarter" idx="13"/>
          </p:nvPr>
        </p:nvSpPr>
        <p:spPr>
          <a:xfrm>
            <a:off x="2497422" y="2482850"/>
            <a:ext cx="8455923" cy="3240000"/>
          </a:xfrm>
        </p:spPr>
        <p:txBody>
          <a:bodyPr/>
          <a:lstStyle/>
          <a:p>
            <a:pPr marL="0" indent="0">
              <a:buNone/>
            </a:pPr>
            <a:r>
              <a:rPr lang="sv-SE" b="1" dirty="0"/>
              <a:t>Digitala träffar</a:t>
            </a:r>
          </a:p>
          <a:p>
            <a:pPr marL="0" indent="0">
              <a:buNone/>
            </a:pPr>
            <a:r>
              <a:rPr lang="sv-SE" dirty="0"/>
              <a:t>9 maj kl. 11.00-12.00</a:t>
            </a:r>
          </a:p>
          <a:p>
            <a:pPr marL="0" indent="0">
              <a:buNone/>
            </a:pPr>
            <a:r>
              <a:rPr lang="sv-SE" dirty="0"/>
              <a:t>21 maj kl. 14.00-15.00</a:t>
            </a:r>
          </a:p>
          <a:p>
            <a:pPr marL="0" indent="0">
              <a:buNone/>
            </a:pPr>
            <a:r>
              <a:rPr lang="sv-SE" b="1" dirty="0"/>
              <a:t>Fysiska träffar</a:t>
            </a:r>
          </a:p>
          <a:p>
            <a:r>
              <a:rPr lang="sv-SE" dirty="0"/>
              <a:t>15 maj kl. 13.00-14.00 Kjellgrenssalen, Arvika sjukhus</a:t>
            </a:r>
          </a:p>
          <a:p>
            <a:r>
              <a:rPr lang="sv-SE" dirty="0"/>
              <a:t>19 maj kl. 13.00-14.00 Morbrors Ådra, Centralsjukhuset</a:t>
            </a:r>
          </a:p>
          <a:p>
            <a:r>
              <a:rPr lang="sv-SE" dirty="0"/>
              <a:t>27 maj kl. 14.00-15.00 Vallmon, </a:t>
            </a:r>
            <a:r>
              <a:rPr lang="sv-SE"/>
              <a:t>Torsby sjukhus</a:t>
            </a:r>
            <a:endParaRPr lang="sv-SE" dirty="0"/>
          </a:p>
          <a:p>
            <a:pPr marL="0" indent="0">
              <a:buNone/>
            </a:pPr>
            <a:endParaRPr lang="sv-SE" dirty="0"/>
          </a:p>
          <a:p>
            <a:pPr marL="0" indent="0">
              <a:buNone/>
            </a:pPr>
            <a:endParaRPr lang="sv-SE" dirty="0"/>
          </a:p>
          <a:p>
            <a:pPr marL="0" indent="0">
              <a:buNone/>
            </a:pPr>
            <a:endParaRPr lang="sv-SE" dirty="0"/>
          </a:p>
        </p:txBody>
      </p:sp>
    </p:spTree>
    <p:extLst>
      <p:ext uri="{BB962C8B-B14F-4D97-AF65-F5344CB8AC3E}">
        <p14:creationId xmlns:p14="http://schemas.microsoft.com/office/powerpoint/2010/main" val="2667096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C922CD9-AF28-B8B0-9CA2-34F0EB21767F}"/>
              </a:ext>
            </a:extLst>
          </p:cNvPr>
          <p:cNvSpPr>
            <a:spLocks noGrp="1"/>
          </p:cNvSpPr>
          <p:nvPr>
            <p:ph type="title"/>
          </p:nvPr>
        </p:nvSpPr>
        <p:spPr/>
        <p:txBody>
          <a:bodyPr/>
          <a:lstStyle/>
          <a:p>
            <a:r>
              <a:rPr lang="sv-SE"/>
              <a:t>Lämna synpunkter</a:t>
            </a:r>
          </a:p>
        </p:txBody>
      </p:sp>
      <p:sp>
        <p:nvSpPr>
          <p:cNvPr id="3" name="Platshållare för text 2">
            <a:extLst>
              <a:ext uri="{FF2B5EF4-FFF2-40B4-BE49-F238E27FC236}">
                <a16:creationId xmlns:a16="http://schemas.microsoft.com/office/drawing/2014/main" id="{800BDF70-F122-E269-57BB-E32A95BDE17B}"/>
              </a:ext>
            </a:extLst>
          </p:cNvPr>
          <p:cNvSpPr>
            <a:spLocks noGrp="1"/>
          </p:cNvSpPr>
          <p:nvPr>
            <p:ph type="body" sz="quarter" idx="13"/>
          </p:nvPr>
        </p:nvSpPr>
        <p:spPr/>
        <p:txBody>
          <a:bodyPr/>
          <a:lstStyle/>
          <a:p>
            <a:r>
              <a:rPr lang="sv-SE">
                <a:hlinkClick r:id="rId3"/>
              </a:rPr>
              <a:t>Här finns planen att läsa. </a:t>
            </a:r>
            <a:endParaRPr lang="sv-SE"/>
          </a:p>
          <a:p>
            <a:r>
              <a:rPr lang="sv-SE"/>
              <a:t>Lämna synpunkter via formuläret på samma sida. </a:t>
            </a:r>
          </a:p>
          <a:p>
            <a:r>
              <a:rPr lang="sv-SE"/>
              <a:t>Lämna synpunkter fram till 13 juni. </a:t>
            </a:r>
          </a:p>
          <a:p>
            <a:r>
              <a:rPr lang="sv-SE"/>
              <a:t>Utvecklingsplanen fastställs av regionfullmäktige i oktober 2025. </a:t>
            </a:r>
          </a:p>
          <a:p>
            <a:pPr marL="0" indent="0">
              <a:buNone/>
            </a:pPr>
            <a:endParaRPr lang="sv-SE"/>
          </a:p>
          <a:p>
            <a:pPr marL="0" indent="0">
              <a:buNone/>
            </a:pPr>
            <a:endParaRPr lang="sv-SE"/>
          </a:p>
        </p:txBody>
      </p:sp>
    </p:spTree>
    <p:extLst>
      <p:ext uri="{BB962C8B-B14F-4D97-AF65-F5344CB8AC3E}">
        <p14:creationId xmlns:p14="http://schemas.microsoft.com/office/powerpoint/2010/main" val="1017495027"/>
      </p:ext>
    </p:extLst>
  </p:cSld>
  <p:clrMapOvr>
    <a:masterClrMapping/>
  </p:clrMapOvr>
</p:sld>
</file>

<file path=ppt/theme/theme1.xml><?xml version="1.0" encoding="utf-8"?>
<a:theme xmlns:a="http://schemas.openxmlformats.org/drawingml/2006/main" name="Region Varmland">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0349C4BF-E19F-44D1-80A2-52EBC7B72535}"/>
    </a:ext>
  </a:extLst>
</a:theme>
</file>

<file path=ppt/theme/theme2.xml><?xml version="1.0" encoding="utf-8"?>
<a:theme xmlns:a="http://schemas.openxmlformats.org/drawingml/2006/main" name="Region Varmland Grå">
  <a:themeElements>
    <a:clrScheme name="Region Varmland farger">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BA14B6D6-CCF9-4C6F-B87B-D4013CFA3824}"/>
    </a:ext>
  </a:extLst>
</a:theme>
</file>

<file path=ppt/theme/theme3.xml><?xml version="1.0" encoding="utf-8"?>
<a:theme xmlns:a="http://schemas.openxmlformats.org/drawingml/2006/main" name="Stor rubrik">
  <a:themeElements>
    <a:clrScheme name="Region Värmland-HEX">
      <a:dk1>
        <a:srgbClr val="000000"/>
      </a:dk1>
      <a:lt1>
        <a:srgbClr val="FFFFFF"/>
      </a:lt1>
      <a:dk2>
        <a:srgbClr val="6F6E68"/>
      </a:dk2>
      <a:lt2>
        <a:srgbClr val="E7E6E6"/>
      </a:lt2>
      <a:accent1>
        <a:srgbClr val="003A70"/>
      </a:accent1>
      <a:accent2>
        <a:srgbClr val="93328E"/>
      </a:accent2>
      <a:accent3>
        <a:srgbClr val="008264"/>
      </a:accent3>
      <a:accent4>
        <a:srgbClr val="F9B000"/>
      </a:accent4>
      <a:accent5>
        <a:srgbClr val="005EB8"/>
      </a:accent5>
      <a:accent6>
        <a:srgbClr val="AA112C"/>
      </a:accent6>
      <a:hlink>
        <a:srgbClr val="003A70"/>
      </a:hlink>
      <a:folHlink>
        <a:srgbClr val="93328E"/>
      </a:folHlink>
    </a:clrScheme>
    <a:fontScheme name="Region Varmlan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Region Värmland" id="{D301F77F-05F8-4EAC-B0A7-77EEF84B37BE}" vid="{E6EA708E-2F9B-4427-93FC-14D83DF272B5}"/>
    </a:ext>
  </a:ext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00608c9-1d3e-4fd3-8ad4-6db3546fb67f">
      <Terms xmlns="http://schemas.microsoft.com/office/infopath/2007/PartnerControls"/>
    </lcf76f155ced4ddcb4097134ff3c332f>
    <TaxCatchAll xmlns="a43afda5-6337-4a1a-8aa8-02033573041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B7644DF1803E4F8B8E0D54A3EF314B" ma:contentTypeVersion="12" ma:contentTypeDescription="Create a new document." ma:contentTypeScope="" ma:versionID="29b522e4dabc9479d6f9945f37c2a09f">
  <xsd:schema xmlns:xsd="http://www.w3.org/2001/XMLSchema" xmlns:xs="http://www.w3.org/2001/XMLSchema" xmlns:p="http://schemas.microsoft.com/office/2006/metadata/properties" xmlns:ns2="200608c9-1d3e-4fd3-8ad4-6db3546fb67f" xmlns:ns3="a43afda5-6337-4a1a-8aa8-020335730417" targetNamespace="http://schemas.microsoft.com/office/2006/metadata/properties" ma:root="true" ma:fieldsID="2fc652e6da3bf9f336e3c68b9c287cc0" ns2:_="" ns3:_="">
    <xsd:import namespace="200608c9-1d3e-4fd3-8ad4-6db3546fb67f"/>
    <xsd:import namespace="a43afda5-6337-4a1a-8aa8-02033573041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0608c9-1d3e-4fd3-8ad4-6db3546fb6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256c666c-3d86-41dd-931b-6486b2d8a6be"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3afda5-6337-4a1a-8aa8-02033573041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3329f3b-de87-41c5-911e-56cb37e660fa}" ma:internalName="TaxCatchAll" ma:showField="CatchAllData" ma:web="a43afda5-6337-4a1a-8aa8-020335730417">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B46CEF-B583-4581-A04C-E338A8D0E594}">
  <ds:schemaRefs>
    <ds:schemaRef ds:uri="http://schemas.microsoft.com/sharepoint/v3/contenttype/forms"/>
  </ds:schemaRefs>
</ds:datastoreItem>
</file>

<file path=customXml/itemProps2.xml><?xml version="1.0" encoding="utf-8"?>
<ds:datastoreItem xmlns:ds="http://schemas.openxmlformats.org/officeDocument/2006/customXml" ds:itemID="{5AE152CA-E73D-4C05-8276-314444067177}">
  <ds:schemaRefs>
    <ds:schemaRef ds:uri="http://www.w3.org/XML/1998/namespace"/>
    <ds:schemaRef ds:uri="200608c9-1d3e-4fd3-8ad4-6db3546fb67f"/>
    <ds:schemaRef ds:uri="http://schemas.microsoft.com/office/2006/metadata/properties"/>
    <ds:schemaRef ds:uri="http://schemas.openxmlformats.org/package/2006/metadata/core-properties"/>
    <ds:schemaRef ds:uri="http://schemas.microsoft.com/office/2006/documentManagement/types"/>
    <ds:schemaRef ds:uri="a43afda5-6337-4a1a-8aa8-020335730417"/>
    <ds:schemaRef ds:uri="http://purl.org/dc/dcmitype/"/>
    <ds:schemaRef ds:uri="http://schemas.microsoft.com/office/infopath/2007/PartnerControls"/>
    <ds:schemaRef ds:uri="http://purl.org/dc/terms/"/>
    <ds:schemaRef ds:uri="http://purl.org/dc/elements/1.1/"/>
  </ds:schemaRefs>
</ds:datastoreItem>
</file>

<file path=customXml/itemProps3.xml><?xml version="1.0" encoding="utf-8"?>
<ds:datastoreItem xmlns:ds="http://schemas.openxmlformats.org/officeDocument/2006/customXml" ds:itemID="{65D81D6A-0FBF-4021-A97D-F5C48F634F2E}">
  <ds:schemaRefs>
    <ds:schemaRef ds:uri="200608c9-1d3e-4fd3-8ad4-6db3546fb67f"/>
    <ds:schemaRef ds:uri="a43afda5-6337-4a1a-8aa8-02033573041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Powerpoint-Region Värmland</Template>
  <TotalTime>0</TotalTime>
  <Words>1017</Words>
  <Application>Microsoft Office PowerPoint</Application>
  <PresentationFormat>Bredbild</PresentationFormat>
  <Paragraphs>88</Paragraphs>
  <Slides>7</Slides>
  <Notes>5</Notes>
  <HiddenSlides>0</HiddenSlides>
  <MMClips>0</MMClips>
  <ScaleCrop>false</ScaleCrop>
  <HeadingPairs>
    <vt:vector size="6" baseType="variant">
      <vt:variant>
        <vt:lpstr>Använt teckensnitt</vt:lpstr>
      </vt:variant>
      <vt:variant>
        <vt:i4>3</vt:i4>
      </vt:variant>
      <vt:variant>
        <vt:lpstr>Tema</vt:lpstr>
      </vt:variant>
      <vt:variant>
        <vt:i4>3</vt:i4>
      </vt:variant>
      <vt:variant>
        <vt:lpstr>Bildrubriker</vt:lpstr>
      </vt:variant>
      <vt:variant>
        <vt:i4>7</vt:i4>
      </vt:variant>
    </vt:vector>
  </HeadingPairs>
  <TitlesOfParts>
    <vt:vector size="13" baseType="lpstr">
      <vt:lpstr>Aptos</vt:lpstr>
      <vt:lpstr>Arial</vt:lpstr>
      <vt:lpstr>Courier New</vt:lpstr>
      <vt:lpstr>Region Varmland</vt:lpstr>
      <vt:lpstr>Region Varmland Grå</vt:lpstr>
      <vt:lpstr>Stor rubrik</vt:lpstr>
      <vt:lpstr>Till dig som använder materialet</vt:lpstr>
      <vt:lpstr>Tyck till om utvecklingsplanen!</vt:lpstr>
      <vt:lpstr>Remiss – en chans att tycka till</vt:lpstr>
      <vt:lpstr>Målbild 2040</vt:lpstr>
      <vt:lpstr>Strategier för att nå målbilden</vt:lpstr>
      <vt:lpstr>Hälso- och sjukvårdsdirektörerna presenterar planen</vt:lpstr>
      <vt:lpstr>Lämna synpunkter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Emma Österling</dc:creator>
  <cp:lastModifiedBy>Anna Lindgren</cp:lastModifiedBy>
  <cp:revision>3</cp:revision>
  <dcterms:created xsi:type="dcterms:W3CDTF">2025-04-02T14:06:26Z</dcterms:created>
  <dcterms:modified xsi:type="dcterms:W3CDTF">2025-04-11T09:40:48Z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0x0101004EB7644DF1803E4F8B8E0D54A3EF314B</vt:lpwstr>
  </property>
  <property fmtid="{D5CDD505-2E9C-101B-9397-08002B2CF9AE}" pid="3" name="MediaServiceImageTags">
    <vt:lpwstr/>
  </property>
</Properties>
</file>