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sldIdLst>
    <p:sldId id="256" r:id="rId7"/>
    <p:sldId id="257" r:id="rId8"/>
    <p:sldId id="270" r:id="rId9"/>
    <p:sldId id="259" r:id="rId10"/>
    <p:sldId id="260" r:id="rId11"/>
    <p:sldId id="258" r:id="rId12"/>
    <p:sldId id="262" r:id="rId13"/>
    <p:sldId id="263" r:id="rId14"/>
    <p:sldId id="261" r:id="rId15"/>
    <p:sldId id="265" r:id="rId16"/>
    <p:sldId id="266" r:id="rId17"/>
    <p:sldId id="269" r:id="rId18"/>
    <p:sldId id="268" r:id="rId19"/>
    <p:sldId id="271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4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e Ricken" userId="4f1eb3a9-2d5c-4e69-8005-2fdb8b7f1d1c" providerId="ADAL" clId="{FCE4ACB8-83D8-43F4-BB98-1BCF7BB5AF94}"/>
    <pc:docChg chg="modSld">
      <pc:chgData name="Christiane Ricken" userId="4f1eb3a9-2d5c-4e69-8005-2fdb8b7f1d1c" providerId="ADAL" clId="{FCE4ACB8-83D8-43F4-BB98-1BCF7BB5AF94}" dt="2019-11-05T17:37:23.528" v="30" actId="6549"/>
      <pc:docMkLst>
        <pc:docMk/>
      </pc:docMkLst>
      <pc:sldChg chg="modSp">
        <pc:chgData name="Christiane Ricken" userId="4f1eb3a9-2d5c-4e69-8005-2fdb8b7f1d1c" providerId="ADAL" clId="{FCE4ACB8-83D8-43F4-BB98-1BCF7BB5AF94}" dt="2019-11-05T17:37:23.528" v="30" actId="6549"/>
        <pc:sldMkLst>
          <pc:docMk/>
          <pc:sldMk cId="502725873" sldId="256"/>
        </pc:sldMkLst>
        <pc:spChg chg="mod">
          <ac:chgData name="Christiane Ricken" userId="4f1eb3a9-2d5c-4e69-8005-2fdb8b7f1d1c" providerId="ADAL" clId="{FCE4ACB8-83D8-43F4-BB98-1BCF7BB5AF94}" dt="2019-11-05T17:37:23.528" v="30" actId="6549"/>
          <ac:spMkLst>
            <pc:docMk/>
            <pc:sldMk cId="502725873" sldId="256"/>
            <ac:spMk id="3" creationId="{057E94A7-75EC-44CE-9410-C23957DC3D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2019-11-05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2019-11-05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Nationell vårdplan för palliativ vård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7E94A7-75EC-44CE-9410-C23957DC3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5645" y="3804757"/>
            <a:ext cx="5599074" cy="820406"/>
          </a:xfrm>
        </p:spPr>
        <p:txBody>
          <a:bodyPr/>
          <a:lstStyle/>
          <a:p>
            <a:r>
              <a:rPr lang="sv-SE" dirty="0"/>
              <a:t>Introduktion av NVP del 2 d i Värmland</a:t>
            </a:r>
          </a:p>
          <a:p>
            <a:r>
              <a:rPr lang="sv-SE" dirty="0"/>
              <a:t>Presentation ”Värna livet och möta döden” 6:e nov 2019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520C5B-FD7C-4174-89DF-D26A533D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46339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A03C0E-AC20-424B-A501-EF941933E1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839433"/>
            <a:ext cx="7200000" cy="3883417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VAL AV BEDÖMNINGSINSTRUMENT</a:t>
            </a:r>
          </a:p>
          <a:p>
            <a:r>
              <a:rPr lang="sv-SE" sz="2000" dirty="0"/>
              <a:t>ABBEY PAIN SCALE</a:t>
            </a:r>
          </a:p>
          <a:p>
            <a:r>
              <a:rPr lang="sv-SE" sz="2000" dirty="0"/>
              <a:t>ESAS</a:t>
            </a:r>
          </a:p>
          <a:p>
            <a:r>
              <a:rPr lang="sv-SE" sz="2000" dirty="0"/>
              <a:t>FLACC</a:t>
            </a:r>
          </a:p>
          <a:p>
            <a:r>
              <a:rPr lang="sv-SE" sz="2000" dirty="0"/>
              <a:t>IPOS</a:t>
            </a:r>
          </a:p>
          <a:p>
            <a:r>
              <a:rPr lang="sv-SE" sz="2000" dirty="0"/>
              <a:t>VAS|NRS</a:t>
            </a:r>
          </a:p>
          <a:p>
            <a:r>
              <a:rPr lang="sv-SE" sz="2000" dirty="0"/>
              <a:t> ANNAT</a:t>
            </a:r>
          </a:p>
        </p:txBody>
      </p:sp>
    </p:spTree>
    <p:extLst>
      <p:ext uri="{BB962C8B-B14F-4D97-AF65-F5344CB8AC3E}">
        <p14:creationId xmlns:p14="http://schemas.microsoft.com/office/powerpoint/2010/main" val="197664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C57BA1-2C63-4A5E-993D-37044641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691116"/>
            <a:ext cx="7200000" cy="92503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EB922F-0953-49BC-ADF3-2C7EFC553B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67023"/>
            <a:ext cx="7200000" cy="3755827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BEDÖMNING VAR 4:E TIMMA OM ANNAT ANGE FREKVENS</a:t>
            </a:r>
          </a:p>
          <a:p>
            <a:r>
              <a:rPr lang="sv-SE" sz="2000" dirty="0"/>
              <a:t>Välbefinnande</a:t>
            </a:r>
          </a:p>
          <a:p>
            <a:r>
              <a:rPr lang="sv-SE" sz="2000" dirty="0"/>
              <a:t>Smärta</a:t>
            </a:r>
          </a:p>
          <a:p>
            <a:r>
              <a:rPr lang="sv-SE" sz="2000" dirty="0" err="1"/>
              <a:t>Oro|Ångest</a:t>
            </a:r>
            <a:endParaRPr lang="sv-SE" sz="2000" dirty="0"/>
          </a:p>
          <a:p>
            <a:r>
              <a:rPr lang="sv-SE" sz="2000" dirty="0"/>
              <a:t>Förvirring</a:t>
            </a:r>
          </a:p>
          <a:p>
            <a:r>
              <a:rPr lang="sv-SE" sz="2000" dirty="0"/>
              <a:t>Andnöd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393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F340EBE-43A7-4C0A-B7B4-ED2B7014BB7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768642"/>
            <a:ext cx="8640000" cy="39553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Rosslig andning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Illamående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Kräkning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Munhälsa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Urinfunktion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Annat: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20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67BFD07-BDE6-4639-8A31-13879A1740B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191126"/>
            <a:ext cx="8640000" cy="4532872"/>
          </a:xfrm>
        </p:spPr>
        <p:txBody>
          <a:bodyPr/>
          <a:lstStyle/>
          <a:p>
            <a:r>
              <a:rPr lang="sv-SE" b="1" dirty="0"/>
              <a:t>BEDÖMNING VAR 12:E TIMMA OM ANNAT ANGE FREKVENS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Hud|Ögon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Tarmfunktion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Rörlighet|ADL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Kommunikation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Existentiellt|Andligt|Kulturellt</a:t>
            </a:r>
            <a:r>
              <a:rPr lang="sv-SE" dirty="0"/>
              <a:t> behov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Närståendes behov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Annat: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609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46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CFFF0C-5F57-4AD9-B0E2-BE52FCFF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NVP?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76D4D8-4FD6-474A-842A-D022E0ADDA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Personcentrerat stöd framtaget av Palliativt Utvecklingscentrum i Lund</a:t>
            </a:r>
          </a:p>
          <a:p>
            <a:r>
              <a:rPr lang="sv-SE" dirty="0"/>
              <a:t> Att identifiera, bedöma och åtgärda en enskild patients palliativa vårdbehov</a:t>
            </a:r>
          </a:p>
          <a:p>
            <a:r>
              <a:rPr lang="sv-SE" dirty="0"/>
              <a:t>Tre delar som samtliga syftar till att kvalitetssäkra vården</a:t>
            </a:r>
          </a:p>
        </p:txBody>
      </p:sp>
    </p:spTree>
    <p:extLst>
      <p:ext uri="{BB962C8B-B14F-4D97-AF65-F5344CB8AC3E}">
        <p14:creationId xmlns:p14="http://schemas.microsoft.com/office/powerpoint/2010/main" val="21687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2DDD31DE-C0AA-4B30-84C6-0B6E57527C6D}"/>
              </a:ext>
            </a:extLst>
          </p:cNvPr>
          <p:cNvPicPr>
            <a:picLocks noGrp="1"/>
          </p:cNvPicPr>
          <p:nvPr>
            <p:ph sz="half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16" y="300789"/>
            <a:ext cx="11843084" cy="57631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190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7C7F98E-56CD-4B4F-B2A5-8B554FB6F60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888958"/>
            <a:ext cx="8640000" cy="38350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Inom hälso- och sjukvården, inom kommunala omsorgen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 alla patienter ≥ 18 år och oberoende av diagnos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Bygger på kunskap från Nationellt kunskapsstöd för god palliativ vård i livets slutskede och Nationellt vårdprogram för palliativ vård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Ökad trygghet och livskvalitet för både patienten och närstående genom att behoven identifieras, åtgärdas, följs upp och dokumenteras på ett ändamålsenligt och strukturerat sätt</a:t>
            </a:r>
          </a:p>
        </p:txBody>
      </p:sp>
    </p:spTree>
    <p:extLst>
      <p:ext uri="{BB962C8B-B14F-4D97-AF65-F5344CB8AC3E}">
        <p14:creationId xmlns:p14="http://schemas.microsoft.com/office/powerpoint/2010/main" val="423066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183D4A6B-9864-4102-B350-6718CEE7088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588168"/>
            <a:ext cx="8640000" cy="41358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Ökad trygghet och livskvalitet för patient och närstående genom att behoven identifieras, åtgärdas, följs upp och dokumenteras på ett ändamålsenligt och strukturerat sätt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 personalen ökad trygghet genom att viktiga aspekter uppmärksammas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Personalen får en överblick över patientens situation, önskemål och behov samt över vilka individuella insatser som gjorts och planeras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64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6A194A-9064-423C-B886-4D863B9B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NVP del 2 d?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491B75-3565-43DA-8E06-8784E11DB2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Utökat beslutstöd för den döende människan – Del 2d</a:t>
            </a:r>
            <a:endParaRPr lang="sv-SE" dirty="0"/>
          </a:p>
          <a:p>
            <a:r>
              <a:rPr lang="sv-SE" dirty="0"/>
              <a:t>Används när patienten bedöms vara döende med endast dagar upp till en vecka kvar i livet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374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328AE21-74EC-4AA3-A4A2-FD31BFBC68A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329070"/>
            <a:ext cx="8640000" cy="4394928"/>
          </a:xfrm>
        </p:spPr>
        <p:txBody>
          <a:bodyPr/>
          <a:lstStyle/>
          <a:p>
            <a:r>
              <a:rPr lang="sv-SE" b="1" dirty="0"/>
              <a:t>TECKEN PÅ ATT PATIENTEN KAN VARA DÖENDE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är sängliggande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har sväljningssvårigheter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är kontinuerligt medvetandesänkt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sover större delen av dygnet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kan endast dricka små mängder vätska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Försämrad </a:t>
            </a:r>
            <a:r>
              <a:rPr lang="sv-SE" dirty="0" err="1"/>
              <a:t>cirkulation|andning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2037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FC5D711-FAA7-4E5B-BFF2-2B8DE9842EB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1446028"/>
            <a:ext cx="8640000" cy="4277970"/>
          </a:xfrm>
        </p:spPr>
        <p:txBody>
          <a:bodyPr/>
          <a:lstStyle/>
          <a:p>
            <a:r>
              <a:rPr lang="sv-SE" b="1" dirty="0"/>
              <a:t>BEDÖMNING AV ATT PATIENTEN ÄR DÖENDE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Progredierande</a:t>
            </a:r>
            <a:r>
              <a:rPr lang="sv-SE" dirty="0"/>
              <a:t> sjukdomsutveckling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Progredierande</a:t>
            </a:r>
            <a:r>
              <a:rPr lang="sv-SE" dirty="0"/>
              <a:t> funktionsnedsättning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Det försämrade tillståndet är förväntat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Behandlingsbara tillstånd har övervägts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Patienten bedöms ha någon vecka till dagar kvar i livet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Livsförlängande behandling ej indicerad</a:t>
            </a:r>
          </a:p>
        </p:txBody>
      </p:sp>
    </p:spTree>
    <p:extLst>
      <p:ext uri="{BB962C8B-B14F-4D97-AF65-F5344CB8AC3E}">
        <p14:creationId xmlns:p14="http://schemas.microsoft.com/office/powerpoint/2010/main" val="823049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DEFD6FE-A338-40EB-9BEA-4735441B514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800000" y="2041451"/>
            <a:ext cx="8640000" cy="3682546"/>
          </a:xfrm>
        </p:spPr>
        <p:txBody>
          <a:bodyPr/>
          <a:lstStyle/>
          <a:p>
            <a:r>
              <a:rPr lang="sv-SE" sz="2400" b="1" dirty="0"/>
              <a:t>Vårdåtgärder för den döende människan – Del 2d</a:t>
            </a: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Kontinuerlig bedömning av viktiga symtom- och statusområden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Vårdåtgärderna för den döende människan lyfts fram och synliggörs för hela teamet kring patienten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7147825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433C73314F3419BD49B07465BD21B" ma:contentTypeVersion="9" ma:contentTypeDescription="Create a new document." ma:contentTypeScope="" ma:versionID="4373c4383dc9e21ffdf370940c35fff3">
  <xsd:schema xmlns:xsd="http://www.w3.org/2001/XMLSchema" xmlns:xs="http://www.w3.org/2001/XMLSchema" xmlns:p="http://schemas.microsoft.com/office/2006/metadata/properties" xmlns:ns3="3b424c14-e1d1-4b31-a278-5b54ec3faae5" xmlns:ns4="b4d63ce3-5b6e-4856-be84-e6c83d4fa9ca" targetNamespace="http://schemas.microsoft.com/office/2006/metadata/properties" ma:root="true" ma:fieldsID="1ff9dfd2212af4f3fea98afc3dfa4884" ns3:_="" ns4:_="">
    <xsd:import namespace="3b424c14-e1d1-4b31-a278-5b54ec3faae5"/>
    <xsd:import namespace="b4d63ce3-5b6e-4856-be84-e6c83d4fa9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24c14-e1d1-4b31-a278-5b54ec3faa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63ce3-5b6e-4856-be84-e6c83d4fa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CA0C7-A29A-445C-B774-9AAEB29853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424c14-e1d1-4b31-a278-5b54ec3faae5"/>
    <ds:schemaRef ds:uri="b4d63ce3-5b6e-4856-be84-e6c83d4fa9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CABA4E-93DE-497C-8806-243B98C4D3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9F3F37A-153D-4908-B97A-53280DC152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371</Words>
  <Application>Microsoft Office PowerPoint</Application>
  <PresentationFormat>Bredbild</PresentationFormat>
  <Paragraphs>62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Region Varmland</vt:lpstr>
      <vt:lpstr>Region Varmland Grå</vt:lpstr>
      <vt:lpstr>Stor rubrik</vt:lpstr>
      <vt:lpstr>Nationell vårdplan för palliativ vård</vt:lpstr>
      <vt:lpstr>Vad är NVP?</vt:lpstr>
      <vt:lpstr>PowerPoint-presentation</vt:lpstr>
      <vt:lpstr>PowerPoint-presentation</vt:lpstr>
      <vt:lpstr>PowerPoint-presentation</vt:lpstr>
      <vt:lpstr>Vad är NVP del 2 d?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Nationell vårdplan för palliativ vård</dc:title>
  <dc:creator>Christiane Ricken</dc:creator>
  <cp:lastModifiedBy>Christiane Ricken</cp:lastModifiedBy>
  <cp:revision>1</cp:revision>
  <dcterms:created xsi:type="dcterms:W3CDTF">2019-11-05T17:14:02Z</dcterms:created>
  <dcterms:modified xsi:type="dcterms:W3CDTF">2019-11-05T17:37:28Z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0x010100F08433C73314F3419BD49B07465BD21B</vt:lpwstr>
  </property>
</Properties>
</file>