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4" r:id="rId2"/>
    <p:sldId id="279" r:id="rId3"/>
    <p:sldId id="288" r:id="rId4"/>
    <p:sldId id="266" r:id="rId5"/>
    <p:sldId id="315" r:id="rId6"/>
    <p:sldId id="289" r:id="rId7"/>
    <p:sldId id="280" r:id="rId8"/>
    <p:sldId id="281" r:id="rId9"/>
    <p:sldId id="284" r:id="rId10"/>
    <p:sldId id="286" r:id="rId11"/>
    <p:sldId id="282" r:id="rId12"/>
    <p:sldId id="287" r:id="rId13"/>
    <p:sldId id="265" r:id="rId14"/>
    <p:sldId id="283" r:id="rId15"/>
    <p:sldId id="290" r:id="rId16"/>
    <p:sldId id="275" r:id="rId17"/>
    <p:sldId id="292" r:id="rId18"/>
    <p:sldId id="291" r:id="rId19"/>
  </p:sldIdLst>
  <p:sldSz cx="12192000" cy="6858000"/>
  <p:notesSz cx="6789738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466CF-E20E-42C7-ABC6-FA6A2A0DA060}" v="2605" dt="2018-10-09T13:31:02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4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44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19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30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3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35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43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538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59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92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61B84-17A5-44CD-B0B6-767B2A4BA4BB}" type="datetimeFigureOut">
              <a:rPr lang="sv-SE" smtClean="0"/>
              <a:t>2018-10-09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F9B61E-A653-4BB7-9900-46B1A7AD51D2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60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30E632-DBDF-4745-BE62-10662562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Regin Dahl</a:t>
            </a:r>
            <a:br>
              <a:rPr lang="sv-SE" b="1" dirty="0">
                <a:latin typeface="Calibri" panose="020F0502020204030204" pitchFamily="34" charset="0"/>
              </a:rPr>
            </a:br>
            <a:br>
              <a:rPr lang="sv-SE" b="1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86DDDB-A515-47C5-83C1-F1679DE95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25601"/>
            <a:ext cx="8272003" cy="3777622"/>
          </a:xfrm>
        </p:spPr>
        <p:txBody>
          <a:bodyPr/>
          <a:lstStyle/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sz="2400" b="1" dirty="0">
                <a:latin typeface="Calibri" panose="020F0502020204030204" pitchFamily="34" charset="0"/>
              </a:rPr>
              <a:t>Fysioterapeut Cytostatika sektionen/Palliativa teamet och Mobilt Närvårds teamet vid</a:t>
            </a:r>
          </a:p>
          <a:p>
            <a:pPr marL="0" indent="0">
              <a:buNone/>
            </a:pPr>
            <a:r>
              <a:rPr lang="sv-SE" sz="2400" b="1" dirty="0">
                <a:latin typeface="Calibri" panose="020F0502020204030204" pitchFamily="34" charset="0"/>
              </a:rPr>
              <a:t>Sjukhuset i Arvika</a:t>
            </a:r>
            <a:endParaRPr lang="sv-SE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568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A578F0-F6CE-42D7-AC8E-44A055925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309569"/>
            <a:ext cx="9603275" cy="1275951"/>
          </a:xfrm>
        </p:spPr>
        <p:txBody>
          <a:bodyPr>
            <a:no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I första mötet önskar vi att </a:t>
            </a:r>
            <a:r>
              <a:rPr lang="sv-SE" b="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hitta en aktivitet eller symptom som är lite viktigare än dom andra, tillsammans med familjen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016EF3-09DF-4E45-AAA2-1C2DB558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298" y="1895452"/>
            <a:ext cx="10058117" cy="4295623"/>
          </a:xfrm>
        </p:spPr>
        <p:txBody>
          <a:bodyPr>
            <a:normAutofit fontScale="85000" lnSpcReduction="20000"/>
          </a:bodyPr>
          <a:lstStyle/>
          <a:p>
            <a:r>
              <a:rPr lang="sv-SE" sz="40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En god anamnes för att tillsammans hitta ADL patienten önskar att behålla och olika symtom som kan behandlas.</a:t>
            </a:r>
            <a:endParaRPr lang="en-US" sz="4000" dirty="0">
              <a:latin typeface="Calibri" panose="020F0502020204030204" pitchFamily="34" charset="0"/>
              <a:ea typeface="Arial"/>
              <a:cs typeface="Arial"/>
            </a:endParaRPr>
          </a:p>
          <a:p>
            <a:r>
              <a:rPr lang="sv-SE" sz="40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Göra gott</a:t>
            </a:r>
            <a:r>
              <a:rPr lang="en-US" sz="4000" dirty="0">
                <a:latin typeface="Calibri" panose="020F0502020204030204" pitchFamily="34" charset="0"/>
                <a:ea typeface="Arial"/>
                <a:cs typeface="Arial"/>
              </a:rPr>
              <a:t>​ </a:t>
            </a:r>
            <a:r>
              <a:rPr lang="en-US" sz="4000" dirty="0" err="1">
                <a:latin typeface="Calibri" panose="020F0502020204030204" pitchFamily="34" charset="0"/>
                <a:ea typeface="Arial"/>
                <a:cs typeface="Arial"/>
              </a:rPr>
              <a:t>för</a:t>
            </a:r>
            <a:r>
              <a:rPr lang="en-US" sz="4000" dirty="0">
                <a:latin typeface="Calibri" panose="020F0502020204030204" pitchFamily="34" charset="0"/>
                <a:ea typeface="Arial"/>
                <a:cs typeface="Arial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Arial"/>
                <a:cs typeface="Arial"/>
              </a:rPr>
              <a:t>att</a:t>
            </a:r>
            <a:r>
              <a:rPr lang="en-US" sz="4000" dirty="0">
                <a:latin typeface="Calibri" panose="020F0502020204030204" pitchFamily="34" charset="0"/>
                <a:ea typeface="Arial"/>
                <a:cs typeface="Arial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Arial"/>
                <a:cs typeface="Arial"/>
              </a:rPr>
              <a:t>öka</a:t>
            </a:r>
            <a:r>
              <a:rPr lang="en-US" sz="4000" dirty="0">
                <a:latin typeface="Calibri" panose="020F0502020204030204" pitchFamily="34" charset="0"/>
                <a:ea typeface="Arial"/>
                <a:cs typeface="Arial"/>
              </a:rPr>
              <a:t> </a:t>
            </a:r>
            <a:r>
              <a:rPr lang="en-US" sz="4000" dirty="0" err="1">
                <a:latin typeface="Calibri" panose="020F0502020204030204" pitchFamily="34" charset="0"/>
                <a:ea typeface="Arial"/>
                <a:cs typeface="Arial"/>
              </a:rPr>
              <a:t>aktivitäten</a:t>
            </a:r>
            <a:r>
              <a:rPr lang="en-US" sz="4000" dirty="0">
                <a:latin typeface="Calibri" panose="020F0502020204030204" pitchFamily="34" charset="0"/>
                <a:ea typeface="Arial"/>
                <a:cs typeface="Arial"/>
              </a:rPr>
              <a:t>.</a:t>
            </a:r>
          </a:p>
          <a:p>
            <a:r>
              <a:rPr lang="sv-SE" sz="40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Reducera fallrisk genom att till samman röra oss i varje rum du använder.</a:t>
            </a:r>
          </a:p>
          <a:p>
            <a:r>
              <a:rPr lang="sv-SE" sz="40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Hitta hjälpmedel som underlättar ADL.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013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>
                <a:latin typeface="Calibri"/>
              </a:rPr>
              <a:t>Val av fysioterapeutiska interventioner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678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3200" dirty="0">
                <a:latin typeface="Calibri"/>
              </a:rPr>
              <a:t>Välja  funktionella övningar med fokus på funktionell träning för att bevara ADL och behålla livskvaliteten.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3200" dirty="0">
                <a:latin typeface="Calibri"/>
              </a:rPr>
              <a:t>Välja åtgärd som lindrar och ger symtomkontroll. 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3200" dirty="0">
                <a:latin typeface="Calibri"/>
              </a:rPr>
              <a:t>Välja mellan olika profylax, göra gott, involvera anhöriga och annan vårdpersonal (hjärta, lunga, trycksår, profylax…) de sista dagarna patienten lever.</a:t>
            </a:r>
          </a:p>
          <a:p>
            <a:pPr marL="0" indent="0">
              <a:buNone/>
            </a:pPr>
            <a:endParaRPr lang="sv-SE" b="1" i="1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96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AD1CC-C8D4-4651-A935-71D15C1D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TRÄNA tillsammans MED PATIENTEN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BE0FCA-FFB9-4CE2-A3F8-959970AFE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71550" indent="-457200"/>
            <a:r>
              <a:rPr lang="sv-SE" sz="2400" dirty="0">
                <a:latin typeface="Calibri"/>
              </a:rPr>
              <a:t>syfte att minimera skaderisk</a:t>
            </a:r>
          </a:p>
          <a:p>
            <a:pPr marL="971550" indent="-457200"/>
            <a:r>
              <a:rPr lang="sv-SE" sz="2400" dirty="0">
                <a:latin typeface="Calibri"/>
              </a:rPr>
              <a:t>Stärka behandlings resultatet och hindra att förlora funktion.</a:t>
            </a:r>
            <a:endParaRPr lang="en-US" sz="2400" dirty="0">
              <a:latin typeface="Calibri"/>
            </a:endParaRPr>
          </a:p>
          <a:p>
            <a:pPr marL="971550" indent="-457200"/>
            <a:r>
              <a:rPr lang="sv-SE" sz="2400" dirty="0">
                <a:latin typeface="Calibri"/>
              </a:rPr>
              <a:t>syfte att stöda anhöriga.</a:t>
            </a:r>
          </a:p>
          <a:p>
            <a:pPr marL="971550" indent="-457200"/>
            <a:r>
              <a:rPr lang="sv-SE" sz="2400" dirty="0">
                <a:latin typeface="Calibri"/>
              </a:rPr>
              <a:t>Patienten har inga tid att förlora.</a:t>
            </a:r>
          </a:p>
          <a:p>
            <a:pPr marL="514350" indent="0">
              <a:buNone/>
            </a:pPr>
            <a:r>
              <a:rPr lang="sv-SE" sz="2400" b="1" i="1" dirty="0">
                <a:latin typeface="Calibri" panose="020F0502020204030204" pitchFamily="34" charset="0"/>
              </a:rPr>
              <a:t>(Punkten skiljer sig från vanlig fysioterapi vart patienten själv naturlig nyttiggöra sig effekten av behandlingen och kan öva tryckt själv hemma.)</a:t>
            </a:r>
            <a:endParaRPr lang="sv-SE" sz="2400" dirty="0">
              <a:latin typeface="Calibri" panose="020F0502020204030204" pitchFamily="34" charset="0"/>
            </a:endParaRPr>
          </a:p>
          <a:p>
            <a:pPr marL="514350" indent="0">
              <a:buNone/>
            </a:pPr>
            <a:endParaRPr lang="sv-SE" sz="2400" dirty="0">
              <a:latin typeface="Calibri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9280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1578" y="788474"/>
            <a:ext cx="9603275" cy="1049235"/>
          </a:xfrm>
        </p:spPr>
        <p:txBody>
          <a:bodyPr>
            <a:normAutofit/>
          </a:bodyPr>
          <a:lstStyle/>
          <a:p>
            <a:r>
              <a:rPr lang="sv-SE" sz="3600" b="1" dirty="0"/>
              <a:t>VILA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51577" y="1906675"/>
            <a:ext cx="9603275" cy="4284400"/>
          </a:xfrm>
        </p:spPr>
        <p:txBody>
          <a:bodyPr>
            <a:normAutofit fontScale="92500" lnSpcReduction="10000"/>
          </a:bodyPr>
          <a:lstStyle/>
          <a:p>
            <a:r>
              <a:rPr lang="sv-SE" sz="2600" dirty="0"/>
              <a:t>Att unna sej vila utan dålig samvete för patienten och anhöriga</a:t>
            </a:r>
          </a:p>
          <a:p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r>
              <a:rPr lang="sv-SE" sz="2600" dirty="0"/>
              <a:t>Vila smart. Utnyttja vilan med syfte på att behålla mest möjligt av din livskvalitén, orka mera och lättare. Ergonomi</a:t>
            </a:r>
          </a:p>
          <a:p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r>
              <a:rPr lang="sv-SE" sz="2600" dirty="0"/>
              <a:t>Organisera vilan under dagen och veckan fram tills nästa aktivitet.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il: nedåt 3"/>
          <p:cNvSpPr/>
          <p:nvPr/>
        </p:nvSpPr>
        <p:spPr>
          <a:xfrm>
            <a:off x="5663952" y="2708920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il: nedåt 4"/>
          <p:cNvSpPr/>
          <p:nvPr/>
        </p:nvSpPr>
        <p:spPr>
          <a:xfrm>
            <a:off x="5663952" y="4769867"/>
            <a:ext cx="484632" cy="558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1407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>
                <a:latin typeface="Calibri"/>
              </a:rPr>
              <a:t>smärtstillande  vid aktivitet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51579" y="1853754"/>
            <a:ext cx="10463613" cy="428578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sv-SE" sz="24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3200" dirty="0">
                <a:latin typeface="Calibri" panose="020F0502020204030204" pitchFamily="34" charset="0"/>
              </a:rPr>
              <a:t>Motivera för att använd ordinerad ”vid behovs smärtstillande”, för att underlätta daglig livets aktiviteter som är viktiga för patienten och familjen.</a:t>
            </a:r>
          </a:p>
          <a:p>
            <a:pPr marL="0" indent="0">
              <a:buNone/>
            </a:pPr>
            <a:endParaRPr lang="sv-SE" sz="2400" dirty="0">
              <a:latin typeface="Calibri"/>
            </a:endParaRP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696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5917D2-2AFA-460F-BF12-B7C68FB6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Vårdkedjan inga hinder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736AA4-E529-4105-94F8-E3B6A128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ea typeface="Arial"/>
                <a:cs typeface="Arial"/>
              </a:rPr>
              <a:t>Sjukgymnasten följer dig om du är i hemmet, på boende, på korttidsboende eller inlagd på sjukhuset. </a:t>
            </a:r>
            <a:endParaRPr lang="en-US" sz="2400" dirty="0">
              <a:latin typeface="Calibri" panose="020F0502020204030204" pitchFamily="34" charset="0"/>
              <a:ea typeface="Arial"/>
              <a:cs typeface="Arial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3276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" y="342420"/>
            <a:ext cx="11652308" cy="1049235"/>
          </a:xfrm>
        </p:spPr>
        <p:txBody>
          <a:bodyPr>
            <a:noAutofit/>
          </a:bodyPr>
          <a:lstStyle/>
          <a:p>
            <a:r>
              <a:rPr lang="sv-SE" b="1" dirty="0"/>
              <a:t>SAMMANFATTNING: Fysioterapi Tar vara på det friska, när inga tillfrisknad är möjlighet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0" y="1764063"/>
            <a:ext cx="12038202" cy="4575348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/>
              <a:t>En god </a:t>
            </a:r>
            <a:r>
              <a:rPr lang="sv-SE" sz="2400" dirty="0">
                <a:solidFill>
                  <a:srgbClr val="FF0000"/>
                </a:solidFill>
              </a:rPr>
              <a:t>anamnes</a:t>
            </a:r>
            <a:r>
              <a:rPr lang="sv-SE" sz="2400" dirty="0"/>
              <a:t> för att hitta livskvalité för patienten som stöder autonomin, ger symtomkontroll, reducerar skador, gör gott och fördelar resurserna rättvis.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solidFill>
                  <a:srgbClr val="00B050"/>
                </a:solidFill>
              </a:rPr>
              <a:t>Involvera anhöriga </a:t>
            </a:r>
            <a:r>
              <a:rPr lang="sv-SE" sz="2400" dirty="0"/>
              <a:t>så dom får göra gott och lyssna på förslag som dom har som lindrar och gör gott.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Välja </a:t>
            </a:r>
            <a:r>
              <a:rPr lang="sv-SE" sz="2400" dirty="0">
                <a:solidFill>
                  <a:srgbClr val="FF0000"/>
                </a:solidFill>
                <a:latin typeface="Calibri" panose="020F0502020204030204" pitchFamily="34" charset="0"/>
                <a:ea typeface="Arial"/>
                <a:cs typeface="Arial"/>
              </a:rPr>
              <a:t>undersökningar</a:t>
            </a:r>
            <a:r>
              <a:rPr lang="sv-SE" sz="2400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Arial"/>
              </a:rPr>
              <a:t> som stöder aktivitet eller symptom som är lite viktigare än dom andra att behålla eller behandla/lindra.</a:t>
            </a:r>
            <a:endParaRPr lang="sv-SE" sz="2400" dirty="0"/>
          </a:p>
          <a:p>
            <a:pPr marL="457200" indent="-457200">
              <a:buFont typeface="+mj-lt"/>
              <a:buAutoNum type="arabicPeriod"/>
            </a:pPr>
            <a:r>
              <a:rPr lang="sv-SE" sz="2400" dirty="0"/>
              <a:t>Välja Fysioterapeutiska </a:t>
            </a:r>
            <a:r>
              <a:rPr lang="sv-SE" sz="2400" dirty="0">
                <a:solidFill>
                  <a:srgbClr val="FF0000"/>
                </a:solidFill>
              </a:rPr>
              <a:t>åtgärder</a:t>
            </a:r>
            <a:r>
              <a:rPr lang="sv-SE" sz="2400" dirty="0"/>
              <a:t> som stöder livskvalité och ger symtomkontroll.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solidFill>
                  <a:srgbClr val="FF0000"/>
                </a:solidFill>
              </a:rPr>
              <a:t>Funktionella övningar </a:t>
            </a:r>
            <a:r>
              <a:rPr lang="sv-SE" sz="2400" dirty="0"/>
              <a:t>för att hitta </a:t>
            </a:r>
            <a:r>
              <a:rPr lang="sv-SE" sz="2400" dirty="0">
                <a:solidFill>
                  <a:srgbClr val="FF0000"/>
                </a:solidFill>
              </a:rPr>
              <a:t>rätt dos </a:t>
            </a:r>
            <a:r>
              <a:rPr lang="sv-SE" sz="2400" dirty="0"/>
              <a:t>och som inte ger risk för </a:t>
            </a:r>
            <a:r>
              <a:rPr lang="sv-SE" sz="2400" dirty="0">
                <a:solidFill>
                  <a:srgbClr val="FF0000"/>
                </a:solidFill>
              </a:rPr>
              <a:t>skada</a:t>
            </a:r>
            <a:r>
              <a:rPr lang="sv-SE" sz="2400" dirty="0"/>
              <a:t>, men </a:t>
            </a:r>
            <a:r>
              <a:rPr lang="sv-SE" sz="2400" dirty="0">
                <a:solidFill>
                  <a:srgbClr val="FF0000"/>
                </a:solidFill>
              </a:rPr>
              <a:t>gör gott </a:t>
            </a:r>
            <a:r>
              <a:rPr lang="sv-SE" sz="2400" dirty="0"/>
              <a:t>och lindrar.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/>
              <a:t>Öva med patienten och involvera anhöriga och/eller annat sjukvårdspersonal.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27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337346-0E83-497C-A725-065948BA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Goda förbilder i palliativ 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62411C-98C1-4D81-B442-5B9D04CF9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dirty="0"/>
              <a:t>Den värld vi lever i kan vara härlig. Men utmaningarna för de som ska ta vid, utveckla och möjliggöra att vi kan fortsätta leva i en härlig värld, de är många. </a:t>
            </a:r>
          </a:p>
          <a:p>
            <a:pPr marL="0" indent="0">
              <a:buNone/>
            </a:pPr>
            <a:r>
              <a:rPr lang="sv-SE" sz="2400" dirty="0"/>
              <a:t>Goda förebilder som ni är viktigt för att man ska lyckas med utmaningar inom Palliativ vård.</a:t>
            </a:r>
          </a:p>
        </p:txBody>
      </p:sp>
    </p:spTree>
    <p:extLst>
      <p:ext uri="{BB962C8B-B14F-4D97-AF65-F5344CB8AC3E}">
        <p14:creationId xmlns:p14="http://schemas.microsoft.com/office/powerpoint/2010/main" val="2062849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4F936-1F2C-4E8B-B40A-C338036A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9E351A-0731-43BC-B796-7BD02C50F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Tack för att ni lyssnade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200" dirty="0"/>
              <a:t>Regin Dahl</a:t>
            </a:r>
          </a:p>
          <a:p>
            <a:pPr marL="0" indent="0">
              <a:buNone/>
            </a:pPr>
            <a:r>
              <a:rPr lang="sv-SE" sz="1200" dirty="0"/>
              <a:t>Fysioterapeut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56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14944" y="522127"/>
            <a:ext cx="10818100" cy="842963"/>
          </a:xfrm>
        </p:spPr>
        <p:txBody>
          <a:bodyPr>
            <a:noAutofit/>
          </a:bodyPr>
          <a:lstStyle/>
          <a:p>
            <a:r>
              <a:rPr lang="sv-SE" b="1" dirty="0">
                <a:latin typeface="Calibri"/>
              </a:rPr>
              <a:t>SKILLNADEN MELLAN REHABILITERING</a:t>
            </a:r>
            <a:r>
              <a:rPr lang="sv-SE" b="1" dirty="0">
                <a:latin typeface="Calibri"/>
                <a:cs typeface="+mj-ea"/>
              </a:rPr>
              <a:t> AV</a:t>
            </a:r>
            <a:br>
              <a:rPr lang="en-US" b="1" dirty="0">
                <a:latin typeface="+mj-ea"/>
                <a:cs typeface="+mj-ea"/>
              </a:rPr>
            </a:br>
            <a:r>
              <a:rPr lang="sv-SE" b="1" dirty="0">
                <a:latin typeface="Calibri"/>
              </a:rPr>
              <a:t>CYTOSTATIKAPATIENT OCH Palliativ PATIENT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2637" y="2564905"/>
            <a:ext cx="12089363" cy="2262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/>
              <a:t>      </a:t>
            </a:r>
            <a:r>
              <a:rPr lang="sv-SE" sz="2400" b="1" dirty="0"/>
              <a:t>          </a:t>
            </a:r>
            <a:r>
              <a:rPr lang="sv-SE" sz="2400" b="1" dirty="0">
                <a:latin typeface="Calibri"/>
              </a:rPr>
              <a:t>CYT PATIENT                                                                                    PALLITIV PATIENT 		    									                            </a:t>
            </a:r>
            <a:endParaRPr lang="sv-SE" sz="2400" dirty="0">
              <a:latin typeface="Calibri"/>
            </a:endParaRPr>
          </a:p>
          <a:p>
            <a:pPr marL="0" indent="0">
              <a:buNone/>
            </a:pPr>
            <a:r>
              <a:rPr lang="sv-SE" sz="2400" b="1" dirty="0">
                <a:solidFill>
                  <a:srgbClr val="00B050"/>
                </a:solidFill>
                <a:latin typeface="Calibri"/>
              </a:rPr>
              <a:t>                   FOKUS PÅ TRÄNING                                                                      FOKUS PÅ FUNKTIONELL </a:t>
            </a:r>
          </a:p>
          <a:p>
            <a:pPr marL="0" indent="0">
              <a:buNone/>
            </a:pPr>
            <a:r>
              <a:rPr lang="sv-SE" sz="2400" b="1" dirty="0">
                <a:solidFill>
                  <a:srgbClr val="00B050"/>
                </a:solidFill>
                <a:latin typeface="Calibri"/>
              </a:rPr>
              <a:t>						                                             TRÄNING</a:t>
            </a:r>
            <a:r>
              <a:rPr lang="sv-SE" sz="2400" dirty="0">
                <a:latin typeface="Calibri"/>
              </a:rPr>
              <a:t>	</a:t>
            </a:r>
            <a:r>
              <a:rPr lang="sv-SE" sz="2700" dirty="0">
                <a:latin typeface="Calibri"/>
              </a:rPr>
              <a:t>	</a:t>
            </a:r>
            <a:endParaRPr lang="sv-SE" sz="2700" b="1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716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327460-8E21-4641-AF89-B173B9F1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 för vuxna under och efter kurativ behandling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DBB297-1598-4BDE-9A93-EB60C141E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Cytostatika patienterna erbjuds:</a:t>
            </a:r>
            <a:endParaRPr lang="sv-SE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v-SE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Obligatoriskt samtal, om aktivitet och träning, </a:t>
            </a:r>
            <a:endParaRPr lang="sv-S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v-SE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Fysioterapi(sjukgymnastik) for de som inte når rekommenderad aktivitet.</a:t>
            </a:r>
            <a:endParaRPr lang="sv-S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 3" panose="05040102010807070707" pitchFamily="18" charset="2"/>
              <a:buChar char=""/>
              <a:tabLst>
                <a:tab pos="457200" algn="l"/>
              </a:tabLst>
            </a:pPr>
            <a:r>
              <a:rPr lang="sv-SE" sz="3200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 behov, fysisk träning i grupp och bassäng.</a:t>
            </a:r>
            <a:endParaRPr lang="sv-S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 3" panose="05040102010807070707" pitchFamily="18" charset="2"/>
              <a:buChar char=""/>
              <a:tabLst>
                <a:tab pos="457200" algn="l"/>
              </a:tabLst>
            </a:pPr>
            <a:r>
              <a:rPr lang="sv-SE" dirty="0">
                <a:solidFill>
                  <a:srgbClr val="40404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 behov, samtal inför start av jobb.</a:t>
            </a: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164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1578" y="401848"/>
            <a:ext cx="9603275" cy="1049235"/>
          </a:xfrm>
        </p:spPr>
        <p:txBody>
          <a:bodyPr>
            <a:noAutofit/>
          </a:bodyPr>
          <a:lstStyle/>
          <a:p>
            <a:r>
              <a:rPr lang="sv-SE" b="1" dirty="0"/>
              <a:t>Fysioterapi Tar vara på det friska, när inga tillfrisknad är möjligt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200" dirty="0"/>
              <a:t>ETISKA PRINCIPER I PALLIATIV VÅRD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451579" y="2274838"/>
            <a:ext cx="9603275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Autonomi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Göra gott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Inte skada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/>
              <a:t>Fördela resurserna rättvist </a:t>
            </a:r>
          </a:p>
          <a:p>
            <a:endParaRPr lang="sv-SE" sz="3200" dirty="0"/>
          </a:p>
          <a:p>
            <a:endParaRPr lang="sv-SE" sz="1050" dirty="0"/>
          </a:p>
          <a:p>
            <a:r>
              <a:rPr lang="sv-SE" sz="1050" dirty="0"/>
              <a:t>(</a:t>
            </a:r>
            <a:r>
              <a:rPr lang="pt-BR" sz="1050" dirty="0"/>
              <a:t>Se SOU 2001:6, s. 41-43 och SOU 1995:5, s. 115-116 och http://www.stockholmssjukhem.se/Documents/SPN/Palliativ%20vård%20enligt%20svenk%20rätt%20Jonas%20Ganelind%20vt2011.pdf)</a:t>
            </a:r>
            <a:endParaRPr lang="sv-SE" sz="105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329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6C8802-1AA2-4C42-B57A-0BDFE612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800" b="1" dirty="0">
                <a:latin typeface="Calibri" panose="020F0502020204030204" pitchFamily="34" charset="0"/>
              </a:rPr>
              <a:t>Jag är nog färdig med att jumpa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05EED8-40EE-4297-94E3-82E551711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</a:rPr>
              <a:t>Teamet viktig för att se behovet.</a:t>
            </a:r>
          </a:p>
        </p:txBody>
      </p:sp>
    </p:spTree>
    <p:extLst>
      <p:ext uri="{BB962C8B-B14F-4D97-AF65-F5344CB8AC3E}">
        <p14:creationId xmlns:p14="http://schemas.microsoft.com/office/powerpoint/2010/main" val="120301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3AFE13-64E2-41E4-8A95-B9AE34D4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Fokus på att Ta tillvara det friska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73B45F-3978-4750-A86A-D7CD0E13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</a:rPr>
              <a:t>Sjukgymnastiska insatser skall vara fokuserad på att ta tillvara det friska, även när inget tillfrisknande är möjligt.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579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1579" y="410236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sv-SE" sz="4800" b="1" dirty="0">
                <a:latin typeface="Calibri"/>
              </a:rPr>
              <a:t>Tidpunkt för Start av fysioterapi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51579" y="1892544"/>
            <a:ext cx="9603275" cy="4538443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Mycket händer i början och många symptom och smärtor blir lindrigare eller borta vid multifunktionella åtgärd.</a:t>
            </a:r>
          </a:p>
          <a:p>
            <a:r>
              <a:rPr lang="sv-SE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Start av fysioterapi efter att patienterna är medicinskt stabiliserade av det Palliativa teamet. 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2400" dirty="0">
              <a:latin typeface="Calibri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351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51579" y="385070"/>
            <a:ext cx="9603275" cy="1049235"/>
          </a:xfrm>
        </p:spPr>
        <p:txBody>
          <a:bodyPr>
            <a:noAutofit/>
          </a:bodyPr>
          <a:lstStyle/>
          <a:p>
            <a:r>
              <a:rPr lang="sv-SE" sz="4000" b="1" dirty="0">
                <a:latin typeface="Calibri"/>
              </a:rPr>
              <a:t>Hitta livskvalité för patienten i patientens hem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2797" y="1713727"/>
            <a:ext cx="10740421" cy="4485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dirty="0"/>
              <a:t>  </a:t>
            </a:r>
            <a:r>
              <a:rPr lang="sv-SE" sz="3200" b="1" dirty="0"/>
              <a:t> </a:t>
            </a:r>
          </a:p>
          <a:p>
            <a:pPr marL="0" indent="0">
              <a:buNone/>
            </a:pPr>
            <a:r>
              <a:rPr lang="sv-SE" sz="3200" b="1" dirty="0">
                <a:latin typeface="Calibri"/>
              </a:rPr>
              <a:t>    </a:t>
            </a:r>
            <a:r>
              <a:rPr lang="sv-SE" sz="3200" dirty="0">
                <a:latin typeface="Calibri"/>
              </a:rPr>
              <a:t>Fokus på en god anamnes för att hitta patientens: </a:t>
            </a:r>
          </a:p>
          <a:p>
            <a:pPr lvl="1"/>
            <a:r>
              <a:rPr lang="sv-SE" sz="3200" dirty="0">
                <a:latin typeface="Calibri"/>
              </a:rPr>
              <a:t> Livskvalité.</a:t>
            </a:r>
          </a:p>
          <a:p>
            <a:pPr lvl="1"/>
            <a:r>
              <a:rPr lang="sv-SE" sz="3200" dirty="0">
                <a:latin typeface="Calibri"/>
              </a:rPr>
              <a:t> Hitta symptomen att behandla eller lindra. </a:t>
            </a:r>
          </a:p>
          <a:p>
            <a:pPr lvl="1"/>
            <a:r>
              <a:rPr lang="sv-SE" sz="3200" dirty="0">
                <a:latin typeface="Calibri"/>
              </a:rPr>
              <a:t> Reducera fallrisk.</a:t>
            </a:r>
          </a:p>
          <a:p>
            <a:pPr lvl="1"/>
            <a:r>
              <a:rPr lang="sv-SE" sz="3200" dirty="0">
                <a:latin typeface="Calibri"/>
              </a:rPr>
              <a:t> Rett bruk av hjälpmedel och trygg förflyttning.</a:t>
            </a:r>
            <a:endParaRPr lang="en-US" sz="3200" dirty="0">
              <a:latin typeface="Calibri"/>
            </a:endParaRPr>
          </a:p>
          <a:p>
            <a:pPr marL="457200" lvl="1" indent="0">
              <a:buNone/>
            </a:pPr>
            <a:endParaRPr lang="sv-SE" sz="2800" b="1" dirty="0"/>
          </a:p>
          <a:p>
            <a:pPr lvl="1"/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79178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356FD7-ABB8-4599-BC16-60B8C3624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4242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sv-SE" sz="4000" b="1" dirty="0">
                <a:latin typeface="Calibri" panose="020F0502020204030204" pitchFamily="34" charset="0"/>
              </a:rPr>
              <a:t>Huvudmål att behålla din livskvalité så långt det går</a:t>
            </a:r>
            <a:br>
              <a:rPr lang="sv-SE" b="1" dirty="0">
                <a:latin typeface="Calibri" panose="020F050202020403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D26609-6999-48F8-A483-C63CD2C65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10301397" cy="52431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Främja dagliga livets aktiviteter och största möjliga grad av självständighet.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Förebygga komplikationer som följd av långvarigt sängliggande.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 Förebygga och lindra smärta, dyspné, trötthet och andra symptom.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 Reducera/lindra svullnader.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 Ge goda kroppsupplevelser och göra gott.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 dirty="0">
                <a:latin typeface="Calibri" panose="020F0502020204030204" pitchFamily="34" charset="0"/>
              </a:rPr>
              <a:t> Främja avspänning, lindra ångest och oro.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01912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33599</TotalTime>
  <Words>623</Words>
  <Application>Microsoft Office PowerPoint</Application>
  <PresentationFormat>Bredbild</PresentationFormat>
  <Paragraphs>101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5" baseType="lpstr">
      <vt:lpstr>Arial</vt:lpstr>
      <vt:lpstr>Calibri</vt:lpstr>
      <vt:lpstr>Gill Sans MT</vt:lpstr>
      <vt:lpstr>Times New Roman</vt:lpstr>
      <vt:lpstr>Wingdings</vt:lpstr>
      <vt:lpstr>Wingdings 3</vt:lpstr>
      <vt:lpstr>Galleri</vt:lpstr>
      <vt:lpstr>Regin Dahl  </vt:lpstr>
      <vt:lpstr>SKILLNADEN MELLAN REHABILITERING AV CYTOSTATIKAPATIENT OCH Palliativ PATIENT</vt:lpstr>
      <vt:lpstr>Träning för vuxna under och efter kurativ behandling</vt:lpstr>
      <vt:lpstr>Fysioterapi Tar vara på det friska, när inga tillfrisknad är möjligt </vt:lpstr>
      <vt:lpstr>Jag är nog färdig med att jumpa </vt:lpstr>
      <vt:lpstr>Fokus på att Ta tillvara det friska</vt:lpstr>
      <vt:lpstr>Tidpunkt för Start av fysioterapi</vt:lpstr>
      <vt:lpstr>Hitta livskvalité för patienten i patientens hem</vt:lpstr>
      <vt:lpstr>Huvudmål att behålla din livskvalité så långt det går </vt:lpstr>
      <vt:lpstr>I första mötet önskar vi att hitta en aktivitet eller symptom som är lite viktigare än dom andra, tillsammans med familjen</vt:lpstr>
      <vt:lpstr>Val av fysioterapeutiska interventioner</vt:lpstr>
      <vt:lpstr>TRÄNA tillsammans MED PATIENTEN</vt:lpstr>
      <vt:lpstr>VILA</vt:lpstr>
      <vt:lpstr>smärtstillande  vid aktivitet</vt:lpstr>
      <vt:lpstr> Vårdkedjan inga hinder</vt:lpstr>
      <vt:lpstr>SAMMANFATTNING: Fysioterapi Tar vara på det friska, när inga tillfrisknad är möjlighet</vt:lpstr>
      <vt:lpstr>Goda förbilder i palliativ vård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Regin Dahl</dc:creator>
  <cp:lastModifiedBy>Ulrika Nilsson</cp:lastModifiedBy>
  <cp:revision>49</cp:revision>
  <cp:lastPrinted>2018-10-05T07:40:48Z</cp:lastPrinted>
  <dcterms:created xsi:type="dcterms:W3CDTF">2017-08-29T11:14:19Z</dcterms:created>
  <dcterms:modified xsi:type="dcterms:W3CDTF">2018-10-09T16:19:17Z</dcterms:modified>
</cp:coreProperties>
</file>