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3" r:id="rId5"/>
    <p:sldId id="265" r:id="rId6"/>
    <p:sldId id="266" r:id="rId7"/>
    <p:sldId id="267" r:id="rId8"/>
    <p:sldId id="268" r:id="rId9"/>
    <p:sldId id="271" r:id="rId10"/>
    <p:sldId id="274" r:id="rId11"/>
    <p:sldId id="273" r:id="rId12"/>
    <p:sldId id="269" r:id="rId13"/>
    <p:sldId id="275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C0F5A6-9FE9-4271-8BBA-446586A8CC49}" v="993" dt="2018-10-08T13:24:09.057"/>
    <p1510:client id="{71FD2CAB-8294-4DC4-B1E2-9144EE245F7F}" v="120" dt="2018-10-08T14:53:30.581"/>
    <p1510:client id="{EF3DD929-4A9B-48EF-8C3E-16E810F4239E}" v="1" dt="2018-10-09T12:03:43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26" autoAdjust="0"/>
  </p:normalViewPr>
  <p:slideViewPr>
    <p:cSldViewPr snapToGrid="0">
      <p:cViewPr varScale="1">
        <p:scale>
          <a:sx n="109" d="100"/>
          <a:sy n="10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2FD84-2390-4450-A0CE-274C1A2780FF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779AD-B72A-48AF-ABF9-3F123A30D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250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779AD-B72A-48AF-ABF9-3F123A30DD9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330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8B57E5-CA2C-45FD-9182-66E0E13B9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2922CF0-F0A8-477E-849F-04A15125C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619A1A-556A-492E-978F-2F093CFF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5325-F95B-4BD4-890B-0260BC3786B7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7EAA1C-B421-4DAB-B124-65D102CC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C7F322-296F-4534-8566-DDBC2FF4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069-489B-4051-BB1E-D194C97822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93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97B64-2510-457E-B620-DDA3FEB0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9865158-A087-496E-8FCB-9D86577F2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3F5FC-1B53-4693-B48B-1BB33208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5325-F95B-4BD4-890B-0260BC3786B7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F2C9C8-7604-4583-9CA1-8A0515A0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DF8C67-0A2C-4C83-AFBB-B639EB5A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069-489B-4051-BB1E-D194C97822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212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028EDBC-0DB9-4A24-8FFF-7474399E9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A8572BB-8228-4DC8-9898-823A5B3F4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E13562-4158-4C00-B93C-94D95668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5325-F95B-4BD4-890B-0260BC3786B7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D15AFA-BDB5-4585-BB91-50724ECB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A48328-570B-406D-A152-E86865F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069-489B-4051-BB1E-D194C97822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5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259948-9B2E-4924-890A-981F2FE2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FDEF48-2419-4A53-9252-110BDE912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8D1F85-4EB7-45AC-92B0-03C01187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5325-F95B-4BD4-890B-0260BC3786B7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517050-0849-4723-873C-BDA88F71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D3D77C-4276-4E62-807F-93015840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069-489B-4051-BB1E-D194C97822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735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4A5EFA-401F-4AFF-903F-F5772E10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E6EC395-B713-4A20-ADB9-0DBDEF133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BCA6A9-8B09-4E54-9B6D-AFE2E484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5325-F95B-4BD4-890B-0260BC3786B7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25B036-F1CD-4D63-8270-13126607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381A71-A9FB-4AE9-A1B6-FECAD69B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069-489B-4051-BB1E-D194C97822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432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7C3AD3-6554-4843-8272-500CF80B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126F4D-10A9-41FD-A071-A8D2E288A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8DA69E-4716-4BAE-9A78-C92BE0390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45ACB4-3551-41A6-9B04-DA398D62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5325-F95B-4BD4-890B-0260BC3786B7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E64C0C-2E61-410B-9934-206F99D1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AED904-0EDD-47DB-B34A-7F3311C1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069-489B-4051-BB1E-D194C97822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71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CCAAF9-870B-4D61-B763-3B2E9CB0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B98E3E-5786-47B2-A7EF-405B0892E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8D8E8F4-C15B-42F6-9E9F-FAF8078E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0455204-154B-445E-B2E5-0896A10A8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CE1252-7130-45C8-ADA9-2FB2BA8FB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1EA08F6-FC1F-4BD4-88CA-90F2C079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5325-F95B-4BD4-890B-0260BC3786B7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660EBF-2572-4C1D-B15F-79B1D2C1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6125A10-09D4-4D1C-9FD5-0C3DCF72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069-489B-4051-BB1E-D194C97822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45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E9FBCA-7AD2-4ACD-9F7D-F080CB6E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1917D33-F1ED-4A50-A019-9D0F0A519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5325-F95B-4BD4-890B-0260BC3786B7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0087F5-0FED-43C5-B506-F4943B11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40E2729-2EE6-47D7-AE80-9AAE734D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069-489B-4051-BB1E-D194C97822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3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C6FC80-6EB9-46E3-9D74-84E9A4B5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5325-F95B-4BD4-890B-0260BC3786B7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0D27C6B-696E-468F-B33B-FBE1F0A6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1D83530-3504-4D7D-BCF2-10CBB4CE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069-489B-4051-BB1E-D194C97822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67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9EDA03-9881-4E4B-B356-0C72F169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8609AD-353A-400D-B5A7-7573208F2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6F23C1-7F81-4B78-B846-2A9255B04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10C448-0443-40C8-9FC6-089ADABF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5325-F95B-4BD4-890B-0260BC3786B7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61EBE40-3C17-4F26-AD9F-4B403CD1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116BDD6-6DF1-486B-BCD1-DA8E86BF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069-489B-4051-BB1E-D194C97822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11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8980EF-420C-44A5-A414-1FDE7C64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5005EC-9BC5-4524-9547-163F1C2EA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32CE92-E9E8-4EAA-B433-196A09E4F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49AE83-5FFB-4ED1-A817-E503EF95C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5325-F95B-4BD4-890B-0260BC3786B7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521723-3254-4C39-99E1-70534F88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013E80F-74DC-4281-9BDE-FE6EDDC4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D069-489B-4051-BB1E-D194C97822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89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F7CF19C-FD6F-4E0E-8A56-F20582BF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C277BD4-B258-474A-B3B9-947960EE1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53D447-D28F-485E-B12B-3D057B3C6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05325-F95B-4BD4-890B-0260BC3786B7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3A8028-E062-4A0E-A150-18EA6E1A1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891F25-E4EC-4767-92E7-61EB189BE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1D069-489B-4051-BB1E-D194C97822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47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s-pal.org/maix/ipos-translations.php" TargetMode="External"/><Relationship Id="rId2" Type="http://schemas.openxmlformats.org/officeDocument/2006/relationships/hyperlink" Target="http://palliativtutvecklingscentrum.se/ipo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D6024F-E861-4740-9F6B-C71B2FC66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803" y="1"/>
            <a:ext cx="11327363" cy="1987062"/>
          </a:xfrm>
        </p:spPr>
        <p:txBody>
          <a:bodyPr>
            <a:noAutofit/>
          </a:bodyPr>
          <a:lstStyle/>
          <a:p>
            <a:r>
              <a:rPr lang="sv-SE" sz="9600" dirty="0">
                <a:latin typeface="+mn-lt"/>
              </a:rPr>
              <a:t>IPOS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69BE5C-CB96-456F-905A-952B455C2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79431"/>
            <a:ext cx="9144000" cy="2778369"/>
          </a:xfrm>
        </p:spPr>
        <p:txBody>
          <a:bodyPr>
            <a:normAutofit/>
          </a:bodyPr>
          <a:lstStyle/>
          <a:p>
            <a:r>
              <a:rPr lang="sv-SE" sz="6000"/>
              <a:t>- Integrated Palliativ Care Outcome Scale</a:t>
            </a:r>
            <a:endParaRPr lang="sv-SE" sz="6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5C3994C-891C-4AAA-9714-813883650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95" t="12110" r="28291" b="70201"/>
          <a:stretch/>
        </p:blipFill>
        <p:spPr>
          <a:xfrm>
            <a:off x="8467724" y="104775"/>
            <a:ext cx="3724275" cy="16002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2506962-764B-4C21-96A7-E965C11B3DF7}"/>
              </a:ext>
            </a:extLst>
          </p:cNvPr>
          <p:cNvSpPr txBox="1"/>
          <p:nvPr/>
        </p:nvSpPr>
        <p:spPr>
          <a:xfrm>
            <a:off x="10500852" y="6194323"/>
            <a:ext cx="92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Okt 2018</a:t>
            </a:r>
          </a:p>
        </p:txBody>
      </p:sp>
    </p:spTree>
    <p:extLst>
      <p:ext uri="{BB962C8B-B14F-4D97-AF65-F5344CB8AC3E}">
        <p14:creationId xmlns:p14="http://schemas.microsoft.com/office/powerpoint/2010/main" val="222013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C6321E-08FC-4CAE-9B66-481A01AA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913"/>
          </a:xfrm>
        </p:spPr>
        <p:txBody>
          <a:bodyPr/>
          <a:lstStyle/>
          <a:p>
            <a:r>
              <a:rPr lang="sv-SE" dirty="0"/>
              <a:t>                         Hur startar man?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6AC87F-03B9-4D97-A56D-E6BD98E4F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85" y="1339272"/>
            <a:ext cx="10515600" cy="5281335"/>
          </a:xfrm>
        </p:spPr>
        <p:txBody>
          <a:bodyPr>
            <a:normAutofit lnSpcReduction="10000"/>
          </a:bodyPr>
          <a:lstStyle/>
          <a:p>
            <a:r>
              <a:rPr lang="sv-SE" dirty="0">
                <a:highlight>
                  <a:srgbClr val="FFFF00"/>
                </a:highlight>
              </a:rPr>
              <a:t>Diskussion i teamet</a:t>
            </a: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    Var eniga om nyttan</a:t>
            </a:r>
            <a:endParaRPr lang="sv-SE" dirty="0"/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     Ta reda på mer!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>
                <a:solidFill>
                  <a:srgbClr val="92D050"/>
                </a:solidFill>
              </a:rPr>
              <a:t>Skaffa</a:t>
            </a:r>
            <a:r>
              <a:rPr lang="sv-SE" dirty="0"/>
              <a:t> </a:t>
            </a:r>
            <a:r>
              <a:rPr lang="sv-SE" dirty="0">
                <a:solidFill>
                  <a:srgbClr val="92D050"/>
                </a:solidFill>
              </a:rPr>
              <a:t>blankett</a:t>
            </a:r>
            <a:r>
              <a:rPr lang="sv-S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sv-SE" dirty="0">
                <a:solidFill>
                  <a:srgbClr val="92D050"/>
                </a:solidFill>
              </a:rPr>
              <a:t>testkör</a:t>
            </a:r>
          </a:p>
          <a:p>
            <a:pPr marL="0" indent="0">
              <a:buNone/>
            </a:pPr>
            <a:r>
              <a:rPr lang="sv-SE" dirty="0">
                <a:solidFill>
                  <a:srgbClr val="92D050"/>
                </a:solidFill>
              </a:rPr>
              <a:t>   Var eniga om när ,var och hur</a:t>
            </a:r>
          </a:p>
          <a:p>
            <a:pPr marL="0" indent="0">
              <a:buNone/>
            </a:pPr>
            <a:r>
              <a:rPr lang="sv-SE" dirty="0">
                <a:solidFill>
                  <a:srgbClr val="92D050"/>
                </a:solidFill>
              </a:rPr>
              <a:t>   Inför from ett valt datum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>
                <a:solidFill>
                  <a:srgbClr val="00B050"/>
                </a:solidFill>
              </a:rPr>
              <a:t>Feed</a:t>
            </a:r>
            <a:r>
              <a:rPr lang="sv-SE" dirty="0">
                <a:solidFill>
                  <a:srgbClr val="00B050"/>
                </a:solidFill>
              </a:rPr>
              <a:t>-back, var är problemen?</a:t>
            </a:r>
          </a:p>
          <a:p>
            <a:pPr marL="0" indent="0">
              <a:buNone/>
            </a:pPr>
            <a:r>
              <a:rPr lang="sv-SE" dirty="0">
                <a:solidFill>
                  <a:srgbClr val="00B050"/>
                </a:solidFill>
              </a:rPr>
              <a:t>   Gör vi någon skillnad?</a:t>
            </a:r>
          </a:p>
          <a:p>
            <a:pPr marL="0" indent="0">
              <a:buNone/>
            </a:pPr>
            <a:r>
              <a:rPr lang="sv-SE" dirty="0">
                <a:solidFill>
                  <a:srgbClr val="00B050"/>
                </a:solidFill>
              </a:rPr>
              <a:t>   Vad ser vi? </a:t>
            </a:r>
          </a:p>
          <a:p>
            <a:pPr marL="0" indent="0">
              <a:buNone/>
            </a:pPr>
            <a:endParaRPr lang="sv-SE" dirty="0">
              <a:solidFill>
                <a:srgbClr val="00B050"/>
              </a:solidFill>
            </a:endParaRP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16AA695-E497-445C-A480-62F70317F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0" t="28013" r="26136" b="13670"/>
          <a:stretch/>
        </p:blipFill>
        <p:spPr>
          <a:xfrm>
            <a:off x="5583114" y="1339273"/>
            <a:ext cx="5770685" cy="483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805C83-087D-420E-BE0D-B1223BFB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2" y="365125"/>
            <a:ext cx="11039168" cy="1325563"/>
          </a:xfrm>
        </p:spPr>
        <p:txBody>
          <a:bodyPr/>
          <a:lstStyle/>
          <a:p>
            <a:r>
              <a:rPr lang="sv-SE" dirty="0">
                <a:latin typeface="+mn-lt"/>
              </a:rPr>
              <a:t>                           Hur hanterar vi data? </a:t>
            </a:r>
            <a:r>
              <a:rPr lang="sv-SE">
                <a:latin typeface="+mn-lt"/>
              </a:rPr>
              <a:t>Ex </a:t>
            </a: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85924E9-762A-439C-9733-5241160E2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12" t="14481" r="26130" b="6490"/>
          <a:stretch/>
        </p:blipFill>
        <p:spPr>
          <a:xfrm>
            <a:off x="3312417" y="2201863"/>
            <a:ext cx="5567166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5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805C83-087D-420E-BE0D-B1223BFB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2" y="365125"/>
            <a:ext cx="11039168" cy="1325563"/>
          </a:xfrm>
        </p:spPr>
        <p:txBody>
          <a:bodyPr/>
          <a:lstStyle/>
          <a:p>
            <a:r>
              <a:rPr lang="sv-SE" dirty="0">
                <a:latin typeface="+mn-lt"/>
              </a:rPr>
              <a:t>            Vad kan användningen av IPOS ge: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FB18EA-8AA1-4DC7-B0EF-D264F4ADF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425"/>
            <a:ext cx="10515600" cy="3974537"/>
          </a:xfrm>
        </p:spPr>
        <p:txBody>
          <a:bodyPr/>
          <a:lstStyle/>
          <a:p>
            <a:r>
              <a:rPr lang="sv-SE" dirty="0"/>
              <a:t>förbättrad vård för enskild patient- hjälper oss se de problem som de upplever som svårast.</a:t>
            </a:r>
          </a:p>
          <a:p>
            <a:r>
              <a:rPr lang="sv-SE" dirty="0"/>
              <a:t>förbättrat arbetssätt ,vår organisation; var ser vi brister?</a:t>
            </a:r>
          </a:p>
          <a:p>
            <a:r>
              <a:rPr lang="sv-SE" dirty="0"/>
              <a:t>kvalitetsindikatorer som vi kan  använda för varje enhet, men också nationellt( jmf pall </a:t>
            </a:r>
            <a:r>
              <a:rPr lang="sv-SE" dirty="0" err="1"/>
              <a:t>reg</a:t>
            </a:r>
            <a:r>
              <a:rPr lang="sv-SE" dirty="0"/>
              <a:t>)</a:t>
            </a:r>
          </a:p>
          <a:p>
            <a:r>
              <a:rPr lang="sv-SE" dirty="0"/>
              <a:t>mer resurser -genom att kunna visa komplexiteten inom palliativ vård och de resultaten vi faktiskt uppnår.</a:t>
            </a:r>
          </a:p>
          <a:p>
            <a:r>
              <a:rPr lang="sv-SE" dirty="0"/>
              <a:t>Är möjligt att genomföra forskning på.</a:t>
            </a:r>
          </a:p>
        </p:txBody>
      </p:sp>
    </p:spTree>
    <p:extLst>
      <p:ext uri="{BB962C8B-B14F-4D97-AF65-F5344CB8AC3E}">
        <p14:creationId xmlns:p14="http://schemas.microsoft.com/office/powerpoint/2010/main" val="19781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7D7C75-E9C6-4EA5-AEF3-321431D0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159433-5D7A-4B98-B292-BFD224074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122"/>
            <a:ext cx="10515600" cy="4351338"/>
          </a:xfrm>
        </p:spPr>
        <p:txBody>
          <a:bodyPr/>
          <a:lstStyle/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8000" dirty="0"/>
              <a:t>                 TACK!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71E205A-7933-4A79-9990-86E0A01E2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95" t="12110" r="28291" b="70201"/>
          <a:stretch/>
        </p:blipFill>
        <p:spPr>
          <a:xfrm>
            <a:off x="7472516" y="104774"/>
            <a:ext cx="4719483" cy="288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2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10E48D-DA26-48A0-A426-63FFD0A1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6000" dirty="0">
                <a:latin typeface="+mn-lt"/>
              </a:rPr>
              <a:t>          Vad är det?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14737F-2E94-4669-9D08-232D32DE7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02"/>
            <a:ext cx="10515600" cy="4351338"/>
          </a:xfrm>
        </p:spPr>
        <p:txBody>
          <a:bodyPr>
            <a:normAutofit lnSpcReduction="10000"/>
          </a:bodyPr>
          <a:lstStyle/>
          <a:p>
            <a:endParaRPr lang="sv-SE" dirty="0"/>
          </a:p>
          <a:p>
            <a:r>
              <a:rPr lang="sv-SE" dirty="0"/>
              <a:t> inte enbart en symtomskattning </a:t>
            </a:r>
          </a:p>
          <a:p>
            <a:r>
              <a:rPr lang="sv-SE" dirty="0"/>
              <a:t> inte ett instrument för att mäta livskvalitet.</a:t>
            </a:r>
          </a:p>
          <a:p>
            <a:endParaRPr lang="sv-SE" dirty="0"/>
          </a:p>
          <a:p>
            <a:r>
              <a:rPr lang="sv-SE" dirty="0"/>
              <a:t>ett övergripande mått på symtom och psykosociala/existentiella problem;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sz="3600" i="1" dirty="0"/>
              <a:t>  IPOS söker fånga vad som är viktigt för den palliativa  patienten</a:t>
            </a:r>
            <a:r>
              <a:rPr lang="sv-SE" i="1" dirty="0"/>
              <a:t>.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FEBB680-63B6-4F9F-8738-8EE78AD28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95" t="12110" r="28291" b="70201"/>
          <a:stretch/>
        </p:blipFill>
        <p:spPr>
          <a:xfrm>
            <a:off x="8467724" y="104775"/>
            <a:ext cx="37242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CDA192-4BC1-4DA6-AA09-4D93C96E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     </a:t>
            </a:r>
            <a:r>
              <a:rPr lang="sv-SE" sz="6000" dirty="0">
                <a:latin typeface="+mn-lt"/>
              </a:rPr>
              <a:t>Vad ÄR viktigt för den svårt sjuke?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1B6CC81-9225-46A5-A9EC-938BD1BD4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att det är ”som vanligt”- rutiner, dagliga aktiviteter</a:t>
            </a:r>
          </a:p>
          <a:p>
            <a:r>
              <a:rPr lang="sv-SE" dirty="0"/>
              <a:t>att kunna känna igen sig själv ;vara den person man alltid varit.</a:t>
            </a:r>
          </a:p>
          <a:p>
            <a:r>
              <a:rPr lang="sv-SE" dirty="0"/>
              <a:t>att ha kontroll – över symtom, över sin situation</a:t>
            </a:r>
          </a:p>
          <a:p>
            <a:r>
              <a:rPr lang="sv-SE" dirty="0"/>
              <a:t>att behålla sin värdighet och sin känsla för humor.</a:t>
            </a:r>
          </a:p>
          <a:p>
            <a:r>
              <a:rPr lang="sv-SE" dirty="0"/>
              <a:t>att stärka banden med dem man älskar</a:t>
            </a:r>
          </a:p>
          <a:p>
            <a:r>
              <a:rPr lang="sv-SE" dirty="0"/>
              <a:t>att kunna vara med vänner och familj</a:t>
            </a:r>
          </a:p>
          <a:p>
            <a:r>
              <a:rPr lang="sv-SE" dirty="0"/>
              <a:t>att inte bli en börda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76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79AF10-FF4D-44F9-875E-89842524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2994" y="365125"/>
            <a:ext cx="12936794" cy="1325563"/>
          </a:xfrm>
        </p:spPr>
        <p:txBody>
          <a:bodyPr/>
          <a:lstStyle/>
          <a:p>
            <a:r>
              <a:rPr lang="sv-SE" sz="6000" dirty="0">
                <a:latin typeface="+mn-lt"/>
              </a:rPr>
              <a:t>               Hur skapades IPOS 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0ABD64-5E4B-4A8D-9536-A1A12A65B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7225"/>
            <a:ext cx="5181600" cy="3669737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POS 1 (meningsfullhet i livet)</a:t>
            </a:r>
          </a:p>
          <a:p>
            <a:pPr marL="0" indent="0">
              <a:buNone/>
            </a:pPr>
            <a:r>
              <a:rPr lang="sv-SE" dirty="0"/>
              <a:t>                       +</a:t>
            </a:r>
          </a:p>
          <a:p>
            <a:r>
              <a:rPr lang="sv-SE" dirty="0"/>
              <a:t>POS 2 ( depression)</a:t>
            </a:r>
          </a:p>
          <a:p>
            <a:pPr marL="0" indent="0">
              <a:buNone/>
            </a:pPr>
            <a:r>
              <a:rPr lang="sv-SE" dirty="0"/>
              <a:t>                       +</a:t>
            </a:r>
          </a:p>
          <a:p>
            <a:r>
              <a:rPr lang="sv-SE" dirty="0"/>
              <a:t>POS-S (symtom)</a:t>
            </a:r>
          </a:p>
          <a:p>
            <a:pPr marL="0" indent="0">
              <a:buNone/>
            </a:pPr>
            <a:r>
              <a:rPr lang="sv-SE" dirty="0"/>
              <a:t>                       =</a:t>
            </a:r>
          </a:p>
          <a:p>
            <a:pPr marL="0" indent="0">
              <a:buNone/>
            </a:pPr>
            <a:r>
              <a:rPr lang="sv-SE" sz="4000" dirty="0"/>
              <a:t>             </a:t>
            </a:r>
            <a:r>
              <a:rPr lang="sv-SE" sz="4000" b="1" dirty="0"/>
              <a:t>IPOS</a:t>
            </a:r>
          </a:p>
          <a:p>
            <a:pPr marL="0" indent="0">
              <a:buNone/>
            </a:pPr>
            <a:r>
              <a:rPr lang="sv-SE" b="1" dirty="0"/>
              <a:t>    validerad/olika diagnoser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6AF4A2C-8BFF-49D8-8050-FF55D5F2A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7225"/>
            <a:ext cx="5181600" cy="36697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                </a:t>
            </a:r>
            <a:r>
              <a:rPr lang="sv-SE" sz="4000" b="1" dirty="0"/>
              <a:t>IPOS skattar</a:t>
            </a:r>
            <a:r>
              <a:rPr lang="sv-SE" dirty="0"/>
              <a:t>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10 symtom + </a:t>
            </a:r>
            <a:r>
              <a:rPr lang="sv-SE" dirty="0" err="1"/>
              <a:t>ev</a:t>
            </a:r>
            <a:r>
              <a:rPr lang="sv-SE" dirty="0"/>
              <a:t> övrig</a:t>
            </a:r>
          </a:p>
          <a:p>
            <a:r>
              <a:rPr lang="sv-SE" dirty="0"/>
              <a:t>10 bekymmer ”</a:t>
            </a:r>
            <a:r>
              <a:rPr lang="sv-SE" dirty="0" err="1"/>
              <a:t>concerns</a:t>
            </a:r>
            <a:r>
              <a:rPr lang="sv-SE" dirty="0"/>
              <a:t>”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              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0554A1A-E063-46F8-BB52-C1DBF9848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95" t="12110" r="28291" b="70201"/>
          <a:stretch/>
        </p:blipFill>
        <p:spPr>
          <a:xfrm>
            <a:off x="8809703" y="104775"/>
            <a:ext cx="338229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6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6BEBAA-20DB-4528-9230-0C5563B2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 </a:t>
            </a:r>
            <a:r>
              <a:rPr lang="sv-SE" sz="6700" dirty="0">
                <a:latin typeface="+mn-lt"/>
              </a:rPr>
              <a:t>Vad mäter vi- vad är ”</a:t>
            </a:r>
            <a:r>
              <a:rPr lang="sv-SE" sz="6700" dirty="0" err="1">
                <a:latin typeface="+mn-lt"/>
              </a:rPr>
              <a:t>Outcome</a:t>
            </a:r>
            <a:r>
              <a:rPr lang="sv-SE" sz="6700" dirty="0">
                <a:latin typeface="+mn-lt"/>
              </a:rPr>
              <a:t>”?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F5D643-6DDA-488F-AD06-45041DD6E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6923"/>
            <a:ext cx="5181600" cy="435133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Vilka bekymmer har patienten och närstående?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 Gör vi någon skillnad?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9B72CC8-0335-4C5A-9331-5600CDD6B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5368" y="2395896"/>
            <a:ext cx="45031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/>
              <a:t>        </a:t>
            </a:r>
            <a:r>
              <a:rPr lang="sv-SE" sz="4000" u="sng" dirty="0" err="1"/>
              <a:t>Outcome</a:t>
            </a:r>
            <a:r>
              <a:rPr lang="sv-SE" sz="4000" u="sng" dirty="0"/>
              <a:t>=</a:t>
            </a:r>
          </a:p>
          <a:p>
            <a:pPr marL="0" indent="0">
              <a:buNone/>
            </a:pPr>
            <a:endParaRPr lang="sv-SE" sz="4000" dirty="0"/>
          </a:p>
          <a:p>
            <a:pPr marL="0" indent="0">
              <a:lnSpc>
                <a:spcPts val="2800"/>
              </a:lnSpc>
              <a:buNone/>
            </a:pPr>
            <a:r>
              <a:rPr lang="sv-SE" dirty="0"/>
              <a:t>          ”en skillnad i</a:t>
            </a:r>
          </a:p>
          <a:p>
            <a:pPr marL="0" indent="0">
              <a:lnSpc>
                <a:spcPts val="2800"/>
              </a:lnSpc>
              <a:buNone/>
            </a:pPr>
            <a:r>
              <a:rPr lang="sv-SE" dirty="0"/>
              <a:t>           hälsotillstånd 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sv-SE" dirty="0"/>
              <a:t>            som beror på 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sv-SE" dirty="0"/>
              <a:t>       hälso/sjukvårdsåtgärd</a:t>
            </a:r>
            <a:r>
              <a:rPr lang="sv-SE" sz="40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373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167C8B-1521-4089-B31E-2A7C6C00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67264C-4099-4E5C-9148-B4E306CC1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57DC8F8-B6DE-4B9F-A6C3-854117EDE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39" t="32436" r="28029" b="7948"/>
          <a:stretch/>
        </p:blipFill>
        <p:spPr>
          <a:xfrm>
            <a:off x="1274885" y="365126"/>
            <a:ext cx="9187961" cy="59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8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0728C2-935F-4F9E-B3C3-A45EB179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7430"/>
          </a:xfrm>
        </p:spPr>
        <p:txBody>
          <a:bodyPr>
            <a:normAutofit fontScale="90000"/>
          </a:bodyPr>
          <a:lstStyle/>
          <a:p>
            <a:r>
              <a:rPr lang="sv-SE" dirty="0"/>
              <a:t>                         </a:t>
            </a:r>
            <a:r>
              <a:rPr lang="sv-SE" dirty="0">
                <a:latin typeface="+mn-lt"/>
              </a:rPr>
              <a:t>BLANKETTEN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1D2814E8-6ACC-4F25-B6EE-7DF2A28D9D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862" t="22353" r="24905" b="7817"/>
          <a:stretch/>
        </p:blipFill>
        <p:spPr>
          <a:xfrm>
            <a:off x="515660" y="1459928"/>
            <a:ext cx="4950541" cy="5398072"/>
          </a:xfrm>
          <a:prstGeom prst="rect">
            <a:avLst/>
          </a:prstGeo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7238E512-1944-4E71-BCD4-7EE1AFC7C6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4146" t="18642" r="24431" b="12541"/>
          <a:stretch/>
        </p:blipFill>
        <p:spPr>
          <a:xfrm>
            <a:off x="5771439" y="1459928"/>
            <a:ext cx="5751968" cy="51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8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3B1DF9-5D5A-45BA-BAFC-29DE93A3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44A3C09-02FB-4020-A546-162B3BDE8D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4901" t="17965" r="25835" b="35961"/>
          <a:stretch/>
        </p:blipFill>
        <p:spPr>
          <a:xfrm>
            <a:off x="98324" y="1691148"/>
            <a:ext cx="5840362" cy="4136433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29593FE9-E46E-45D2-ACC4-4000774410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6802" t="17175" r="24811" b="16133"/>
          <a:stretch/>
        </p:blipFill>
        <p:spPr>
          <a:xfrm>
            <a:off x="6253316" y="674984"/>
            <a:ext cx="5626997" cy="58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300D3D-7D98-4749-8F91-F2B680FE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                  </a:t>
            </a:r>
            <a:r>
              <a:rPr lang="sv-SE" dirty="0">
                <a:latin typeface="+mn-lt"/>
              </a:rPr>
              <a:t>Hur finner jag blanketten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87C522-C9F9-4AFB-906D-A48898B9E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024852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            </a:t>
            </a:r>
            <a:r>
              <a:rPr lang="sv-SE" dirty="0">
                <a:hlinkClick r:id="rId2"/>
              </a:rPr>
              <a:t>http://palliativtutvecklingscentrum.se/ipos/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              - härifrån finns en direkt länk till POS hemsida:</a:t>
            </a:r>
          </a:p>
          <a:p>
            <a:pPr marL="0" indent="0">
              <a:buNone/>
            </a:pPr>
            <a:r>
              <a:rPr lang="sv-SE" dirty="0"/>
              <a:t>              </a:t>
            </a:r>
            <a:r>
              <a:rPr lang="sv-SE" dirty="0">
                <a:hlinkClick r:id="rId3"/>
              </a:rPr>
              <a:t>http://pos-pal.org/maix/ipos-translations.php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             - här finner du svenska blanketten och kan registrera dig som användare.</a:t>
            </a:r>
          </a:p>
          <a:p>
            <a:pPr marL="0" indent="0">
              <a:buNone/>
            </a:pPr>
            <a:r>
              <a:rPr lang="sv-SE" dirty="0"/>
              <a:t>              </a:t>
            </a:r>
            <a:r>
              <a:rPr lang="sv-SE" u="sng" dirty="0"/>
              <a:t> Förslag</a:t>
            </a:r>
            <a:r>
              <a:rPr lang="sv-SE" dirty="0"/>
              <a:t>: 7 dagars/ patientversion</a:t>
            </a:r>
          </a:p>
        </p:txBody>
      </p:sp>
    </p:spTree>
    <p:extLst>
      <p:ext uri="{BB962C8B-B14F-4D97-AF65-F5344CB8AC3E}">
        <p14:creationId xmlns:p14="http://schemas.microsoft.com/office/powerpoint/2010/main" val="302198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419</Words>
  <Application>Microsoft Office PowerPoint</Application>
  <PresentationFormat>Bredbild</PresentationFormat>
  <Paragraphs>82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IPOS</vt:lpstr>
      <vt:lpstr>          Vad är det?</vt:lpstr>
      <vt:lpstr>     Vad ÄR viktigt för den svårt sjuke? </vt:lpstr>
      <vt:lpstr>               Hur skapades IPOS ?</vt:lpstr>
      <vt:lpstr> Vad mäter vi- vad är ”Outcome”?</vt:lpstr>
      <vt:lpstr>PowerPoint-presentation</vt:lpstr>
      <vt:lpstr>                         BLANKETTEN</vt:lpstr>
      <vt:lpstr>PowerPoint-presentation</vt:lpstr>
      <vt:lpstr>                   Hur finner jag blanketten?</vt:lpstr>
      <vt:lpstr>                         Hur startar man?</vt:lpstr>
      <vt:lpstr>                           Hur hanterar vi data? Ex </vt:lpstr>
      <vt:lpstr>            Vad kan användningen av IPOS ge: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Susann Plate</dc:creator>
  <cp:lastModifiedBy>Ulrika Nilsson</cp:lastModifiedBy>
  <cp:revision>4</cp:revision>
  <dcterms:created xsi:type="dcterms:W3CDTF">2018-10-03T06:34:38Z</dcterms:created>
  <dcterms:modified xsi:type="dcterms:W3CDTF">2018-10-09T16:09:49Z</dcterms:modified>
</cp:coreProperties>
</file>